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311" r:id="rId2"/>
    <p:sldId id="258" r:id="rId3"/>
    <p:sldId id="287" r:id="rId4"/>
    <p:sldId id="315" r:id="rId5"/>
    <p:sldId id="313" r:id="rId6"/>
    <p:sldId id="314" r:id="rId7"/>
    <p:sldId id="328" r:id="rId8"/>
    <p:sldId id="327" r:id="rId9"/>
    <p:sldId id="290" r:id="rId10"/>
    <p:sldId id="268" r:id="rId11"/>
    <p:sldId id="269" r:id="rId12"/>
    <p:sldId id="270" r:id="rId13"/>
    <p:sldId id="271" r:id="rId14"/>
    <p:sldId id="272" r:id="rId15"/>
    <p:sldId id="273" r:id="rId16"/>
    <p:sldId id="291" r:id="rId17"/>
    <p:sldId id="292" r:id="rId18"/>
    <p:sldId id="274" r:id="rId19"/>
    <p:sldId id="275" r:id="rId20"/>
    <p:sldId id="277" r:id="rId21"/>
    <p:sldId id="276" r:id="rId22"/>
    <p:sldId id="281" r:id="rId23"/>
    <p:sldId id="278" r:id="rId24"/>
    <p:sldId id="279" r:id="rId25"/>
    <p:sldId id="280" r:id="rId26"/>
    <p:sldId id="293" r:id="rId27"/>
    <p:sldId id="294" r:id="rId28"/>
    <p:sldId id="295" r:id="rId29"/>
    <p:sldId id="316" r:id="rId30"/>
    <p:sldId id="297" r:id="rId31"/>
    <p:sldId id="298" r:id="rId32"/>
    <p:sldId id="299" r:id="rId33"/>
    <p:sldId id="300" r:id="rId34"/>
    <p:sldId id="301" r:id="rId35"/>
    <p:sldId id="317" r:id="rId36"/>
    <p:sldId id="329" r:id="rId37"/>
    <p:sldId id="282" r:id="rId38"/>
    <p:sldId id="283" r:id="rId39"/>
    <p:sldId id="310" r:id="rId40"/>
    <p:sldId id="325" r:id="rId41"/>
    <p:sldId id="32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F8F69-F20A-4125-A831-FE63CCE1A939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21781-63F2-44DE-8760-02014E00C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4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6F47E-2D14-6A43-B084-964F46DCA35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C91E9-DC32-F94C-9875-63F3F29C2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1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2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5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fld id="{15D999B3-FDBF-924D-825B-9CD20A0DF5C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charset="0"/>
              </a:defRPr>
            </a:lvl1pPr>
          </a:lstStyle>
          <a:p>
            <a:fld id="{0556C1D0-55A2-B140-880F-B08434D6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12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12" charset="0"/>
          <a:ea typeface="ＭＳ Ｐゴシック" pitchFamily="-112" charset="-128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charset="0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92112"/>
            <a:ext cx="8001000" cy="674688"/>
          </a:xfrm>
        </p:spPr>
        <p:txBody>
          <a:bodyPr>
            <a:noAutofit/>
          </a:bodyPr>
          <a:lstStyle/>
          <a:p>
            <a:pPr algn="ctr"/>
            <a:r>
              <a:rPr lang="en-US" sz="6600" u="sng" cap="none" dirty="0" smtClean="0">
                <a:latin typeface="Century Schoolbook" charset="0"/>
              </a:rPr>
              <a:t>VÁMONOS 1-1</a:t>
            </a:r>
            <a:endParaRPr lang="en-US" sz="6600" u="sng" cap="none" dirty="0">
              <a:latin typeface="Century Schoolbook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981200" y="1143000"/>
            <a:ext cx="7086600" cy="726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marL="0" indent="0"/>
            <a:r>
              <a:rPr lang="en-US" sz="2800" i="1" dirty="0" err="1" smtClean="0"/>
              <a:t>Hola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Clase</a:t>
            </a:r>
            <a:r>
              <a:rPr lang="en-US" sz="2800" i="1" dirty="0" smtClean="0"/>
              <a:t>!</a:t>
            </a:r>
          </a:p>
          <a:p>
            <a:pPr marL="0" indent="0"/>
            <a:endParaRPr lang="en-US" sz="2800" i="1" dirty="0" smtClean="0"/>
          </a:p>
          <a:p>
            <a:pPr marL="0" indent="0"/>
            <a:r>
              <a:rPr lang="en-US" sz="2800" i="1" dirty="0" smtClean="0"/>
              <a:t>Seat quickly and silently and start answering the </a:t>
            </a:r>
            <a:r>
              <a:rPr lang="en-US" sz="2800" i="1" dirty="0" err="1" smtClean="0"/>
              <a:t>Vámonos</a:t>
            </a:r>
            <a:r>
              <a:rPr lang="en-US" sz="2800" i="1" dirty="0" smtClean="0"/>
              <a:t> questions. </a:t>
            </a:r>
          </a:p>
          <a:p>
            <a:pPr marL="0" indent="0"/>
            <a:endParaRPr lang="en-US" sz="2800" i="1" dirty="0" smtClean="0"/>
          </a:p>
          <a:p>
            <a:pPr marL="0" indent="0"/>
            <a:r>
              <a:rPr lang="en-US" sz="2800" i="1" dirty="0" err="1" smtClean="0"/>
              <a:t>Objetive</a:t>
            </a:r>
            <a:r>
              <a:rPr lang="en-US" sz="2800" i="1" dirty="0" smtClean="0"/>
              <a:t>: I can understand classroom commands</a:t>
            </a:r>
          </a:p>
          <a:p>
            <a:pPr marL="0" indent="0"/>
            <a:endParaRPr lang="en-US" sz="2800" i="1" dirty="0" smtClean="0"/>
          </a:p>
          <a:p>
            <a:pPr marL="0" indent="0"/>
            <a:r>
              <a:rPr lang="en-US" sz="2800" dirty="0" smtClean="0"/>
              <a:t>If you still did not turn in your three signed forms today, they are already due.</a:t>
            </a:r>
          </a:p>
          <a:p>
            <a:pPr marL="0" indent="0"/>
            <a:endParaRPr lang="en-US" sz="2800" dirty="0"/>
          </a:p>
          <a:p>
            <a:pPr marL="0" indent="0"/>
            <a:r>
              <a:rPr lang="en-US" sz="2800" dirty="0" smtClean="0"/>
              <a:t>If you have job applications!! Give them to </a:t>
            </a:r>
            <a:r>
              <a:rPr lang="en-US" sz="2800" dirty="0" err="1" smtClean="0"/>
              <a:t>señora</a:t>
            </a:r>
            <a:r>
              <a:rPr lang="en-US" sz="2800" dirty="0" smtClean="0"/>
              <a:t> Lugo</a:t>
            </a:r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 marL="0" indent="0"/>
            <a:endParaRPr lang="en-US" sz="2800" dirty="0" smtClean="0"/>
          </a:p>
          <a:p>
            <a:pPr>
              <a:buFontTx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4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762000" y="304800"/>
            <a:ext cx="7848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200" b="1">
                <a:solidFill>
                  <a:schemeClr val="tx2"/>
                </a:solidFill>
                <a:latin typeface="Marker Felt" charset="0"/>
                <a:cs typeface="Marker Felt" charset="0"/>
              </a:rPr>
              <a:t>Levanta la mano</a:t>
            </a:r>
          </a:p>
        </p:txBody>
      </p:sp>
      <p:pic>
        <p:nvPicPr>
          <p:cNvPr id="4" name="Picture 3" descr="http://t2.gstatic.com/images?q=tbn:ANd9GcSmOLZWZPNxeB_rvjzqNv-dH7nSgwjvF6xW4VAsubdNderpjjH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1613" y="1493838"/>
            <a:ext cx="3961847" cy="520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268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932113" y="85725"/>
            <a:ext cx="33385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Siéntate</a:t>
            </a:r>
            <a:endParaRPr lang="en-US" sz="7200">
              <a:solidFill>
                <a:srgbClr val="1F497D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3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81150"/>
            <a:ext cx="6400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828800" y="381000"/>
            <a:ext cx="54197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Levántate</a:t>
            </a:r>
          </a:p>
        </p:txBody>
      </p:sp>
    </p:spTree>
    <p:extLst>
      <p:ext uri="{BB962C8B-B14F-4D97-AF65-F5344CB8AC3E}">
        <p14:creationId xmlns:p14="http://schemas.microsoft.com/office/powerpoint/2010/main" val="10741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3576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676400" y="685800"/>
            <a:ext cx="44497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>
                <a:solidFill>
                  <a:srgbClr val="1F497D"/>
                </a:solidFill>
                <a:latin typeface="Marker Felt" charset="0"/>
                <a:cs typeface="Marker Felt" charset="0"/>
              </a:rPr>
              <a:t>Escucha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0007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2938463" y="390525"/>
            <a:ext cx="28638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Escribe</a:t>
            </a:r>
          </a:p>
        </p:txBody>
      </p:sp>
    </p:spTree>
    <p:extLst>
      <p:ext uri="{BB962C8B-B14F-4D97-AF65-F5344CB8AC3E}">
        <p14:creationId xmlns:p14="http://schemas.microsoft.com/office/powerpoint/2010/main" val="274551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98600"/>
            <a:ext cx="346710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Saca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3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Abre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open your book"/>
          <p:cNvPicPr/>
          <p:nvPr/>
        </p:nvPicPr>
        <p:blipFill>
          <a:blip r:embed="rId2"/>
          <a:stretch>
            <a:fillRect/>
          </a:stretch>
        </p:blipFill>
        <p:spPr>
          <a:xfrm>
            <a:off x="1535458" y="1417639"/>
            <a:ext cx="6293459" cy="449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8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Cierra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0.gstatic.com/images?q=tbn:ANd9GcTJ8osDxgBGQ3Vjwx_Ber_7OsnzKpseJgT3_wuNVd2WqhA4A4G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1" y="1417639"/>
            <a:ext cx="6286706" cy="464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717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Dibuja</a:t>
            </a:r>
          </a:p>
        </p:txBody>
      </p:sp>
      <p:pic>
        <p:nvPicPr>
          <p:cNvPr id="307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17638"/>
            <a:ext cx="4267200" cy="5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26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Toca</a:t>
            </a:r>
          </a:p>
        </p:txBody>
      </p:sp>
      <p:pic>
        <p:nvPicPr>
          <p:cNvPr id="4" name="Picture 3" descr="http://t1.gstatic.com/images?q=tbn:ANd9GcRJKtJS7--T9LVQR1cZgJwq3aMrJiwf8kboXuPBBP50rqbDZl8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599" y="1417639"/>
            <a:ext cx="7809957" cy="481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6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541" y="76200"/>
            <a:ext cx="7410459" cy="1055688"/>
          </a:xfrm>
        </p:spPr>
        <p:txBody>
          <a:bodyPr>
            <a:noAutofit/>
          </a:bodyPr>
          <a:lstStyle/>
          <a:p>
            <a:pPr algn="ctr"/>
            <a:r>
              <a:rPr lang="en-US" sz="7000" u="sng" cap="none" dirty="0">
                <a:latin typeface="Century Schoolbook" charset="0"/>
              </a:rPr>
              <a:t>EL OBJETIVO: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286000" y="1524000"/>
            <a:ext cx="6858000" cy="13716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entury Schoolbook" charset="0"/>
              </a:rPr>
              <a:t>I can understand classroom commands vocabulary</a:t>
            </a:r>
            <a:r>
              <a:rPr lang="en-US" sz="6000" dirty="0" smtClean="0">
                <a:latin typeface="Century Schoolbook" charset="0"/>
              </a:rPr>
              <a:t>. </a:t>
            </a:r>
            <a:endParaRPr lang="en-US" sz="6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8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Señala</a:t>
            </a:r>
          </a:p>
        </p:txBody>
      </p:sp>
      <p:pic>
        <p:nvPicPr>
          <p:cNvPr id="3379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3215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96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50038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1676400" y="1143000"/>
            <a:ext cx="5791200" cy="5537200"/>
          </a:xfrm>
          <a:prstGeom prst="noSmoking">
            <a:avLst>
              <a:gd name="adj" fmla="val 42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tx1"/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1066800" y="0"/>
            <a:ext cx="7239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Silencio</a:t>
            </a:r>
          </a:p>
        </p:txBody>
      </p:sp>
    </p:spTree>
    <p:extLst>
      <p:ext uri="{BB962C8B-B14F-4D97-AF65-F5344CB8AC3E}">
        <p14:creationId xmlns:p14="http://schemas.microsoft.com/office/powerpoint/2010/main" val="765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235527" y="152400"/>
            <a:ext cx="814647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>
                <a:solidFill>
                  <a:schemeClr val="tx2"/>
                </a:solidFill>
                <a:latin typeface="Marker Felt" charset="0"/>
                <a:cs typeface="Marker Felt" charset="0"/>
              </a:rPr>
              <a:t>Puedo</a:t>
            </a:r>
            <a:r>
              <a:rPr lang="en-US" sz="7200" b="1" dirty="0">
                <a:solidFill>
                  <a:schemeClr val="tx2"/>
                </a:solidFill>
                <a:latin typeface="Marker Felt" charset="0"/>
                <a:cs typeface="Marker Felt" charset="0"/>
              </a:rPr>
              <a:t> </a:t>
            </a:r>
            <a:r>
              <a:rPr lang="en-US" sz="7200" b="1" dirty="0" err="1">
                <a:solidFill>
                  <a:schemeClr val="tx2"/>
                </a:solidFill>
                <a:latin typeface="Marker Felt" charset="0"/>
                <a:cs typeface="Marker Felt" charset="0"/>
              </a:rPr>
              <a:t>ir</a:t>
            </a:r>
            <a:r>
              <a:rPr lang="en-US" sz="7200" b="1" dirty="0">
                <a:solidFill>
                  <a:schemeClr val="tx2"/>
                </a:solidFill>
                <a:latin typeface="Marker Felt" charset="0"/>
                <a:cs typeface="Marker Felt" charset="0"/>
              </a:rPr>
              <a:t> al </a:t>
            </a:r>
            <a:r>
              <a:rPr lang="en-US" sz="7200" b="1" dirty="0" err="1">
                <a:solidFill>
                  <a:schemeClr val="tx2"/>
                </a:solidFill>
                <a:latin typeface="Marker Felt" charset="0"/>
                <a:cs typeface="Marker Felt" charset="0"/>
              </a:rPr>
              <a:t>baño</a:t>
            </a:r>
            <a:r>
              <a:rPr lang="en-US" sz="7200" b="1" dirty="0">
                <a:solidFill>
                  <a:schemeClr val="tx2"/>
                </a:solidFill>
                <a:latin typeface="Marker Felt" charset="0"/>
                <a:cs typeface="Marker Felt" charset="0"/>
              </a:rPr>
              <a:t>?</a:t>
            </a:r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5575"/>
            <a:ext cx="7262813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68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Por favor</a:t>
            </a:r>
          </a:p>
        </p:txBody>
      </p:sp>
      <p:pic>
        <p:nvPicPr>
          <p:cNvPr id="3481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28750"/>
            <a:ext cx="36576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41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1371600" y="762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Gracias</a:t>
            </a:r>
          </a:p>
        </p:txBody>
      </p:sp>
      <p:pic>
        <p:nvPicPr>
          <p:cNvPr id="3584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00138"/>
            <a:ext cx="5715000" cy="57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8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>
                <a:solidFill>
                  <a:srgbClr val="1F497D"/>
                </a:solidFill>
                <a:latin typeface="Marker Felt" charset="0"/>
                <a:cs typeface="Marker Felt" charset="0"/>
              </a:rPr>
              <a:t>De nada</a:t>
            </a:r>
          </a:p>
        </p:txBody>
      </p:sp>
      <p:pic>
        <p:nvPicPr>
          <p:cNvPr id="3686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55725"/>
            <a:ext cx="5715000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2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Disculpe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3.bp.blogspot.com/_BoqEqNYo5kU/TNZ9ndKINZI/AAAAAAAAAGI/aAgFDGsHoxM/s1600/2008-03-24-excusem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504" y="1417638"/>
            <a:ext cx="6082295" cy="516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625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Perdón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0.gstatic.com/images?q=tbn:ANd9GcSRAqXtNY4-zpJI6el1xfn3uVxou6NMbyv7jNFgUE3rLFynBg-OF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3972" y="1417639"/>
            <a:ext cx="5648948" cy="444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064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Ve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32" y="1733270"/>
            <a:ext cx="3020824" cy="4513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32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Para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19" y="1630303"/>
            <a:ext cx="5234951" cy="5227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29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76200"/>
            <a:ext cx="6172200" cy="1055688"/>
          </a:xfrm>
        </p:spPr>
        <p:txBody>
          <a:bodyPr/>
          <a:lstStyle/>
          <a:p>
            <a:pPr algn="ctr"/>
            <a:r>
              <a:rPr lang="en-US" sz="6000" u="sng" cap="none" dirty="0" smtClean="0">
                <a:latin typeface="Century Schoolbook" charset="0"/>
              </a:rPr>
              <a:t>SU TAREA:</a:t>
            </a:r>
            <a:endParaRPr lang="en-US" sz="6000" u="sng" cap="none" dirty="0">
              <a:latin typeface="Century Schoolbook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733541" y="1524000"/>
            <a:ext cx="7410459" cy="447675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000" dirty="0" smtClean="0">
                <a:latin typeface="Century Schoolbook" charset="0"/>
              </a:rPr>
              <a:t>Review today’s vocabulary at least for 15 minutes using </a:t>
            </a:r>
            <a:r>
              <a:rPr lang="en-US" sz="4000" dirty="0" err="1" smtClean="0">
                <a:latin typeface="Century Schoolbook" charset="0"/>
              </a:rPr>
              <a:t>quizlet</a:t>
            </a:r>
            <a:r>
              <a:rPr lang="en-US" sz="4000" dirty="0" smtClean="0">
                <a:latin typeface="Century Schoolbook" charset="0"/>
              </a:rPr>
              <a:t> </a:t>
            </a:r>
          </a:p>
          <a:p>
            <a:pPr algn="ctr"/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smtClean="0">
                <a:latin typeface="Century Schoolbook" charset="0"/>
                <a:hlinkClick r:id="rId2"/>
              </a:rPr>
              <a:t>www.quizlet.com</a:t>
            </a:r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err="1" smtClean="0">
                <a:latin typeface="Century Schoolbook" charset="0"/>
              </a:rPr>
              <a:t>Mslugo</a:t>
            </a:r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smtClean="0">
                <a:latin typeface="Century Schoolbook" charset="0"/>
              </a:rPr>
              <a:t>Piedmont 6</a:t>
            </a:r>
            <a:r>
              <a:rPr lang="en-US" sz="4000" baseline="30000" dirty="0" smtClean="0">
                <a:latin typeface="Century Schoolbook" charset="0"/>
              </a:rPr>
              <a:t>th</a:t>
            </a:r>
            <a:r>
              <a:rPr lang="en-US" sz="4000" dirty="0" smtClean="0">
                <a:latin typeface="Century Schoolbook" charset="0"/>
              </a:rPr>
              <a:t> Spanish</a:t>
            </a:r>
            <a:endParaRPr lang="en-US" sz="4000" dirty="0" smtClean="0">
              <a:latin typeface="Century Schoolbook" charset="0"/>
            </a:endParaRPr>
          </a:p>
          <a:p>
            <a:pPr algn="ctr"/>
            <a:r>
              <a:rPr lang="en-US" sz="4000" dirty="0" smtClean="0">
                <a:latin typeface="Century Schoolbook" charset="0"/>
              </a:rPr>
              <a:t>Piedmont 8</a:t>
            </a:r>
            <a:r>
              <a:rPr lang="en-US" sz="4000" baseline="30000" dirty="0" smtClean="0">
                <a:latin typeface="Century Schoolbook" charset="0"/>
              </a:rPr>
              <a:t>th</a:t>
            </a:r>
            <a:r>
              <a:rPr lang="en-US" sz="4000" dirty="0" smtClean="0">
                <a:latin typeface="Century Schoolbook" charset="0"/>
              </a:rPr>
              <a:t> Spanish</a:t>
            </a:r>
          </a:p>
          <a:p>
            <a:pPr algn="ctr"/>
            <a:r>
              <a:rPr lang="en-US" sz="4000" dirty="0" smtClean="0">
                <a:latin typeface="Century Schoolbook" charset="0"/>
              </a:rPr>
              <a:t>Piedmont 7</a:t>
            </a:r>
            <a:r>
              <a:rPr lang="en-US" sz="4000" baseline="30000" dirty="0" smtClean="0">
                <a:latin typeface="Century Schoolbook" charset="0"/>
              </a:rPr>
              <a:t>th</a:t>
            </a:r>
            <a:r>
              <a:rPr lang="en-US" sz="4000" dirty="0" smtClean="0">
                <a:latin typeface="Century Schoolbook" charset="0"/>
              </a:rPr>
              <a:t> Spanish</a:t>
            </a:r>
          </a:p>
        </p:txBody>
      </p:sp>
    </p:spTree>
    <p:extLst>
      <p:ext uri="{BB962C8B-B14F-4D97-AF65-F5344CB8AC3E}">
        <p14:creationId xmlns:p14="http://schemas.microsoft.com/office/powerpoint/2010/main" val="400668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lápiz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t3.gstatic.com/images?q=tbn:ANd9GcRU5AKeqNWBI1wlzEoXa7xw_ojN_nwq98yxeO0SK25zxzEmE4SNu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840" y="1782037"/>
            <a:ext cx="4871745" cy="436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5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cuaderno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3.gstatic.com/images?q=tbn:ANd9GcSPhi2HZf-dLRCWgC-682bLYTPSMRmevqVMtZY6bYFfjAbrgB_eR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9526" y="1428929"/>
            <a:ext cx="4549489" cy="448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21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libro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t2.gstatic.com/images?q=tbn:ANd9GcTEoT1ttuiG-kV40M-ILmPwHpLWndzuBdQHTLEfI2LcFhNx3rgNn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7876" y="1428929"/>
            <a:ext cx="4985482" cy="467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774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sacapuntas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pencil sharpener"/>
          <p:cNvPicPr/>
          <p:nvPr/>
        </p:nvPicPr>
        <p:blipFill>
          <a:blip r:embed="rId2"/>
          <a:stretch>
            <a:fillRect/>
          </a:stretch>
        </p:blipFill>
        <p:spPr>
          <a:xfrm>
            <a:off x="2407438" y="1428929"/>
            <a:ext cx="4359928" cy="43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8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La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carpeta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4" name="Picture 3" descr="http://www.abcteach.com/free/f/foldersrg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409" y="1428929"/>
            <a:ext cx="5743729" cy="494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2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03299" y="228600"/>
            <a:ext cx="85492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El </a:t>
            </a:r>
            <a:r>
              <a:rPr lang="en-US" sz="7200" b="1" dirty="0" err="1" smtClean="0">
                <a:solidFill>
                  <a:srgbClr val="1F497D"/>
                </a:solidFill>
                <a:latin typeface="Marker Felt" charset="0"/>
                <a:cs typeface="Marker Felt" charset="0"/>
              </a:rPr>
              <a:t>papel</a:t>
            </a:r>
            <a:endParaRPr lang="en-US" sz="7200" b="1" dirty="0">
              <a:solidFill>
                <a:srgbClr val="1F497D"/>
              </a:solidFill>
              <a:latin typeface="Marker Felt" charset="0"/>
              <a:cs typeface="Marker Felt" charset="0"/>
            </a:endParaRPr>
          </a:p>
        </p:txBody>
      </p:sp>
      <p:pic>
        <p:nvPicPr>
          <p:cNvPr id="5" name="Picture 4" descr="http://t3.gstatic.com/images?q=tbn:ANd9GcT9rO8c0YZ6An91KQVatyBl59m9E1VFOI9Mts5tZmTcjW4Btxc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2657" y="1428929"/>
            <a:ext cx="4625314" cy="471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4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out the reflection in your packet </a:t>
            </a:r>
            <a:r>
              <a:rPr lang="en-US" b="1" dirty="0" smtClean="0"/>
              <a:t>honestly and completely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-630564"/>
            <a:ext cx="6699242" cy="2053590"/>
          </a:xfrm>
        </p:spPr>
        <p:txBody>
          <a:bodyPr>
            <a:noAutofit/>
          </a:bodyPr>
          <a:lstStyle/>
          <a:p>
            <a:r>
              <a:rPr lang="en-US" sz="5000" cap="none" dirty="0" smtClean="0">
                <a:latin typeface="Century Schoolbook" charset="0"/>
              </a:rPr>
              <a:t>GP: SIMÓN </a:t>
            </a:r>
            <a:r>
              <a:rPr lang="en-US" sz="5000" cap="none" dirty="0">
                <a:latin typeface="Century Schoolbook" charset="0"/>
              </a:rPr>
              <a:t>DICE…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286000" y="1423026"/>
            <a:ext cx="6699242" cy="495872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>
                <a:latin typeface="Century Schoolbook" charset="0"/>
              </a:rPr>
              <a:t>We are going to play </a:t>
            </a:r>
            <a:r>
              <a:rPr lang="ja-JP" altLang="en-US" sz="2000" b="0" dirty="0">
                <a:latin typeface="Century Schoolbook" charset="0"/>
              </a:rPr>
              <a:t>“</a:t>
            </a:r>
            <a:r>
              <a:rPr lang="en-US" sz="2000" b="0" dirty="0">
                <a:latin typeface="Century Schoolbook" charset="0"/>
              </a:rPr>
              <a:t>Simon Says</a:t>
            </a:r>
            <a:r>
              <a:rPr lang="ja-JP" altLang="en-US" sz="2000" b="0" dirty="0">
                <a:latin typeface="Century Schoolbook" charset="0"/>
              </a:rPr>
              <a:t>”</a:t>
            </a:r>
            <a:r>
              <a:rPr lang="en-US" sz="2000" b="0" dirty="0">
                <a:latin typeface="Century Schoolbook" charset="0"/>
              </a:rPr>
              <a:t> in Spanish!</a:t>
            </a:r>
          </a:p>
          <a:p>
            <a:endParaRPr lang="en-US" sz="2000" b="0" dirty="0">
              <a:latin typeface="Century Schoolbook" charset="0"/>
            </a:endParaRPr>
          </a:p>
          <a:p>
            <a:r>
              <a:rPr lang="en-US" sz="2000" u="sng" dirty="0">
                <a:latin typeface="Century Schoolbook" charset="0"/>
              </a:rPr>
              <a:t>The Rules: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You should be at </a:t>
            </a:r>
            <a:r>
              <a:rPr lang="en-US" sz="2000" u="sng" dirty="0">
                <a:latin typeface="Century Schoolbook" charset="0"/>
              </a:rPr>
              <a:t>zero</a:t>
            </a:r>
            <a:r>
              <a:rPr lang="en-US" sz="2000" b="0" dirty="0">
                <a:latin typeface="Century Schoolbook" charset="0"/>
              </a:rPr>
              <a:t> except for when you are saying a vocab. word. When you are saying a vocab. word, you should be at a </a:t>
            </a:r>
            <a:r>
              <a:rPr lang="en-US" sz="2000" u="sng" dirty="0">
                <a:latin typeface="Century Schoolbook" charset="0"/>
              </a:rPr>
              <a:t>seven</a:t>
            </a:r>
            <a:r>
              <a:rPr lang="en-US" sz="2000" b="0" dirty="0">
                <a:latin typeface="Century Schoolbook" charset="0"/>
              </a:rPr>
              <a:t> and no higher. 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Say the word as you do the motion.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Only do this when I say </a:t>
            </a:r>
            <a:r>
              <a:rPr lang="ja-JP" altLang="en-US" sz="2000" b="0" i="1" dirty="0">
                <a:latin typeface="Century Schoolbook" charset="0"/>
              </a:rPr>
              <a:t>“</a:t>
            </a:r>
            <a:r>
              <a:rPr lang="en-US" sz="2000" i="1" u="sng" dirty="0" err="1">
                <a:latin typeface="Century Schoolbook" charset="0"/>
              </a:rPr>
              <a:t>Simón</a:t>
            </a:r>
            <a:r>
              <a:rPr lang="en-US" sz="2000" i="1" u="sng" dirty="0">
                <a:latin typeface="Century Schoolbook" charset="0"/>
              </a:rPr>
              <a:t> dice…</a:t>
            </a:r>
            <a:r>
              <a:rPr lang="ja-JP" altLang="en-US" sz="2000" i="1" u="sng" dirty="0">
                <a:latin typeface="Century Schoolbook" charset="0"/>
              </a:rPr>
              <a:t>”</a:t>
            </a:r>
            <a:endParaRPr lang="en-US" sz="2000" b="0" i="1" dirty="0">
              <a:latin typeface="Century Schoolbook" charset="0"/>
            </a:endParaRP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If you do the wrong motion or say the wrong word,</a:t>
            </a:r>
            <a:r>
              <a:rPr lang="en-US" sz="2000" b="0" i="1" dirty="0">
                <a:latin typeface="Century Schoolbook" charset="0"/>
              </a:rPr>
              <a:t> </a:t>
            </a:r>
            <a:r>
              <a:rPr lang="en-US" sz="2000" b="0" i="1" dirty="0" err="1">
                <a:latin typeface="Century Schoolbook" charset="0"/>
              </a:rPr>
              <a:t>siéntate</a:t>
            </a:r>
            <a:r>
              <a:rPr lang="en-US" sz="2000" b="0" dirty="0">
                <a:latin typeface="Century Schoolbook" charset="0"/>
              </a:rPr>
              <a:t>. You are out.</a:t>
            </a:r>
          </a:p>
          <a:p>
            <a:pPr>
              <a:buFont typeface="Times" charset="0"/>
              <a:buChar char="•"/>
            </a:pPr>
            <a:r>
              <a:rPr lang="en-US" sz="2000" b="0" dirty="0">
                <a:latin typeface="Century Schoolbook" charset="0"/>
              </a:rPr>
              <a:t>When you are out, you will be my eyes—if you see a classmate who should be out, look them in the eyes, give them a nod, and they will sit down. </a:t>
            </a:r>
            <a:endParaRPr lang="en-US" sz="2000" b="0" dirty="0" smtClean="0">
              <a:latin typeface="Century Schoolbook" charset="0"/>
            </a:endParaRPr>
          </a:p>
          <a:p>
            <a:pPr lvl="0">
              <a:buFont typeface="Times" charset="0"/>
              <a:buChar char="•"/>
            </a:pPr>
            <a:r>
              <a:rPr lang="en-US" sz="2000" dirty="0"/>
              <a:t>If you are out, you must track those that are still playing, and repeat the command that Simon gives.  </a:t>
            </a:r>
          </a:p>
          <a:p>
            <a:pPr>
              <a:buFont typeface="Times" charset="0"/>
              <a:buChar char="•"/>
            </a:pPr>
            <a:endParaRPr lang="en-US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32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87954"/>
            <a:ext cx="6172200" cy="2053590"/>
          </a:xfrm>
        </p:spPr>
        <p:txBody>
          <a:bodyPr/>
          <a:lstStyle/>
          <a:p>
            <a:r>
              <a:rPr lang="en-US" u="sng" cap="none" dirty="0">
                <a:latin typeface="Century Schoolbook" charset="0"/>
              </a:rPr>
              <a:t>I</a:t>
            </a:r>
            <a:r>
              <a:rPr lang="en-US" u="sng" cap="none" dirty="0" smtClean="0">
                <a:latin typeface="Century Schoolbook" charset="0"/>
              </a:rPr>
              <a:t>P: LOS SCENARIOS</a:t>
            </a:r>
            <a:endParaRPr lang="en-US" sz="5000" u="sng" cap="none" dirty="0">
              <a:solidFill>
                <a:schemeClr val="tx1"/>
              </a:solidFill>
              <a:latin typeface="Century Schoolbook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body" idx="1"/>
          </p:nvPr>
        </p:nvSpPr>
        <p:spPr>
          <a:xfrm>
            <a:off x="2286000" y="2546823"/>
            <a:ext cx="6172200" cy="1371600"/>
          </a:xfrm>
        </p:spPr>
        <p:txBody>
          <a:bodyPr/>
          <a:lstStyle/>
          <a:p>
            <a:endParaRPr lang="en-US" sz="2400" b="0" i="1" dirty="0" smtClean="0">
              <a:latin typeface="Century Schoolbook" charset="0"/>
            </a:endParaRPr>
          </a:p>
          <a:p>
            <a:endParaRPr lang="en-US" sz="2400" b="0" i="1" dirty="0">
              <a:latin typeface="Century Schoolbook" charset="0"/>
            </a:endParaRPr>
          </a:p>
          <a:p>
            <a:r>
              <a:rPr lang="en-US" sz="2400" b="0" dirty="0" smtClean="0">
                <a:latin typeface="Century Schoolbook" charset="0"/>
              </a:rPr>
              <a:t>You will </a:t>
            </a:r>
            <a:r>
              <a:rPr lang="en-US" sz="2400" b="0" dirty="0">
                <a:latin typeface="Century Schoolbook" charset="0"/>
              </a:rPr>
              <a:t>read several classroom </a:t>
            </a:r>
            <a:r>
              <a:rPr lang="en-US" sz="2400" b="0" dirty="0" smtClean="0">
                <a:latin typeface="Century Schoolbook" charset="0"/>
              </a:rPr>
              <a:t>scenarios. </a:t>
            </a:r>
            <a:r>
              <a:rPr lang="en-US" sz="2400" b="0" dirty="0">
                <a:latin typeface="Century Schoolbook" charset="0"/>
              </a:rPr>
              <a:t>Based on the description of the situation, choose the SPANISH classroom command that would best fit. </a:t>
            </a:r>
            <a:r>
              <a:rPr lang="en-US" sz="2400" i="1" u="sng" dirty="0">
                <a:latin typeface="Century Schoolbook" charset="0"/>
              </a:rPr>
              <a:t>ESCRIBE</a:t>
            </a:r>
            <a:r>
              <a:rPr lang="en-US" sz="2400" b="0" dirty="0">
                <a:latin typeface="Century Schoolbook" charset="0"/>
              </a:rPr>
              <a:t> the responses </a:t>
            </a:r>
            <a:r>
              <a:rPr lang="en-US" sz="2400" b="0" i="1" dirty="0">
                <a:latin typeface="Century Schoolbook" charset="0"/>
              </a:rPr>
              <a:t>en </a:t>
            </a:r>
            <a:r>
              <a:rPr lang="en-US" sz="2400" b="0" i="1" dirty="0" err="1">
                <a:latin typeface="Century Schoolbook" charset="0"/>
              </a:rPr>
              <a:t>español</a:t>
            </a:r>
            <a:r>
              <a:rPr lang="en-US" sz="2400" b="0" i="1" dirty="0">
                <a:latin typeface="Century Schoolbook" charset="0"/>
              </a:rPr>
              <a:t>.</a:t>
            </a:r>
            <a:endParaRPr lang="en-US" sz="2400" b="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46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/>
              <a:t>Las </a:t>
            </a:r>
            <a:r>
              <a:rPr lang="en-US" sz="6000" b="1" u="sng" dirty="0" err="1" smtClean="0"/>
              <a:t>respuestas</a:t>
            </a:r>
            <a:endParaRPr lang="en-US" sz="60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03720"/>
              </p:ext>
            </p:extLst>
          </p:nvPr>
        </p:nvGraphicFramePr>
        <p:xfrm>
          <a:off x="899488" y="1667675"/>
          <a:ext cx="6754690" cy="49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345"/>
                <a:gridCol w="3377345"/>
              </a:tblGrid>
              <a:tr h="491184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dirty="0" err="1" smtClean="0"/>
                        <a:t>Siéntate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Cierra</a:t>
                      </a:r>
                      <a:r>
                        <a:rPr lang="en-US" sz="2000" baseline="0" dirty="0" smtClean="0"/>
                        <a:t> (el </a:t>
                      </a:r>
                      <a:r>
                        <a:rPr lang="en-US" sz="2000" baseline="0" dirty="0" err="1" smtClean="0"/>
                        <a:t>libro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</a:t>
                      </a:r>
                      <a:r>
                        <a:rPr lang="en-US" sz="2000" dirty="0" err="1" smtClean="0"/>
                        <a:t>Levanta</a:t>
                      </a:r>
                      <a:r>
                        <a:rPr lang="en-US" sz="2000" dirty="0" smtClean="0"/>
                        <a:t> la </a:t>
                      </a:r>
                      <a:r>
                        <a:rPr lang="en-US" sz="2000" dirty="0" err="1" smtClean="0"/>
                        <a:t>mano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 </a:t>
                      </a:r>
                      <a:r>
                        <a:rPr lang="en-US" sz="2000" dirty="0" err="1" smtClean="0"/>
                        <a:t>Puedo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ir</a:t>
                      </a:r>
                      <a:r>
                        <a:rPr lang="en-US" sz="2000" dirty="0" smtClean="0"/>
                        <a:t> al </a:t>
                      </a:r>
                      <a:r>
                        <a:rPr lang="en-US" sz="2000" dirty="0" err="1" smtClean="0"/>
                        <a:t>baño</a:t>
                      </a:r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</a:t>
                      </a:r>
                      <a:r>
                        <a:rPr lang="en-US" sz="2000" dirty="0" err="1" smtClean="0"/>
                        <a:t>Saca</a:t>
                      </a:r>
                      <a:r>
                        <a:rPr lang="en-US" sz="2000" dirty="0" smtClean="0"/>
                        <a:t> (el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papel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 </a:t>
                      </a:r>
                      <a:r>
                        <a:rPr lang="en-US" sz="2000" dirty="0" err="1" smtClean="0"/>
                        <a:t>Escucha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</a:t>
                      </a:r>
                      <a:r>
                        <a:rPr lang="en-US" sz="2000" dirty="0" err="1" smtClean="0"/>
                        <a:t>Escribe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 Gracias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</a:t>
                      </a:r>
                      <a:r>
                        <a:rPr lang="en-US" sz="2000" dirty="0" err="1" smtClean="0"/>
                        <a:t>Dibuja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15.</a:t>
                      </a:r>
                      <a:r>
                        <a:rPr lang="en-US" sz="2000" baseline="0" dirty="0" smtClean="0"/>
                        <a:t> De nada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 </a:t>
                      </a:r>
                      <a:r>
                        <a:rPr lang="en-US" sz="2000" dirty="0" err="1" smtClean="0"/>
                        <a:t>Levántate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16. </a:t>
                      </a:r>
                      <a:r>
                        <a:rPr lang="en-US" sz="2000" dirty="0" err="1" smtClean="0"/>
                        <a:t>Toca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</a:t>
                      </a:r>
                      <a:r>
                        <a:rPr lang="en-US" sz="2000" dirty="0" err="1" smtClean="0"/>
                        <a:t>Silencio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Señala</a:t>
                      </a:r>
                      <a:endParaRPr lang="en-US" sz="2000" dirty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 </a:t>
                      </a:r>
                      <a:r>
                        <a:rPr lang="en-US" sz="2000" dirty="0" err="1" smtClean="0"/>
                        <a:t>Abre</a:t>
                      </a:r>
                      <a:r>
                        <a:rPr lang="en-US" sz="2000" dirty="0" smtClean="0"/>
                        <a:t> (el </a:t>
                      </a:r>
                      <a:r>
                        <a:rPr lang="en-US" sz="2000" dirty="0" err="1" smtClean="0"/>
                        <a:t>cuaderno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favor</a:t>
                      </a:r>
                      <a:endParaRPr lang="en-US" sz="2000" dirty="0" smtClean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 </a:t>
                      </a:r>
                      <a:r>
                        <a:rPr lang="en-US" sz="2000" dirty="0" err="1" smtClean="0"/>
                        <a:t>Disculpa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perdón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19. </a:t>
                      </a:r>
                      <a:r>
                        <a:rPr lang="en-US" sz="2000" dirty="0" err="1" smtClean="0"/>
                        <a:t>Disculpa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Perdón</a:t>
                      </a:r>
                      <a:endParaRPr lang="en-US" sz="2000" dirty="0" smtClean="0"/>
                    </a:p>
                  </a:txBody>
                  <a:tcPr/>
                </a:tc>
              </a:tr>
              <a:tr h="4911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 </a:t>
                      </a:r>
                      <a:r>
                        <a:rPr lang="en-US" sz="2000" dirty="0" err="1" smtClean="0"/>
                        <a:t>Saca</a:t>
                      </a:r>
                      <a:r>
                        <a:rPr lang="en-US" sz="2000" dirty="0" smtClean="0"/>
                        <a:t> (el </a:t>
                      </a:r>
                      <a:r>
                        <a:rPr lang="en-US" sz="2000" dirty="0" err="1" smtClean="0"/>
                        <a:t>lápiz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20. No hay </a:t>
                      </a:r>
                      <a:r>
                        <a:rPr lang="en-US" sz="2000" dirty="0" err="1" smtClean="0"/>
                        <a:t>problema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9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2054225"/>
          </a:xfrm>
        </p:spPr>
        <p:txBody>
          <a:bodyPr/>
          <a:lstStyle/>
          <a:p>
            <a:pPr>
              <a:defRPr/>
            </a:pPr>
            <a:r>
              <a:rPr lang="en-US" sz="5500" u="sng" dirty="0" err="1" smtClean="0"/>
              <a:t>Momento</a:t>
            </a:r>
            <a:r>
              <a:rPr lang="en-US" sz="5500" u="sng" dirty="0" smtClean="0"/>
              <a:t> Cultural</a:t>
            </a:r>
            <a:endParaRPr lang="en-US" sz="5500" u="sng" dirty="0"/>
          </a:p>
        </p:txBody>
      </p:sp>
      <p:sp>
        <p:nvSpPr>
          <p:cNvPr id="61442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352800"/>
            <a:ext cx="6858000" cy="1371600"/>
          </a:xfrm>
        </p:spPr>
        <p:txBody>
          <a:bodyPr/>
          <a:lstStyle/>
          <a:p>
            <a:r>
              <a:rPr lang="en-US" sz="5000">
                <a:latin typeface="Century Schoolbook" charset="0"/>
                <a:ea typeface="ＭＳ Ｐゴシック" charset="0"/>
                <a:cs typeface="ＭＳ Ｐゴシック" charset="0"/>
              </a:rPr>
              <a:t>Español es increíble porque…</a:t>
            </a:r>
          </a:p>
        </p:txBody>
      </p:sp>
    </p:spTree>
    <p:extLst>
      <p:ext uri="{BB962C8B-B14F-4D97-AF65-F5344CB8AC3E}">
        <p14:creationId xmlns:p14="http://schemas.microsoft.com/office/powerpoint/2010/main" val="399119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06456"/>
            <a:ext cx="6172200" cy="1017544"/>
          </a:xfrm>
        </p:spPr>
        <p:txBody>
          <a:bodyPr/>
          <a:lstStyle/>
          <a:p>
            <a:r>
              <a:rPr lang="en-US" u="sng" cap="none" dirty="0" smtClean="0">
                <a:latin typeface="Century Schoolbook" charset="0"/>
              </a:rPr>
              <a:t>Exit Ticket:</a:t>
            </a:r>
            <a:endParaRPr lang="en-US" sz="5000" u="sng" cap="none" dirty="0">
              <a:solidFill>
                <a:schemeClr val="tx1"/>
              </a:solidFill>
              <a:latin typeface="Century Schoolbook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body" idx="1"/>
          </p:nvPr>
        </p:nvSpPr>
        <p:spPr>
          <a:xfrm>
            <a:off x="2286000" y="1594323"/>
            <a:ext cx="6172200" cy="1371600"/>
          </a:xfrm>
        </p:spPr>
        <p:txBody>
          <a:bodyPr/>
          <a:lstStyle/>
          <a:p>
            <a:r>
              <a:rPr lang="en-US" sz="2400" b="0" i="1" dirty="0" err="1" smtClean="0">
                <a:latin typeface="Century Schoolbook" charset="0"/>
              </a:rPr>
              <a:t>Abre</a:t>
            </a:r>
            <a:r>
              <a:rPr lang="en-US" sz="2400" b="0" i="1" dirty="0" smtClean="0">
                <a:latin typeface="Century Schoolbook" charset="0"/>
              </a:rPr>
              <a:t> el </a:t>
            </a:r>
            <a:r>
              <a:rPr lang="en-US" sz="2400" b="0" i="1" dirty="0" err="1" smtClean="0">
                <a:latin typeface="Century Schoolbook" charset="0"/>
              </a:rPr>
              <a:t>cuarderno</a:t>
            </a:r>
            <a:r>
              <a:rPr lang="en-US" sz="2400" b="0" i="1" dirty="0" smtClean="0">
                <a:latin typeface="Century Schoolbook" charset="0"/>
              </a:rPr>
              <a:t>.  Below your </a:t>
            </a:r>
            <a:r>
              <a:rPr lang="en-US" sz="2400" b="0" i="1" dirty="0" err="1" smtClean="0">
                <a:latin typeface="Century Schoolbook" charset="0"/>
              </a:rPr>
              <a:t>Vamanos</a:t>
            </a:r>
            <a:r>
              <a:rPr lang="en-US" sz="2400" b="0" i="1" dirty="0" smtClean="0">
                <a:latin typeface="Century Schoolbook" charset="0"/>
              </a:rPr>
              <a:t> for the day, you will write Exit Ticket and number 1-5.</a:t>
            </a:r>
            <a:endParaRPr lang="en-US" sz="2400" b="0" i="1" dirty="0">
              <a:latin typeface="Century Schoolbook" charset="0"/>
            </a:endParaRPr>
          </a:p>
          <a:p>
            <a:r>
              <a:rPr lang="en-US" sz="2400" b="0" dirty="0" smtClean="0">
                <a:latin typeface="Century Schoolbook" charset="0"/>
              </a:rPr>
              <a:t>Below there are 5 </a:t>
            </a:r>
            <a:r>
              <a:rPr lang="en-US" sz="2400" b="0" i="1" dirty="0" err="1" smtClean="0">
                <a:latin typeface="Century Schoolbook" charset="0"/>
              </a:rPr>
              <a:t>mandatos</a:t>
            </a:r>
            <a:r>
              <a:rPr lang="en-US" sz="2400" b="0" dirty="0" smtClean="0">
                <a:latin typeface="Century Schoolbook" charset="0"/>
              </a:rPr>
              <a:t> in English.  </a:t>
            </a:r>
            <a:r>
              <a:rPr lang="en-US" sz="2400" i="1" u="sng" dirty="0" smtClean="0">
                <a:latin typeface="Century Schoolbook" charset="0"/>
              </a:rPr>
              <a:t>ESCRIBE</a:t>
            </a:r>
            <a:r>
              <a:rPr lang="en-US" sz="2400" b="0" dirty="0" smtClean="0">
                <a:latin typeface="Century Schoolbook" charset="0"/>
              </a:rPr>
              <a:t> the </a:t>
            </a:r>
            <a:r>
              <a:rPr lang="en-US" sz="2400" b="0" dirty="0" err="1" smtClean="0">
                <a:latin typeface="Century Schoolbook" charset="0"/>
              </a:rPr>
              <a:t>spanish</a:t>
            </a:r>
            <a:r>
              <a:rPr lang="en-US" sz="2400" b="0" dirty="0" smtClean="0">
                <a:latin typeface="Century Schoolbook" charset="0"/>
              </a:rPr>
              <a:t> commands </a:t>
            </a:r>
            <a:r>
              <a:rPr lang="en-US" sz="2400" b="0" i="1" dirty="0" smtClean="0">
                <a:latin typeface="Century Schoolbook" charset="0"/>
              </a:rPr>
              <a:t>en </a:t>
            </a:r>
            <a:r>
              <a:rPr lang="en-US" sz="2400" b="0" i="1" dirty="0" err="1" smtClean="0">
                <a:latin typeface="Century Schoolbook" charset="0"/>
              </a:rPr>
              <a:t>español</a:t>
            </a:r>
            <a:r>
              <a:rPr lang="en-US" sz="2400" b="0" i="1" dirty="0" smtClean="0">
                <a:latin typeface="Century Schoolbook" charset="0"/>
              </a:rPr>
              <a:t> without your notes.</a:t>
            </a:r>
            <a:endParaRPr lang="en-US" sz="2400" b="0" dirty="0">
              <a:latin typeface="Century School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0" y="4413250"/>
            <a:ext cx="20441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out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Stop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Please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Excuse me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Write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3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612"/>
            <a:ext cx="6172200" cy="1017544"/>
          </a:xfrm>
        </p:spPr>
        <p:txBody>
          <a:bodyPr/>
          <a:lstStyle/>
          <a:p>
            <a:r>
              <a:rPr lang="en-US" u="sng" cap="none" dirty="0" smtClean="0">
                <a:latin typeface="Century Schoolbook" charset="0"/>
              </a:rPr>
              <a:t>Check </a:t>
            </a:r>
            <a:r>
              <a:rPr lang="en-US" u="sng" cap="none" dirty="0" err="1" smtClean="0">
                <a:latin typeface="Century Schoolbook" charset="0"/>
              </a:rPr>
              <a:t>Yo’self</a:t>
            </a:r>
            <a:r>
              <a:rPr lang="en-US" u="sng" cap="none" dirty="0" smtClean="0">
                <a:latin typeface="Century Schoolbook" charset="0"/>
              </a:rPr>
              <a:t>:</a:t>
            </a:r>
            <a:endParaRPr lang="en-US" sz="5000" u="sng" cap="none" dirty="0">
              <a:solidFill>
                <a:schemeClr val="tx1"/>
              </a:solidFill>
              <a:latin typeface="Century Schoolbook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body" idx="1"/>
          </p:nvPr>
        </p:nvSpPr>
        <p:spPr>
          <a:xfrm>
            <a:off x="2286000" y="1056049"/>
            <a:ext cx="6172200" cy="2906952"/>
          </a:xfrm>
        </p:spPr>
        <p:txBody>
          <a:bodyPr/>
          <a:lstStyle/>
          <a:p>
            <a:r>
              <a:rPr lang="en-US" sz="2400" b="0" dirty="0" smtClean="0">
                <a:latin typeface="Century Schoolbook" charset="0"/>
              </a:rPr>
              <a:t>Switch with a partner and grade their exit ticket.  Put the grade in the ‘E’ box that you created at the beginning of class.</a:t>
            </a:r>
          </a:p>
          <a:p>
            <a:r>
              <a:rPr lang="en-US" sz="2400" b="0" i="1" dirty="0" smtClean="0">
                <a:latin typeface="Century Schoolbook" charset="0"/>
              </a:rPr>
              <a:t>Example:  5/5 = 100%</a:t>
            </a: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 4/5 = 80%</a:t>
            </a: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 3/5 = 60%</a:t>
            </a: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2/5 = 40%</a:t>
            </a:r>
          </a:p>
          <a:p>
            <a:endParaRPr lang="en-US" sz="2400" b="0" i="1" dirty="0" smtClean="0">
              <a:latin typeface="Century Schoolbook" charset="0"/>
            </a:endParaRPr>
          </a:p>
          <a:p>
            <a:r>
              <a:rPr lang="en-US" sz="2400" b="0" i="1" dirty="0">
                <a:latin typeface="Century Schoolbook" charset="0"/>
              </a:rPr>
              <a:t> </a:t>
            </a:r>
            <a:r>
              <a:rPr lang="en-US" sz="2400" b="0" i="1" dirty="0" smtClean="0">
                <a:latin typeface="Century Schoolbook" charset="0"/>
              </a:rPr>
              <a:t>               </a:t>
            </a:r>
          </a:p>
          <a:p>
            <a:endParaRPr lang="en-US" sz="2400" b="0" i="1" dirty="0">
              <a:latin typeface="Century Schoolboo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963001"/>
            <a:ext cx="52373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out-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Saca</a:t>
            </a:r>
            <a:endParaRPr lang="en-US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Stop - Para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Please –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Por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favor</a:t>
            </a:r>
          </a:p>
          <a:p>
            <a:pPr marL="342900" indent="-342900" algn="ctr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Excuse me –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Disculpe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OR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perdón</a:t>
            </a:r>
            <a:endParaRPr lang="en-US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Write -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Escribe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21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dirty="0" smtClean="0"/>
              <a:t>IT’S THE FUTURE!!!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0" y="838200"/>
            <a:ext cx="4419600" cy="28194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838200"/>
            <a:ext cx="4495800" cy="2819400"/>
          </a:xfrm>
          <a:prstGeom prst="rect">
            <a:avLst/>
          </a:prstGeom>
          <a:solidFill>
            <a:srgbClr val="FF8000"/>
          </a:solidFill>
          <a:ln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86200"/>
            <a:ext cx="4419600" cy="2819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3886200"/>
            <a:ext cx="4495800" cy="2819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0" y="1028700"/>
            <a:ext cx="4419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0">
                <a:latin typeface="Century Schoolbook" charset="0"/>
                <a:cs typeface="Century Schoolbook" charset="0"/>
              </a:rPr>
              <a:t>50.5</a:t>
            </a:r>
          </a:p>
        </p:txBody>
      </p:sp>
      <p:sp>
        <p:nvSpPr>
          <p:cNvPr id="62471" name="TextBox 8"/>
          <p:cNvSpPr txBox="1">
            <a:spLocks noChangeArrowheads="1"/>
          </p:cNvSpPr>
          <p:nvPr/>
        </p:nvSpPr>
        <p:spPr bwMode="auto">
          <a:xfrm>
            <a:off x="4648200" y="1066800"/>
            <a:ext cx="4495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0">
                <a:latin typeface="Century Schoolbook" charset="0"/>
                <a:cs typeface="Century Schoolbook" charset="0"/>
              </a:rPr>
              <a:t>43%</a:t>
            </a:r>
          </a:p>
        </p:txBody>
      </p:sp>
      <p:sp>
        <p:nvSpPr>
          <p:cNvPr id="62472" name="TextBox 9"/>
          <p:cNvSpPr txBox="1">
            <a:spLocks noChangeArrowheads="1"/>
          </p:cNvSpPr>
          <p:nvPr/>
        </p:nvSpPr>
        <p:spPr bwMode="auto">
          <a:xfrm>
            <a:off x="0" y="4038600"/>
            <a:ext cx="4419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3000">
                <a:latin typeface="Century Schoolbook" charset="0"/>
                <a:cs typeface="Century Schoolbook" charset="0"/>
              </a:rPr>
              <a:t>132.8</a:t>
            </a:r>
          </a:p>
        </p:txBody>
      </p:sp>
      <p:sp>
        <p:nvSpPr>
          <p:cNvPr id="62473" name="TextBox 10"/>
          <p:cNvSpPr txBox="1">
            <a:spLocks noChangeArrowheads="1"/>
          </p:cNvSpPr>
          <p:nvPr/>
        </p:nvSpPr>
        <p:spPr bwMode="auto">
          <a:xfrm>
            <a:off x="4648200" y="4076700"/>
            <a:ext cx="4495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0">
                <a:latin typeface="Century Schoolbook" charset="0"/>
                <a:cs typeface="Century Schoolbook" charset="0"/>
              </a:rPr>
              <a:t>2</a:t>
            </a:r>
            <a:r>
              <a:rPr lang="en-US" sz="15000" baseline="30000">
                <a:latin typeface="Century Schoolbook" charset="0"/>
                <a:cs typeface="Century Schoolbook" charset="0"/>
              </a:rPr>
              <a:t>nd</a:t>
            </a:r>
            <a:r>
              <a:rPr lang="en-US" sz="15000">
                <a:latin typeface="Century Schoolbook" charset="0"/>
                <a:cs typeface="Century Schoolbook" charset="0"/>
              </a:rPr>
              <a:t> </a:t>
            </a:r>
          </a:p>
        </p:txBody>
      </p:sp>
      <p:sp>
        <p:nvSpPr>
          <p:cNvPr id="62474" name="TextBox 11"/>
          <p:cNvSpPr txBox="1">
            <a:spLocks noChangeArrowheads="1"/>
          </p:cNvSpPr>
          <p:nvPr/>
        </p:nvSpPr>
        <p:spPr bwMode="auto">
          <a:xfrm>
            <a:off x="0" y="3103563"/>
            <a:ext cx="441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000">
                <a:latin typeface="Century Schoolbook" charset="0"/>
                <a:cs typeface="Century Schoolbook" charset="0"/>
              </a:rPr>
              <a:t>MILLION</a:t>
            </a:r>
          </a:p>
        </p:txBody>
      </p:sp>
      <p:sp>
        <p:nvSpPr>
          <p:cNvPr id="62475" name="TextBox 12"/>
          <p:cNvSpPr txBox="1">
            <a:spLocks noChangeArrowheads="1"/>
          </p:cNvSpPr>
          <p:nvPr/>
        </p:nvSpPr>
        <p:spPr bwMode="auto">
          <a:xfrm>
            <a:off x="0" y="6075363"/>
            <a:ext cx="441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000">
                <a:latin typeface="Century Schoolbook" charset="0"/>
                <a:cs typeface="Century Schoolbook" charset="0"/>
              </a:rPr>
              <a:t>MILLION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76200" y="381000"/>
            <a:ext cx="4343400" cy="3695700"/>
            <a:chOff x="76200" y="381000"/>
            <a:chExt cx="4343400" cy="3696057"/>
          </a:xfrm>
        </p:grpSpPr>
        <p:sp>
          <p:nvSpPr>
            <p:cNvPr id="14" name="Explosion 1 13"/>
            <p:cNvSpPr/>
            <p:nvPr/>
          </p:nvSpPr>
          <p:spPr>
            <a:xfrm>
              <a:off x="76200" y="381000"/>
              <a:ext cx="4343400" cy="3696057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7" name="TextBox 14"/>
            <p:cNvSpPr txBox="1">
              <a:spLocks noChangeArrowheads="1"/>
            </p:cNvSpPr>
            <p:nvPr/>
          </p:nvSpPr>
          <p:spPr bwMode="auto">
            <a:xfrm>
              <a:off x="1272805" y="1365405"/>
              <a:ext cx="2895600" cy="1754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entury Schoolbook" charset="0"/>
                  <a:cs typeface="Century Schoolbook" charset="0"/>
                </a:rPr>
                <a:t>The Hispanic population as of the 2010 Census…Hispanics are the largest minority group!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876800" y="381000"/>
            <a:ext cx="4343400" cy="3695700"/>
            <a:chOff x="4876800" y="381000"/>
            <a:chExt cx="4343400" cy="3696057"/>
          </a:xfrm>
        </p:grpSpPr>
        <p:sp>
          <p:nvSpPr>
            <p:cNvPr id="18" name="Explosion 1 17"/>
            <p:cNvSpPr/>
            <p:nvPr/>
          </p:nvSpPr>
          <p:spPr>
            <a:xfrm>
              <a:off x="4876800" y="381000"/>
              <a:ext cx="4343400" cy="3696057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5" name="TextBox 18"/>
            <p:cNvSpPr txBox="1">
              <a:spLocks noChangeArrowheads="1"/>
            </p:cNvSpPr>
            <p:nvPr/>
          </p:nvSpPr>
          <p:spPr bwMode="auto">
            <a:xfrm>
              <a:off x="6019800" y="1295400"/>
              <a:ext cx="2895600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b="1">
                  <a:latin typeface="Century Schoolbook" charset="0"/>
                  <a:cs typeface="Century Schoolbook" charset="0"/>
                </a:rPr>
                <a:t>The percentage increase of Hispanics in the US from 2000 to 2010…WOW!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0" y="3619500"/>
            <a:ext cx="4343400" cy="3695700"/>
            <a:chOff x="76200" y="381000"/>
            <a:chExt cx="4343400" cy="3696057"/>
          </a:xfrm>
        </p:grpSpPr>
        <p:sp>
          <p:nvSpPr>
            <p:cNvPr id="21" name="Explosion 1 20"/>
            <p:cNvSpPr/>
            <p:nvPr/>
          </p:nvSpPr>
          <p:spPr>
            <a:xfrm>
              <a:off x="76200" y="381000"/>
              <a:ext cx="4343400" cy="3696057"/>
            </a:xfrm>
            <a:prstGeom prst="irregularSeal1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3" name="TextBox 21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2895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latin typeface="Century Schoolbook" charset="0"/>
                  <a:cs typeface="Century Schoolbook" charset="0"/>
                </a:rPr>
                <a:t>The projected population of Hispanics in the US for July 1, 2050.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876800" y="3619500"/>
            <a:ext cx="4343400" cy="3695700"/>
            <a:chOff x="76200" y="381000"/>
            <a:chExt cx="4343400" cy="3696057"/>
          </a:xfrm>
        </p:grpSpPr>
        <p:sp>
          <p:nvSpPr>
            <p:cNvPr id="28" name="Explosion 1 27"/>
            <p:cNvSpPr/>
            <p:nvPr/>
          </p:nvSpPr>
          <p:spPr>
            <a:xfrm>
              <a:off x="76200" y="381000"/>
              <a:ext cx="4343400" cy="3696057"/>
            </a:xfrm>
            <a:prstGeom prst="irregularSeal1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481" name="TextBox 28"/>
            <p:cNvSpPr txBox="1">
              <a:spLocks noChangeArrowheads="1"/>
            </p:cNvSpPr>
            <p:nvPr/>
          </p:nvSpPr>
          <p:spPr bwMode="auto">
            <a:xfrm>
              <a:off x="1219200" y="1295400"/>
              <a:ext cx="2895600" cy="1200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 smtClean="0">
                  <a:latin typeface="Century Schoolbook" charset="0"/>
                  <a:cs typeface="Century Schoolbook" charset="0"/>
                </a:rPr>
                <a:t>The 2</a:t>
              </a:r>
              <a:r>
                <a:rPr lang="en-US" b="1" baseline="30000" dirty="0" smtClean="0">
                  <a:latin typeface="Century Schoolbook" charset="0"/>
                  <a:cs typeface="Century Schoolbook" charset="0"/>
                </a:rPr>
                <a:t>nd</a:t>
              </a:r>
              <a:r>
                <a:rPr lang="en-US" b="1" dirty="0" smtClean="0">
                  <a:latin typeface="Century Schoolbook" charset="0"/>
                  <a:cs typeface="Century Schoolbook" charset="0"/>
                </a:rPr>
                <a:t> most spoken language in the world!</a:t>
              </a:r>
              <a:endParaRPr lang="en-US" b="1" dirty="0">
                <a:latin typeface="Century Schoolbook" charset="0"/>
                <a:cs typeface="Century Schoolbook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59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Box 1"/>
          <p:cNvSpPr txBox="1">
            <a:spLocks noChangeArrowheads="1"/>
          </p:cNvSpPr>
          <p:nvPr/>
        </p:nvSpPr>
        <p:spPr bwMode="auto">
          <a:xfrm>
            <a:off x="-3175" y="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200">
                <a:latin typeface="Century Schoolbook" charset="0"/>
                <a:cs typeface="Century Schoolbook" charset="0"/>
              </a:rPr>
              <a:t>I guess we better learn some </a:t>
            </a:r>
            <a:r>
              <a:rPr lang="en-US" sz="7200" i="1">
                <a:latin typeface="Century Schoolbook" charset="0"/>
                <a:cs typeface="Century Schoolbook" charset="0"/>
              </a:rPr>
              <a:t>español!</a:t>
            </a:r>
            <a:endParaRPr lang="en-US" sz="7200">
              <a:latin typeface="Century Schoolbook" charset="0"/>
              <a:cs typeface="Century Schoolbook" charset="0"/>
            </a:endParaRPr>
          </a:p>
        </p:txBody>
      </p:sp>
      <p:pic>
        <p:nvPicPr>
          <p:cNvPr id="634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24100"/>
            <a:ext cx="5811838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01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/ I can Statements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Buddy appointments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Log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2053590"/>
          </a:xfrm>
        </p:spPr>
        <p:txBody>
          <a:bodyPr/>
          <a:lstStyle/>
          <a:p>
            <a:r>
              <a:rPr lang="en-US" dirty="0" smtClean="0"/>
              <a:t>INM: </a:t>
            </a:r>
            <a:r>
              <a:rPr lang="en-US" dirty="0" err="1" smtClean="0"/>
              <a:t>Mandatos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053590"/>
            <a:ext cx="6172200" cy="4328160"/>
          </a:xfrm>
        </p:spPr>
        <p:txBody>
          <a:bodyPr/>
          <a:lstStyle/>
          <a:p>
            <a:r>
              <a:rPr lang="en-US" sz="2400" dirty="0" err="1" smtClean="0"/>
              <a:t>Por</a:t>
            </a:r>
            <a:r>
              <a:rPr lang="en-US" sz="2400" dirty="0" smtClean="0"/>
              <a:t> favor, </a:t>
            </a:r>
            <a:r>
              <a:rPr lang="en-US" sz="2400" dirty="0" err="1" smtClean="0"/>
              <a:t>abre</a:t>
            </a:r>
            <a:r>
              <a:rPr lang="en-US" sz="2400" dirty="0" smtClean="0"/>
              <a:t> el </a:t>
            </a:r>
            <a:r>
              <a:rPr lang="en-US" sz="2400" dirty="0" err="1" smtClean="0"/>
              <a:t>libro</a:t>
            </a:r>
            <a:r>
              <a:rPr lang="en-US" sz="2400" dirty="0" smtClean="0"/>
              <a:t> a la </a:t>
            </a:r>
            <a:r>
              <a:rPr lang="en-US" sz="2400" dirty="0" err="1" smtClean="0"/>
              <a:t>página</a:t>
            </a:r>
            <a:r>
              <a:rPr lang="en-US" sz="2400" dirty="0" smtClean="0"/>
              <a:t> 4. </a:t>
            </a:r>
          </a:p>
          <a:p>
            <a:endParaRPr lang="en-US" sz="2400" dirty="0"/>
          </a:p>
          <a:p>
            <a:r>
              <a:rPr lang="en-US" sz="2400" dirty="0">
                <a:latin typeface="Century Schoolbook" charset="0"/>
              </a:rPr>
              <a:t>We are learning this because it will help me communicate with you in Spanish about day-to-day activities.</a:t>
            </a:r>
          </a:p>
          <a:p>
            <a:r>
              <a:rPr lang="en-US" sz="2400" dirty="0">
                <a:latin typeface="Century Schoolbook" charset="0"/>
              </a:rPr>
              <a:t> </a:t>
            </a:r>
          </a:p>
          <a:p>
            <a:r>
              <a:rPr lang="en-US" sz="2400" dirty="0">
                <a:latin typeface="Century Schoolbook" charset="0"/>
              </a:rPr>
              <a:t>As I teach you these commands, please write down what they mean </a:t>
            </a:r>
            <a:r>
              <a:rPr lang="en-US" sz="2400" i="1" dirty="0">
                <a:latin typeface="Century Schoolbook" charset="0"/>
              </a:rPr>
              <a:t>in English</a:t>
            </a:r>
            <a:r>
              <a:rPr lang="en-US" sz="2400" dirty="0">
                <a:latin typeface="Century Schoolbook" charset="0"/>
              </a:rPr>
              <a:t> on your new packet vocabulary sheet.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100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bb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4880</TotalTime>
  <Words>669</Words>
  <Application>Microsoft Office PowerPoint</Application>
  <PresentationFormat>On-screen Show (4:3)</PresentationFormat>
  <Paragraphs>129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Calibri</vt:lpstr>
      <vt:lpstr>Century Schoolbook</vt:lpstr>
      <vt:lpstr>Marker Felt</vt:lpstr>
      <vt:lpstr>Times</vt:lpstr>
      <vt:lpstr>Wingdings</vt:lpstr>
      <vt:lpstr>Wingdings 2</vt:lpstr>
      <vt:lpstr>Bubbles</vt:lpstr>
      <vt:lpstr>VÁMONOS 1-1</vt:lpstr>
      <vt:lpstr>EL OBJETIVO:</vt:lpstr>
      <vt:lpstr>SU TAREA:</vt:lpstr>
      <vt:lpstr>Momento Cultural</vt:lpstr>
      <vt:lpstr>IT’S THE FUTURE!!!</vt:lpstr>
      <vt:lpstr>PowerPoint Presentation</vt:lpstr>
      <vt:lpstr>Vocabulary / I can Statements</vt:lpstr>
      <vt:lpstr>Homework Log</vt:lpstr>
      <vt:lpstr>INM: Mandatos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</vt:lpstr>
      <vt:lpstr>GP: SIMÓN DICE…</vt:lpstr>
      <vt:lpstr>IP: LOS SCENARIOS</vt:lpstr>
      <vt:lpstr>Las respuestas</vt:lpstr>
      <vt:lpstr>Exit Ticket:</vt:lpstr>
      <vt:lpstr>Check Yo’self: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VÁMONOS</dc:title>
  <dc:creator>Alexandra Procuniar</dc:creator>
  <cp:lastModifiedBy>Lugo, Diana</cp:lastModifiedBy>
  <cp:revision>95</cp:revision>
  <dcterms:created xsi:type="dcterms:W3CDTF">2012-08-28T23:23:35Z</dcterms:created>
  <dcterms:modified xsi:type="dcterms:W3CDTF">2014-09-14T16:04:30Z</dcterms:modified>
</cp:coreProperties>
</file>