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02" r:id="rId2"/>
    <p:sldId id="257" r:id="rId3"/>
    <p:sldId id="301" r:id="rId4"/>
    <p:sldId id="305" r:id="rId5"/>
    <p:sldId id="321" r:id="rId6"/>
    <p:sldId id="31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2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1FD2F77D-19A2-431C-A35F-3E5A3CB8FAB2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CA5A3764-3AA7-4EB7-BD12-EA9BCA0C5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6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http://www.youtube.com/watch?v=ngRq82c8Baw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C91E9-DC32-F94C-9875-63F3F29C2B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06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http://www.youtube.com/watch?v=JUcu9PUh9_A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just have students listen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 have students listen and look at the page in their books as they follow along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time have students try to sing along</a:t>
            </a:r>
            <a:endParaRPr lang="en-US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20F87FA-62EA-4407-9FB9-1851390F2D6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314666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0295B936-A48A-423F-BFAF-323638D5EA7D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FAEA9C9-85EE-4664-B1B6-573FA8B3940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CB7A7-7594-470E-804D-3E9A81266FBF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AE7F-AD55-4E2B-A4C8-0C1C2562A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D9E139-C3B9-4C33-9E55-2213CFB374F3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0376-2332-4AEF-A52C-C6E5F0329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61C77-221A-4291-8160-B7CB68D08233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F4A9-D44B-48AC-B6AD-F6B7B0591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0C42169E-C959-4E7A-9434-0C69C339043A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BF6DDA8-606C-4AC8-8B23-CCC5C6D334E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9310D-E4BC-4D4E-9832-03D4E5B6D053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D9971-357B-4579-B902-8E8B3BBC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66D42-AF86-4824-BF8A-8B15AA00DA72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B5CE-9F43-4069-A1B7-B3E7BE54A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DD614-AFA5-4F66-9D5E-A6C2491CDDA9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073CD-7757-4CCA-BCE9-BB0D75535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2BF29-62FE-4705-B68F-B0E5754CDBCA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F841D-8FEF-4AFF-BEE1-246F2A204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78E70-55E1-4B9A-BCB2-2D7337BF9B4B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B2389A-6DC7-415C-A3F8-F437EB02FC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3D2B9-5EE5-41C3-91F2-C9EBE59FE219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A2216-5D76-4630-B04A-38386F73B7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-109" charset="0"/>
              </a:defRPr>
            </a:lvl1pPr>
          </a:lstStyle>
          <a:p>
            <a:fld id="{81306ADE-2024-451F-A164-0447096C844F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entury Schoolbook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-109" charset="0"/>
              </a:defRPr>
            </a:lvl1pPr>
          </a:lstStyle>
          <a:p>
            <a:fld id="{7C519E1B-E18E-49F6-A1DD-3CD48CA916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09" charset="2"/>
        <a:buChar char="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-109" charset="2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-109" charset="2"/>
        <a:buChar char="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-109" charset="2"/>
        <a:buChar char="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rkennedy.podbean.co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1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Vámonos: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 smtClean="0">
                <a:ea typeface="ＭＳ Ｐゴシック" pitchFamily="-109" charset="-128"/>
              </a:rPr>
              <a:t>TIENEN </a:t>
            </a:r>
            <a:r>
              <a:rPr lang="en-US" cap="none" dirty="0">
                <a:ea typeface="ＭＳ Ｐゴシック" pitchFamily="-109" charset="-128"/>
              </a:rPr>
              <a:t>5</a:t>
            </a:r>
            <a:r>
              <a:rPr lang="en-US" cap="none" dirty="0" smtClean="0">
                <a:ea typeface="ＭＳ Ｐゴシック" pitchFamily="-109" charset="-128"/>
              </a:rPr>
              <a:t> MINUTOS</a:t>
            </a:r>
            <a:br>
              <a:rPr lang="en-US" cap="none" dirty="0" smtClean="0">
                <a:ea typeface="ＭＳ Ｐゴシック" pitchFamily="-109" charset="-128"/>
              </a:rPr>
            </a:br>
            <a:r>
              <a:rPr lang="en-US" cap="none" dirty="0" smtClean="0">
                <a:ea typeface="ＭＳ Ｐゴシック" pitchFamily="-109" charset="-128"/>
              </a:rPr>
              <a:t>Unit 2: El </a:t>
            </a:r>
            <a:r>
              <a:rPr lang="en-US" cap="none" dirty="0" err="1" smtClean="0">
                <a:ea typeface="ＭＳ Ｐゴシック" pitchFamily="-109" charset="-128"/>
              </a:rPr>
              <a:t>alfabeto</a:t>
            </a:r>
            <a:r>
              <a:rPr lang="en-US" cap="none" dirty="0" smtClean="0">
                <a:ea typeface="ＭＳ Ｐゴシック" pitchFamily="-109" charset="-128"/>
              </a:rPr>
              <a:t> y la </a:t>
            </a:r>
            <a:r>
              <a:rPr lang="en-US" cap="none" dirty="0" err="1" smtClean="0">
                <a:ea typeface="ＭＳ Ｐゴシック" pitchFamily="-109" charset="-128"/>
              </a:rPr>
              <a:t>pronunciación</a:t>
            </a:r>
            <a:endParaRPr lang="en-US" cap="none" dirty="0" smtClean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0701"/>
            <a:ext cx="7467600" cy="4873752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numCol="3"/>
          <a:lstStyle/>
          <a:p>
            <a:pPr>
              <a:buFont typeface="Wingdings" charset="0"/>
              <a:buChar char=""/>
              <a:defRPr/>
            </a:pPr>
            <a:r>
              <a:rPr lang="en-US" dirty="0" smtClean="0"/>
              <a:t>Objective: 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I can greet someone or say goodbye, I can sing the alphabet</a:t>
            </a:r>
            <a:r>
              <a:rPr lang="en-US" dirty="0"/>
              <a:t>.</a:t>
            </a:r>
            <a:endParaRPr lang="en-US" dirty="0" smtClean="0"/>
          </a:p>
          <a:p>
            <a:pPr lvl="1">
              <a:buFont typeface="Wingdings 2" charset="0"/>
              <a:buChar char=""/>
              <a:defRPr/>
            </a:pPr>
            <a:endParaRPr lang="en-US" dirty="0" smtClean="0"/>
          </a:p>
          <a:p>
            <a:pPr lvl="1">
              <a:buFont typeface="Wingdings 2" charset="0"/>
              <a:buChar char=""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r>
              <a:rPr lang="en-US" dirty="0" err="1" smtClean="0"/>
              <a:t>Vocab</a:t>
            </a:r>
            <a:r>
              <a:rPr lang="en-US" dirty="0" smtClean="0"/>
              <a:t>/Ideas: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El </a:t>
            </a:r>
            <a:r>
              <a:rPr lang="en-US" dirty="0" err="1" smtClean="0"/>
              <a:t>alfabeto</a:t>
            </a:r>
            <a:endParaRPr lang="en-US" dirty="0" smtClean="0"/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CH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LL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Ñ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RR</a:t>
            </a:r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r>
              <a:rPr lang="en-US" dirty="0" smtClean="0"/>
              <a:t>Vámonos: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Next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-506413" y="2971800"/>
          <a:ext cx="10107613" cy="3962400"/>
        </p:xfrm>
        <a:graphic>
          <a:graphicData uri="http://schemas.openxmlformats.org/presentationml/2006/ole">
            <p:oleObj spid="_x0000_s1033" name="Document" r:id="rId3" imgW="6997442" imgH="2743099" progId="Word.Document.12">
              <p:embed/>
            </p:oleObj>
          </a:graphicData>
        </a:graphic>
      </p:graphicFrame>
      <p:pic>
        <p:nvPicPr>
          <p:cNvPr id="266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152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2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2286000" y="1676400"/>
            <a:ext cx="6172200" cy="2054225"/>
          </a:xfrm>
        </p:spPr>
        <p:txBody>
          <a:bodyPr/>
          <a:lstStyle/>
          <a:p>
            <a:pPr eaLnBrk="1" hangingPunct="1"/>
            <a:r>
              <a:rPr lang="en-US" sz="4000" cap="none" smtClean="0">
                <a:ea typeface="MS PGothic" panose="020B0600070205080204" pitchFamily="34" charset="-128"/>
              </a:rPr>
              <a:t>GP: LA CANCIÓN DEL ALFABETO!!!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30625"/>
            <a:ext cx="6172200" cy="2651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MS PGothic" panose="020B0600070205080204" pitchFamily="34" charset="-128"/>
              </a:rPr>
              <a:t>You are going to sing. </a:t>
            </a:r>
          </a:p>
          <a:p>
            <a:pPr eaLnBrk="1" hangingPunct="1"/>
            <a:r>
              <a:rPr lang="en-US" sz="3200" dirty="0" smtClean="0">
                <a:ea typeface="MS PGothic" panose="020B0600070205080204" pitchFamily="34" charset="-128"/>
              </a:rPr>
              <a:t>And you are going to love it.</a:t>
            </a:r>
          </a:p>
          <a:p>
            <a:pPr eaLnBrk="1" hangingPunct="1"/>
            <a:r>
              <a:rPr lang="en-US" sz="3200" dirty="0" smtClean="0">
                <a:ea typeface="MS PGothic" panose="020B0600070205080204" pitchFamily="34" charset="-128"/>
              </a:rPr>
              <a:t>(</a:t>
            </a:r>
            <a:r>
              <a:rPr lang="en-US" sz="3200" i="1" dirty="0" err="1" smtClean="0">
                <a:ea typeface="MS PGothic" panose="020B0600070205080204" pitchFamily="34" charset="-128"/>
              </a:rPr>
              <a:t>Es</a:t>
            </a:r>
            <a:r>
              <a:rPr lang="en-US" sz="3200" i="1" dirty="0" smtClean="0">
                <a:ea typeface="MS PGothic" panose="020B0600070205080204" pitchFamily="34" charset="-128"/>
              </a:rPr>
              <a:t> </a:t>
            </a:r>
            <a:r>
              <a:rPr lang="en-US" sz="3200" i="1" dirty="0" err="1" smtClean="0">
                <a:ea typeface="MS PGothic" panose="020B0600070205080204" pitchFamily="34" charset="-128"/>
              </a:rPr>
              <a:t>una</a:t>
            </a:r>
            <a:r>
              <a:rPr lang="en-US" sz="3200" i="1" dirty="0" smtClean="0">
                <a:ea typeface="MS PGothic" panose="020B0600070205080204" pitchFamily="34" charset="-128"/>
              </a:rPr>
              <a:t> </a:t>
            </a:r>
            <a:r>
              <a:rPr lang="en-US" sz="3200" i="1" dirty="0" err="1" smtClean="0">
                <a:ea typeface="MS PGothic" panose="020B0600070205080204" pitchFamily="34" charset="-128"/>
              </a:rPr>
              <a:t>competencia</a:t>
            </a:r>
            <a:r>
              <a:rPr lang="en-US" sz="3200" i="1" dirty="0" smtClean="0">
                <a:ea typeface="MS PGothic" panose="020B0600070205080204" pitchFamily="34" charset="-128"/>
              </a:rPr>
              <a:t>!)</a:t>
            </a:r>
          </a:p>
          <a:p>
            <a:r>
              <a:rPr lang="en-US" sz="2400" dirty="0">
                <a:ea typeface="ＭＳ Ｐゴシック" pitchFamily="-109" charset="-128"/>
              </a:rPr>
              <a:t>Primera </a:t>
            </a:r>
            <a:r>
              <a:rPr lang="en-US" sz="2400" dirty="0" err="1">
                <a:ea typeface="ＭＳ Ｐゴシック" pitchFamily="-109" charset="-128"/>
              </a:rPr>
              <a:t>vez</a:t>
            </a:r>
            <a:endParaRPr lang="en-US" sz="2400" dirty="0">
              <a:ea typeface="ＭＳ Ｐゴシック" pitchFamily="-109" charset="-128"/>
            </a:endParaRPr>
          </a:p>
          <a:p>
            <a:r>
              <a:rPr lang="en-US" sz="2400" dirty="0" err="1">
                <a:ea typeface="ＭＳ Ｐゴシック" pitchFamily="-109" charset="-128"/>
              </a:rPr>
              <a:t>Segunda</a:t>
            </a:r>
            <a:r>
              <a:rPr lang="en-US" sz="2400" dirty="0">
                <a:ea typeface="ＭＳ Ｐゴシック" pitchFamily="-109" charset="-128"/>
              </a:rPr>
              <a:t> </a:t>
            </a:r>
            <a:r>
              <a:rPr lang="en-US" sz="2400" dirty="0" err="1">
                <a:ea typeface="ＭＳ Ｐゴシック" pitchFamily="-109" charset="-128"/>
              </a:rPr>
              <a:t>vez</a:t>
            </a:r>
            <a:endParaRPr lang="en-US" sz="2400" dirty="0">
              <a:ea typeface="ＭＳ Ｐゴシック" pitchFamily="-109" charset="-128"/>
            </a:endParaRPr>
          </a:p>
          <a:p>
            <a:r>
              <a:rPr lang="en-US" sz="2400" dirty="0" err="1">
                <a:ea typeface="ＭＳ Ｐゴシック" pitchFamily="-109" charset="-128"/>
              </a:rPr>
              <a:t>Tercera</a:t>
            </a:r>
            <a:r>
              <a:rPr lang="en-US" sz="2400" dirty="0">
                <a:ea typeface="ＭＳ Ｐゴシック" pitchFamily="-109" charset="-128"/>
              </a:rPr>
              <a:t> </a:t>
            </a:r>
            <a:r>
              <a:rPr lang="en-US" sz="2400" dirty="0" err="1">
                <a:ea typeface="ＭＳ Ｐゴシック" pitchFamily="-109" charset="-128"/>
              </a:rPr>
              <a:t>vez</a:t>
            </a:r>
            <a:endParaRPr lang="en-US" sz="2400" dirty="0">
              <a:ea typeface="ＭＳ Ｐゴシック" pitchFamily="-109" charset="-128"/>
            </a:endParaRPr>
          </a:p>
          <a:p>
            <a:pPr eaLnBrk="1" hangingPunct="1"/>
            <a:endParaRPr lang="en-US" sz="3200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4225"/>
          </a:xfrm>
        </p:spPr>
        <p:txBody>
          <a:bodyPr/>
          <a:lstStyle/>
          <a:p>
            <a:pPr eaLnBrk="1" hangingPunct="1"/>
            <a:r>
              <a:rPr lang="en-US" cap="none" smtClean="0">
                <a:ea typeface="MS PGothic" panose="020B0600070205080204" pitchFamily="34" charset="-128"/>
              </a:rPr>
              <a:t>INM: PRONUNCIACIÓN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panose="020B0600070205080204" pitchFamily="34" charset="-128"/>
                <a:hlinkClick r:id="rId2"/>
              </a:rPr>
              <a:t>http://srkennedy.podbean.com/</a:t>
            </a:r>
            <a:r>
              <a:rPr lang="en-US" dirty="0" smtClean="0">
                <a:ea typeface="MS PGothic" panose="020B0600070205080204" pitchFamily="34" charset="-128"/>
              </a:rPr>
              <a:t> - Boxes 1-4</a:t>
            </a:r>
          </a:p>
          <a:p>
            <a:pPr eaLnBrk="1" hangingPunct="1"/>
            <a:endParaRPr lang="en-US" dirty="0" smtClean="0">
              <a:ea typeface="MS PGothic" panose="020B0600070205080204" pitchFamily="34" charset="-128"/>
            </a:endParaRPr>
          </a:p>
          <a:p>
            <a:pPr eaLnBrk="1" hangingPunct="1"/>
            <a:endParaRPr lang="en-US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0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5" descr="UpdatedSpanishSounds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9146" r="-49146"/>
          <a:stretch>
            <a:fillRect/>
          </a:stretch>
        </p:blipFill>
        <p:spPr>
          <a:xfrm>
            <a:off x="-784225" y="0"/>
            <a:ext cx="10509250" cy="6858000"/>
          </a:xfrm>
        </p:spPr>
      </p:pic>
    </p:spTree>
    <p:extLst>
      <p:ext uri="{BB962C8B-B14F-4D97-AF65-F5344CB8AC3E}">
        <p14:creationId xmlns="" xmlns:p14="http://schemas.microsoft.com/office/powerpoint/2010/main" val="2944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IP: </a:t>
            </a:r>
            <a:r>
              <a:rPr lang="en-US" dirty="0" err="1" smtClean="0"/>
              <a:t>Alfabeto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573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663"/>
            <a:ext cx="8229600" cy="1066801"/>
          </a:xfrm>
        </p:spPr>
        <p:txBody>
          <a:bodyPr/>
          <a:lstStyle/>
          <a:p>
            <a:pPr algn="ctr"/>
            <a:r>
              <a:rPr lang="en-US" sz="5900" b="1" u="sng" cap="none" dirty="0" smtClean="0">
                <a:ea typeface="ＭＳ Ｐゴシック" pitchFamily="-109" charset="-128"/>
              </a:rPr>
              <a:t>VÁMONOS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71538"/>
            <a:ext cx="8534400" cy="59864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-109" charset="2"/>
              <a:buNone/>
            </a:pPr>
            <a:r>
              <a:rPr lang="en-US" sz="2000" b="1" dirty="0" smtClean="0">
                <a:ea typeface="ＭＳ Ｐゴシック" pitchFamily="-109" charset="-128"/>
              </a:rPr>
              <a:t>Translate the following sentences from Spanish into English.</a:t>
            </a: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1) ¿</a:t>
            </a:r>
            <a:r>
              <a:rPr lang="en-US" sz="2300" dirty="0" err="1" smtClean="0">
                <a:ea typeface="ＭＳ Ｐゴシック" pitchFamily="-109" charset="-128"/>
              </a:rPr>
              <a:t>Cómo</a:t>
            </a:r>
            <a:r>
              <a:rPr lang="en-US" sz="2300" dirty="0" smtClean="0">
                <a:ea typeface="ＭＳ Ｐゴシック" pitchFamily="-109" charset="-128"/>
              </a:rPr>
              <a:t> </a:t>
            </a:r>
            <a:r>
              <a:rPr lang="en-US" sz="2300" dirty="0" err="1" smtClean="0">
                <a:ea typeface="ＭＳ Ｐゴシック" pitchFamily="-109" charset="-128"/>
              </a:rPr>
              <a:t>te</a:t>
            </a:r>
            <a:r>
              <a:rPr lang="en-US" sz="2300" dirty="0" smtClean="0">
                <a:ea typeface="ＭＳ Ｐゴシック" pitchFamily="-109" charset="-128"/>
              </a:rPr>
              <a:t> llamas?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2) Me llamo Kobe.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3) </a:t>
            </a:r>
            <a:r>
              <a:rPr lang="en-US" sz="2300" dirty="0" err="1" smtClean="0">
                <a:ea typeface="ＭＳ Ｐゴシック" pitchFamily="-109" charset="-128"/>
              </a:rPr>
              <a:t>Buenas</a:t>
            </a:r>
            <a:r>
              <a:rPr lang="en-US" sz="2300" dirty="0" smtClean="0">
                <a:ea typeface="ＭＳ Ｐゴシック" pitchFamily="-109" charset="-128"/>
              </a:rPr>
              <a:t> </a:t>
            </a:r>
            <a:r>
              <a:rPr lang="en-US" sz="2300" dirty="0" err="1" smtClean="0">
                <a:ea typeface="ＭＳ Ｐゴシック" pitchFamily="-109" charset="-128"/>
              </a:rPr>
              <a:t>tardes</a:t>
            </a:r>
            <a:r>
              <a:rPr lang="en-US" sz="2300" dirty="0" smtClean="0">
                <a:ea typeface="ＭＳ Ｐゴシック" pitchFamily="-109" charset="-128"/>
              </a:rPr>
              <a:t>, </a:t>
            </a:r>
            <a:r>
              <a:rPr lang="en-US" sz="2300" dirty="0" err="1" smtClean="0">
                <a:ea typeface="ＭＳ Ｐゴシック" pitchFamily="-109" charset="-128"/>
              </a:rPr>
              <a:t>Señorita</a:t>
            </a:r>
            <a:r>
              <a:rPr lang="en-US" sz="2300" dirty="0" smtClean="0">
                <a:ea typeface="ＭＳ Ｐゴシック" pitchFamily="-109" charset="-128"/>
              </a:rPr>
              <a:t> Lugo.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4) </a:t>
            </a:r>
            <a:r>
              <a:rPr lang="en-US" sz="2300" dirty="0" err="1" smtClean="0">
                <a:ea typeface="ＭＳ Ｐゴシック" pitchFamily="-109" charset="-128"/>
              </a:rPr>
              <a:t>Hasta</a:t>
            </a:r>
            <a:r>
              <a:rPr lang="en-US" sz="2300" dirty="0" smtClean="0">
                <a:ea typeface="ＭＳ Ｐゴシック" pitchFamily="-109" charset="-128"/>
              </a:rPr>
              <a:t> </a:t>
            </a:r>
            <a:r>
              <a:rPr lang="en-US" sz="2300" dirty="0" err="1" smtClean="0">
                <a:ea typeface="ＭＳ Ｐゴシック" pitchFamily="-109" charset="-128"/>
              </a:rPr>
              <a:t>luego</a:t>
            </a:r>
            <a:r>
              <a:rPr lang="en-US" sz="2300" dirty="0" smtClean="0">
                <a:ea typeface="ＭＳ Ｐゴシック" pitchFamily="-109" charset="-128"/>
              </a:rPr>
              <a:t>, </a:t>
            </a:r>
            <a:r>
              <a:rPr lang="en-US" sz="2300" dirty="0" err="1" smtClean="0">
                <a:ea typeface="ＭＳ Ｐゴシック" pitchFamily="-109" charset="-128"/>
              </a:rPr>
              <a:t>Señora</a:t>
            </a:r>
            <a:r>
              <a:rPr lang="en-US" sz="2300" dirty="0" smtClean="0">
                <a:ea typeface="ＭＳ Ｐゴシック" pitchFamily="-109" charset="-128"/>
              </a:rPr>
              <a:t> </a:t>
            </a:r>
            <a:r>
              <a:rPr lang="en-US" sz="2300" dirty="0" err="1" smtClean="0">
                <a:ea typeface="ＭＳ Ｐゴシック" pitchFamily="-109" charset="-128"/>
              </a:rPr>
              <a:t>Barone</a:t>
            </a:r>
            <a:r>
              <a:rPr lang="en-US" sz="2300" dirty="0" smtClean="0">
                <a:ea typeface="ＭＳ Ｐゴシック" pitchFamily="-109" charset="-128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5) </a:t>
            </a:r>
            <a:r>
              <a:rPr lang="en-US" sz="2300" dirty="0" err="1" smtClean="0">
                <a:ea typeface="ＭＳ Ｐゴシック" pitchFamily="-109" charset="-128"/>
              </a:rPr>
              <a:t>Buenas</a:t>
            </a:r>
            <a:r>
              <a:rPr lang="en-US" sz="2300" dirty="0" smtClean="0">
                <a:ea typeface="ＭＳ Ｐゴシック" pitchFamily="-109" charset="-128"/>
              </a:rPr>
              <a:t> </a:t>
            </a:r>
            <a:r>
              <a:rPr lang="en-US" sz="2300" dirty="0" err="1" smtClean="0">
                <a:ea typeface="ＭＳ Ｐゴシック" pitchFamily="-109" charset="-128"/>
              </a:rPr>
              <a:t>noches</a:t>
            </a:r>
            <a:r>
              <a:rPr lang="en-US" sz="2300" dirty="0" smtClean="0">
                <a:ea typeface="ＭＳ Ｐゴシック" pitchFamily="-109" charset="-128"/>
              </a:rPr>
              <a:t>, </a:t>
            </a:r>
            <a:r>
              <a:rPr lang="en-US" sz="2300" dirty="0" err="1" smtClean="0">
                <a:ea typeface="ＭＳ Ｐゴシック" pitchFamily="-109" charset="-128"/>
              </a:rPr>
              <a:t>Papá</a:t>
            </a:r>
            <a:r>
              <a:rPr lang="en-US" sz="2300" dirty="0" smtClean="0">
                <a:ea typeface="ＭＳ Ｐゴシック" pitchFamily="-109" charset="-128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6) </a:t>
            </a:r>
            <a:r>
              <a:rPr lang="en-US" sz="2300" dirty="0" err="1" smtClean="0">
                <a:ea typeface="ＭＳ Ｐゴシック" pitchFamily="-109" charset="-128"/>
              </a:rPr>
              <a:t>Hola</a:t>
            </a:r>
            <a:r>
              <a:rPr lang="en-US" sz="2300" dirty="0" smtClean="0">
                <a:ea typeface="ＭＳ Ｐゴシック" pitchFamily="-109" charset="-128"/>
              </a:rPr>
              <a:t>, </a:t>
            </a:r>
            <a:r>
              <a:rPr lang="en-US" sz="2300" dirty="0" err="1" smtClean="0">
                <a:ea typeface="ＭＳ Ｐゴシック" pitchFamily="-109" charset="-128"/>
              </a:rPr>
              <a:t>chica</a:t>
            </a:r>
            <a:r>
              <a:rPr lang="en-US" sz="2300" dirty="0" smtClean="0">
                <a:ea typeface="ＭＳ Ｐゴシック" pitchFamily="-109" charset="-128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7) El </a:t>
            </a:r>
            <a:r>
              <a:rPr lang="en-US" sz="2300" dirty="0" err="1" smtClean="0">
                <a:ea typeface="ＭＳ Ｐゴシック" pitchFamily="-109" charset="-128"/>
              </a:rPr>
              <a:t>es</a:t>
            </a:r>
            <a:r>
              <a:rPr lang="en-US" sz="2300" dirty="0" smtClean="0">
                <a:ea typeface="ＭＳ Ｐゴシック" pitchFamily="-109" charset="-128"/>
              </a:rPr>
              <a:t> de Colombia.</a:t>
            </a:r>
          </a:p>
          <a:p>
            <a:pPr marL="0" indent="0">
              <a:lnSpc>
                <a:spcPct val="80000"/>
              </a:lnSpc>
            </a:pPr>
            <a:endParaRPr lang="en-US" sz="2300" dirty="0" smtClean="0">
              <a:ea typeface="ＭＳ Ｐゴシック" pitchFamily="-109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sz="2300" dirty="0" smtClean="0">
                <a:ea typeface="ＭＳ Ｐゴシック" pitchFamily="-109" charset="-128"/>
              </a:rPr>
              <a:t>8) </a:t>
            </a:r>
            <a:r>
              <a:rPr lang="en-US" sz="2300" dirty="0" err="1" smtClean="0">
                <a:ea typeface="ＭＳ Ｐゴシック" pitchFamily="-109" charset="-128"/>
              </a:rPr>
              <a:t>Nosotros</a:t>
            </a:r>
            <a:r>
              <a:rPr lang="en-US" sz="2300" dirty="0" smtClean="0">
                <a:ea typeface="ＭＳ Ｐゴシック" pitchFamily="-109" charset="-128"/>
              </a:rPr>
              <a:t> </a:t>
            </a:r>
            <a:r>
              <a:rPr lang="en-US" sz="2300" dirty="0" err="1" smtClean="0">
                <a:ea typeface="ＭＳ Ｐゴシック" pitchFamily="-109" charset="-128"/>
              </a:rPr>
              <a:t>somos</a:t>
            </a:r>
            <a:r>
              <a:rPr lang="en-US" sz="2300" dirty="0" smtClean="0">
                <a:ea typeface="ＭＳ Ｐゴシック" pitchFamily="-109" charset="-128"/>
              </a:rPr>
              <a:t> de Caracas, Venezuela.</a:t>
            </a:r>
          </a:p>
          <a:p>
            <a:pPr marL="0" indent="0">
              <a:lnSpc>
                <a:spcPct val="80000"/>
              </a:lnSpc>
            </a:pPr>
            <a:endParaRPr lang="en-US" sz="1500" dirty="0" smtClean="0">
              <a:ea typeface="ＭＳ Ｐゴシック" pitchFamily="-109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2138" y="1541463"/>
            <a:ext cx="4640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E8637"/>
                </a:solidFill>
                <a:latin typeface="Century Schoolbook" pitchFamily="-109" charset="0"/>
              </a:rPr>
              <a:t>What is your name?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063" y="2166938"/>
            <a:ext cx="4638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E8637"/>
                </a:solidFill>
                <a:latin typeface="Century Schoolbook" pitchFamily="-109" charset="0"/>
              </a:rPr>
              <a:t>My name is Kobe.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7063" y="2895600"/>
            <a:ext cx="604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E8637"/>
                </a:solidFill>
                <a:latin typeface="Century Schoolbook" pitchFamily="-109" charset="0"/>
              </a:rPr>
              <a:t>Good afternoon, </a:t>
            </a:r>
            <a:r>
              <a:rPr lang="en-US" sz="2400" b="1" dirty="0" smtClean="0">
                <a:solidFill>
                  <a:srgbClr val="FE8637"/>
                </a:solidFill>
                <a:latin typeface="Century Schoolbook" pitchFamily="-109" charset="0"/>
              </a:rPr>
              <a:t>Mrs. Lugo.</a:t>
            </a:r>
            <a:endParaRPr lang="en-US" sz="2400" b="1" dirty="0">
              <a:solidFill>
                <a:srgbClr val="FE8637"/>
              </a:solidFill>
              <a:latin typeface="Century Schoolbook" pitchFamily="-109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7063" y="3589338"/>
            <a:ext cx="604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E8637"/>
                </a:solidFill>
                <a:latin typeface="Century Schoolbook" pitchFamily="-109" charset="0"/>
              </a:rPr>
              <a:t>See you later, </a:t>
            </a:r>
            <a:r>
              <a:rPr lang="en-US" sz="2400" b="1" dirty="0" smtClean="0">
                <a:solidFill>
                  <a:srgbClr val="FE8637"/>
                </a:solidFill>
                <a:latin typeface="Century Schoolbook" pitchFamily="-109" charset="0"/>
              </a:rPr>
              <a:t>Mrs. </a:t>
            </a:r>
            <a:r>
              <a:rPr lang="en-US" sz="2400" b="1" dirty="0" err="1" smtClean="0">
                <a:solidFill>
                  <a:srgbClr val="FE8637"/>
                </a:solidFill>
                <a:latin typeface="Century Schoolbook" pitchFamily="-109" charset="0"/>
              </a:rPr>
              <a:t>Barone</a:t>
            </a:r>
            <a:r>
              <a:rPr lang="en-US" sz="2400" b="1" dirty="0" smtClean="0">
                <a:solidFill>
                  <a:srgbClr val="FE8637"/>
                </a:solidFill>
                <a:latin typeface="Century Schoolbook" pitchFamily="-109" charset="0"/>
              </a:rPr>
              <a:t>.</a:t>
            </a:r>
            <a:endParaRPr lang="en-US" sz="2400" b="1" dirty="0">
              <a:solidFill>
                <a:srgbClr val="FE8637"/>
              </a:solidFill>
              <a:latin typeface="Century Schoolbook" pitchFamily="-109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4335463"/>
            <a:ext cx="604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E8637"/>
                </a:solidFill>
                <a:latin typeface="Century Schoolbook" pitchFamily="-109" charset="0"/>
              </a:rPr>
              <a:t>Good night, Dad.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5011738"/>
            <a:ext cx="604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E8637"/>
                </a:solidFill>
                <a:latin typeface="Century Schoolbook" pitchFamily="-109" charset="0"/>
              </a:rPr>
              <a:t>Hello, </a:t>
            </a:r>
            <a:r>
              <a:rPr lang="en-US" sz="2400" b="1" dirty="0" smtClean="0">
                <a:solidFill>
                  <a:srgbClr val="FE8637"/>
                </a:solidFill>
                <a:latin typeface="Century Schoolbook" pitchFamily="-109" charset="0"/>
              </a:rPr>
              <a:t>girl.</a:t>
            </a:r>
            <a:endParaRPr lang="en-US" sz="2400" b="1" dirty="0">
              <a:solidFill>
                <a:srgbClr val="FE8637"/>
              </a:solidFill>
              <a:latin typeface="Century Schoolbook" pitchFamily="-109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5722938"/>
            <a:ext cx="604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E8637"/>
                </a:solidFill>
                <a:latin typeface="Century Schoolbook" pitchFamily="-109" charset="0"/>
              </a:rPr>
              <a:t>He is from Colombia.</a:t>
            </a:r>
            <a:endParaRPr lang="en-US" sz="2400" b="1" dirty="0">
              <a:solidFill>
                <a:srgbClr val="FE8637"/>
              </a:solidFill>
              <a:latin typeface="Century Schoolbook" pitchFamily="-109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0400" y="6383338"/>
            <a:ext cx="604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E8637"/>
                </a:solidFill>
                <a:latin typeface="Century Schoolbook" pitchFamily="-109" charset="0"/>
              </a:rPr>
              <a:t>We are from Caracas, Venezuela.</a:t>
            </a:r>
            <a:endParaRPr lang="en-US" sz="2400" b="1" dirty="0">
              <a:solidFill>
                <a:srgbClr val="FE8637"/>
              </a:solidFill>
              <a:latin typeface="Century Schoolbook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pitchFamily="-109" charset="0"/>
              </a:rPr>
              <a:t>Direcciones: </a:t>
            </a:r>
            <a:r>
              <a:rPr lang="en-US" sz="2000">
                <a:latin typeface="Century Gothic" pitchFamily="-109" charset="0"/>
              </a:rPr>
              <a:t>For each of the following situations, write the SPANISH greeting or farewell that would be most appropriate.</a:t>
            </a:r>
            <a:endParaRPr lang="en-US" sz="2000" b="1">
              <a:latin typeface="Century Gothic" pitchFamily="-109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4625" y="1117600"/>
            <a:ext cx="45132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>
                <a:latin typeface="Century Gothic" pitchFamily="-109" charset="0"/>
              </a:rPr>
              <a:t>Your alarm clock just went off, and your mom walks in to ensure that you’re up and moving. To greet her, you would say: 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entury Gothic" pitchFamily="-109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latin typeface="Century Gothic" pitchFamily="-109" charset="0"/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latin typeface="Century Gothic" pitchFamily="-109" charset="0"/>
              </a:rPr>
              <a:t>You run in to your Spanish teacher at Target at 9:00PM. What do you say?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entury Gothic" pitchFamily="-109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latin typeface="Century Gothic" pitchFamily="-109" charset="0"/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latin typeface="Century Gothic" pitchFamily="-109" charset="0"/>
              </a:rPr>
              <a:t>You’re with your friends, and your mom texts you that you need to come home for dinner. You tell your friends, “see you later.” You’d say: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entury Gothic" pitchFamily="-109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latin typeface="Century Gothic" pitchFamily="-109" charset="0"/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latin typeface="Century Gothic" pitchFamily="-109" charset="0"/>
              </a:rPr>
              <a:t>Lunch is over and you’re on your way to Spanish class. To greet your teacher, you’d say: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8175" y="2220913"/>
            <a:ext cx="378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entury Gothic" pitchFamily="-109" charset="0"/>
              </a:rPr>
              <a:t>Buenos días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8175" y="3587750"/>
            <a:ext cx="3789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entury Gothic" pitchFamily="-109" charset="0"/>
              </a:rPr>
              <a:t>Buenas noches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8175" y="5251450"/>
            <a:ext cx="4875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Century Gothic" pitchFamily="-109" charset="0"/>
              </a:rPr>
              <a:t>Hasta</a:t>
            </a:r>
            <a:r>
              <a:rPr lang="en-US" sz="3200" b="1" dirty="0">
                <a:solidFill>
                  <a:srgbClr val="FFC000"/>
                </a:solidFill>
                <a:latin typeface="Century Gothic" pitchFamily="-109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Century Gothic" pitchFamily="-109" charset="0"/>
              </a:rPr>
              <a:t>luego</a:t>
            </a:r>
            <a:endParaRPr lang="en-US" sz="3200" b="1" dirty="0">
              <a:solidFill>
                <a:srgbClr val="FFC000"/>
              </a:solidFill>
              <a:latin typeface="Century Gothic" pitchFamily="-109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22575" y="6273800"/>
            <a:ext cx="3094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entury Gothic" pitchFamily="-109" charset="0"/>
              </a:rPr>
              <a:t>Buenos tardes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4630738" y="1225550"/>
            <a:ext cx="45132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entury Schoolbook" pitchFamily="-109" charset="0"/>
              <a:buAutoNum type="arabicPeriod" startAt="5"/>
            </a:pPr>
            <a:r>
              <a:rPr lang="en-US" dirty="0">
                <a:latin typeface="Century Gothic" pitchFamily="-109" charset="0"/>
              </a:rPr>
              <a:t>It’s your little brother’s bedtime. To tell him “good night,” you’d say:</a:t>
            </a:r>
          </a:p>
          <a:p>
            <a:pPr marL="342900" indent="-342900">
              <a:buFontTx/>
              <a:buAutoNum type="arabicPeriod" startAt="5"/>
            </a:pPr>
            <a:endParaRPr lang="en-US" dirty="0">
              <a:latin typeface="Century Gothic" pitchFamily="-109" charset="0"/>
            </a:endParaRPr>
          </a:p>
          <a:p>
            <a:pPr marL="342900" indent="-342900">
              <a:buFontTx/>
              <a:buAutoNum type="arabicPeriod" startAt="5"/>
            </a:pPr>
            <a:endParaRPr lang="en-US" dirty="0">
              <a:latin typeface="Century Gothic" pitchFamily="-109" charset="0"/>
            </a:endParaRPr>
          </a:p>
          <a:p>
            <a:pPr marL="342900" indent="-342900">
              <a:buFontTx/>
              <a:buAutoNum type="arabicPeriod" startAt="5"/>
            </a:pPr>
            <a:r>
              <a:rPr lang="en-US" dirty="0">
                <a:latin typeface="Century Gothic" pitchFamily="-109" charset="0"/>
              </a:rPr>
              <a:t>To say “hello” to your best friend at any time of the day, you would say:</a:t>
            </a:r>
          </a:p>
          <a:p>
            <a:pPr marL="342900" indent="-342900">
              <a:buFontTx/>
              <a:buAutoNum type="arabicPeriod" startAt="5"/>
            </a:pPr>
            <a:endParaRPr lang="en-US" dirty="0">
              <a:latin typeface="Century Gothic" pitchFamily="-109" charset="0"/>
            </a:endParaRPr>
          </a:p>
          <a:p>
            <a:pPr marL="342900" indent="-342900">
              <a:buFontTx/>
              <a:buAutoNum type="arabicPeriod" startAt="5"/>
            </a:pPr>
            <a:endParaRPr lang="en-US" dirty="0">
              <a:latin typeface="Century Gothic" pitchFamily="-109" charset="0"/>
            </a:endParaRPr>
          </a:p>
          <a:p>
            <a:pPr marL="342900" indent="-342900">
              <a:buFontTx/>
              <a:buAutoNum type="arabicPeriod" startAt="5"/>
            </a:pPr>
            <a:r>
              <a:rPr lang="en-US" dirty="0">
                <a:latin typeface="Century Gothic" pitchFamily="-109" charset="0"/>
              </a:rPr>
              <a:t>It’s finally Friday! To bid farewell to your friends and teachers, you would say ______________________________! </a:t>
            </a:r>
            <a:r>
              <a:rPr lang="en-US" i="1" dirty="0" err="1">
                <a:latin typeface="Century Gothic" pitchFamily="-109" charset="0"/>
              </a:rPr>
              <a:t>Que</a:t>
            </a:r>
            <a:r>
              <a:rPr lang="en-US" i="1" dirty="0">
                <a:latin typeface="Century Gothic" pitchFamily="-109" charset="0"/>
              </a:rPr>
              <a:t> </a:t>
            </a:r>
            <a:r>
              <a:rPr lang="en-US" i="1" dirty="0" err="1">
                <a:latin typeface="Century Gothic" pitchFamily="-109" charset="0"/>
              </a:rPr>
              <a:t>tengan</a:t>
            </a:r>
            <a:r>
              <a:rPr lang="en-US" i="1" dirty="0">
                <a:latin typeface="Century Gothic" pitchFamily="-109" charset="0"/>
              </a:rPr>
              <a:t> un </a:t>
            </a:r>
            <a:r>
              <a:rPr lang="en-US" i="1" dirty="0" err="1">
                <a:latin typeface="Century Gothic" pitchFamily="-109" charset="0"/>
              </a:rPr>
              <a:t>buen</a:t>
            </a:r>
            <a:r>
              <a:rPr lang="en-US" i="1" dirty="0">
                <a:latin typeface="Century Gothic" pitchFamily="-109" charset="0"/>
              </a:rPr>
              <a:t> fin de </a:t>
            </a:r>
            <a:r>
              <a:rPr lang="en-US" i="1" dirty="0" err="1">
                <a:latin typeface="Century Gothic" pitchFamily="-109" charset="0"/>
              </a:rPr>
              <a:t>semana</a:t>
            </a:r>
            <a:r>
              <a:rPr lang="en-US" i="1" dirty="0">
                <a:latin typeface="Century Gothic" pitchFamily="-109" charset="0"/>
              </a:rPr>
              <a:t> </a:t>
            </a:r>
            <a:r>
              <a:rPr lang="en-US" dirty="0">
                <a:latin typeface="Century Gothic" pitchFamily="-109" charset="0"/>
              </a:rPr>
              <a:t>(Have a good weekend)</a:t>
            </a:r>
          </a:p>
          <a:p>
            <a:pPr marL="342900" indent="-342900">
              <a:buFontTx/>
              <a:buAutoNum type="arabicPeriod" startAt="5"/>
            </a:pPr>
            <a:endParaRPr lang="en-US" dirty="0">
              <a:latin typeface="Century Gothic" pitchFamily="-109" charset="0"/>
            </a:endParaRPr>
          </a:p>
          <a:p>
            <a:pPr marL="342900" indent="-342900"/>
            <a:endParaRPr lang="en-US" dirty="0">
              <a:latin typeface="Century Gothic" pitchFamily="-10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7775" y="1787525"/>
            <a:ext cx="3789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entury Gothic" pitchFamily="-109" charset="0"/>
              </a:rPr>
              <a:t>Buenas noches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57775" y="2805113"/>
            <a:ext cx="37893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entury Gothic" pitchFamily="-109" charset="0"/>
              </a:rPr>
              <a:t>Hola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26213" y="3881438"/>
            <a:ext cx="3789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Century Gothic" pitchFamily="-109" charset="0"/>
              </a:rPr>
              <a:t>Adiós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EL OBJETIVO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 2" charset="0"/>
              <a:buChar char=""/>
              <a:defRPr/>
            </a:pPr>
            <a:r>
              <a:rPr lang="en-US" sz="3000" dirty="0"/>
              <a:t>I can greet someone or say goodbye, I can sing the </a:t>
            </a:r>
            <a:r>
              <a:rPr lang="en-US" sz="3000" dirty="0" smtClean="0"/>
              <a:t>alphabet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cap="none" dirty="0" smtClean="0">
                <a:ea typeface="ＭＳ Ｐゴシック" pitchFamily="-109" charset="-128"/>
              </a:rPr>
              <a:t>TAREA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None/>
            </a:pPr>
            <a:endParaRPr lang="en-US" dirty="0" smtClean="0">
              <a:ea typeface="ＭＳ Ｐゴシック" pitchFamily="-109" charset="-128"/>
              <a:sym typeface="Wingdings" pitchFamily="-109" charset="2"/>
            </a:endParaRPr>
          </a:p>
          <a:p>
            <a:r>
              <a:rPr lang="en-US" dirty="0" smtClean="0">
                <a:ea typeface="ＭＳ Ｐゴシック" pitchFamily="-109" charset="-128"/>
                <a:sym typeface="Wingdings" pitchFamily="-109" charset="2"/>
              </a:rPr>
              <a:t>Practice your pronunciation boxes that were handed out in class for at least 15 minutes!</a:t>
            </a:r>
          </a:p>
          <a:p>
            <a:r>
              <a:rPr lang="en-US" dirty="0" smtClean="0">
                <a:ea typeface="ＭＳ Ｐゴシック" pitchFamily="-109" charset="-128"/>
                <a:sym typeface="Wingdings" pitchFamily="-109" charset="2"/>
              </a:rPr>
              <a:t>Practice the alphabet song</a:t>
            </a:r>
            <a:endParaRPr lang="en-US" dirty="0" smtClean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1650" dirty="0"/>
              <a:t>http://www.youtube.com/watch?v=ngRq82c8Baw</a:t>
            </a:r>
            <a:r>
              <a:rPr lang="en-US" dirty="0" smtClean="0"/>
              <a:t/>
            </a:r>
            <a:br>
              <a:rPr lang="en-US" dirty="0" smtClean="0"/>
            </a:br>
            <a:endParaRPr lang="es-V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857499" y="1160060"/>
            <a:ext cx="5453987" cy="206847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6000" dirty="0"/>
              <a:t>MOMENTO CULTURAL</a:t>
            </a:r>
          </a:p>
          <a:p>
            <a:pPr algn="ctr"/>
            <a:r>
              <a:rPr lang="en-US" sz="6000" dirty="0"/>
              <a:t>Spanish Love Song:  </a:t>
            </a:r>
          </a:p>
          <a:p>
            <a:r>
              <a:rPr lang="en-US" sz="6000" dirty="0"/>
              <a:t>Look what  you  are going to be able to do and understand at the end of the class</a:t>
            </a:r>
            <a:endParaRPr lang="es-VE" sz="6000" dirty="0"/>
          </a:p>
        </p:txBody>
      </p:sp>
    </p:spTree>
    <p:extLst>
      <p:ext uri="{BB962C8B-B14F-4D97-AF65-F5344CB8AC3E}">
        <p14:creationId xmlns="" xmlns:p14="http://schemas.microsoft.com/office/powerpoint/2010/main" val="34479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INM: El ALFABETO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i="1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8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000" b="1" u="sng" dirty="0" smtClean="0">
                <a:ea typeface="ＭＳ Ｐゴシック" charset="0"/>
                <a:cs typeface="ＭＳ Ｐゴシック" charset="0"/>
              </a:rPr>
              <a:t>El </a:t>
            </a:r>
            <a:r>
              <a:rPr lang="en-US" sz="5000" b="1" u="sng" dirty="0" err="1" smtClean="0">
                <a:ea typeface="ＭＳ Ｐゴシック" charset="0"/>
                <a:cs typeface="ＭＳ Ｐゴシック" charset="0"/>
              </a:rPr>
              <a:t>alfabeto</a:t>
            </a:r>
            <a:endParaRPr lang="en-US" sz="5000" b="1" u="sng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35" b="16335"/>
          <a:stretch>
            <a:fillRect/>
          </a:stretch>
        </p:blipFill>
        <p:spPr>
          <a:xfrm>
            <a:off x="6553200" y="153988"/>
            <a:ext cx="2330450" cy="1520825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36563" y="12573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>
                <a:latin typeface="Century Schoolbook" charset="0"/>
              </a:rPr>
              <a:t>Spanish is a PHONETIC language.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>
                <a:latin typeface="Century Schoolbook" charset="0"/>
              </a:rPr>
              <a:t>This means that it is spelled the way it sounds—unlike English.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50190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6600"/>
                </a:solidFill>
                <a:latin typeface="Century Schoolbook" charset="0"/>
              </a:rPr>
              <a:t>Ex. Telephone vs. teléfono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563" y="290195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>
                <a:latin typeface="Century Schoolbook" charset="0"/>
              </a:rPr>
              <a:t>It has 4 EXTRA letters because it</a:t>
            </a:r>
            <a:r>
              <a:rPr lang="ja-JP" altLang="en-US">
                <a:latin typeface="Century Schoolbook" charset="0"/>
              </a:rPr>
              <a:t>’</a:t>
            </a:r>
            <a:r>
              <a:rPr lang="en-US" altLang="ja-JP">
                <a:latin typeface="Century Schoolbook" charset="0"/>
              </a:rPr>
              <a:t>s EXTRA awesome!</a:t>
            </a:r>
            <a:endParaRPr lang="en-US">
              <a:latin typeface="Century Schoolbook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4938" y="3373438"/>
            <a:ext cx="640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 b="1">
                <a:solidFill>
                  <a:srgbClr val="FF6600"/>
                </a:solidFill>
                <a:latin typeface="Century Schoolbook" charset="0"/>
              </a:rPr>
              <a:t>Ch</a:t>
            </a:r>
          </a:p>
          <a:p>
            <a:pPr eaLnBrk="1" hangingPunct="1">
              <a:buFontTx/>
              <a:buAutoNum type="arabicPeriod"/>
            </a:pPr>
            <a:r>
              <a:rPr lang="en-US" sz="2000" b="1">
                <a:solidFill>
                  <a:srgbClr val="FF6600"/>
                </a:solidFill>
                <a:latin typeface="Century Schoolbook" charset="0"/>
              </a:rPr>
              <a:t>Ll</a:t>
            </a:r>
          </a:p>
          <a:p>
            <a:pPr eaLnBrk="1" hangingPunct="1">
              <a:buFontTx/>
              <a:buAutoNum type="arabicPeriod"/>
            </a:pPr>
            <a:r>
              <a:rPr lang="en-US" sz="2000" b="1">
                <a:solidFill>
                  <a:srgbClr val="FF6600"/>
                </a:solidFill>
                <a:latin typeface="Century Schoolbook" charset="0"/>
              </a:rPr>
              <a:t>Ñ</a:t>
            </a:r>
          </a:p>
          <a:p>
            <a:pPr eaLnBrk="1" hangingPunct="1">
              <a:buFontTx/>
              <a:buAutoNum type="arabicPeriod"/>
            </a:pPr>
            <a:r>
              <a:rPr lang="en-US" sz="2000" b="1">
                <a:solidFill>
                  <a:srgbClr val="FF6600"/>
                </a:solidFill>
                <a:latin typeface="Century Schoolbook" charset="0"/>
              </a:rPr>
              <a:t>Rr</a:t>
            </a:r>
          </a:p>
        </p:txBody>
      </p:sp>
    </p:spTree>
    <p:extLst>
      <p:ext uri="{BB962C8B-B14F-4D97-AF65-F5344CB8AC3E}">
        <p14:creationId xmlns="" xmlns:p14="http://schemas.microsoft.com/office/powerpoint/2010/main" val="37812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835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759450" y="1704975"/>
            <a:ext cx="3384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3000" b="1">
                <a:latin typeface="Century Schoolbook" charset="0"/>
              </a:rPr>
              <a:t>Each letter has a word in Spanish that exemplifies its sound…let</a:t>
            </a:r>
            <a:r>
              <a:rPr lang="ja-JP" altLang="en-US" sz="3000" b="1">
                <a:latin typeface="Century Schoolbook" charset="0"/>
              </a:rPr>
              <a:t>’</a:t>
            </a:r>
            <a:r>
              <a:rPr lang="en-US" altLang="ja-JP" sz="3000" b="1">
                <a:latin typeface="Century Schoolbook" charset="0"/>
              </a:rPr>
              <a:t>s practice saying the words!</a:t>
            </a:r>
            <a:endParaRPr lang="en-US" sz="3000" b="1">
              <a:latin typeface="Century School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bbl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Bubbles.thmx</Template>
  <TotalTime>2271</TotalTime>
  <Words>553</Words>
  <Application>Microsoft Office PowerPoint</Application>
  <PresentationFormat>On-screen Show (4:3)</PresentationFormat>
  <Paragraphs>111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Bubbles</vt:lpstr>
      <vt:lpstr>Document</vt:lpstr>
      <vt:lpstr>Vámonos: TIENEN 5 MINUTOS Unit 2: El alfabeto y la pronunciación</vt:lpstr>
      <vt:lpstr>VÁMONOS</vt:lpstr>
      <vt:lpstr>Slide 3</vt:lpstr>
      <vt:lpstr>EL OBJETIVO</vt:lpstr>
      <vt:lpstr>TAREA</vt:lpstr>
      <vt:lpstr>http://www.youtube.com/watch?v=ngRq82c8Baw </vt:lpstr>
      <vt:lpstr>INM: El ALFABETO</vt:lpstr>
      <vt:lpstr>El alfabeto</vt:lpstr>
      <vt:lpstr>Slide 9</vt:lpstr>
      <vt:lpstr>Slide 10</vt:lpstr>
      <vt:lpstr>GP: LA CANCIÓN DEL ALFABETO!!!</vt:lpstr>
      <vt:lpstr>INM: PRONUNCIACIÓN</vt:lpstr>
      <vt:lpstr>Slide 13</vt:lpstr>
      <vt:lpstr>IP: Alfabeto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</dc:title>
  <dc:creator>Alexandra Procuniar</dc:creator>
  <cp:lastModifiedBy>diana1.lugo</cp:lastModifiedBy>
  <cp:revision>84</cp:revision>
  <dcterms:created xsi:type="dcterms:W3CDTF">2013-02-18T23:13:34Z</dcterms:created>
  <dcterms:modified xsi:type="dcterms:W3CDTF">2015-03-04T18:44:25Z</dcterms:modified>
</cp:coreProperties>
</file>