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5" r:id="rId2"/>
    <p:sldId id="258" r:id="rId3"/>
    <p:sldId id="286" r:id="rId4"/>
    <p:sldId id="285" r:id="rId5"/>
    <p:sldId id="267" r:id="rId6"/>
    <p:sldId id="268" r:id="rId7"/>
    <p:sldId id="269" r:id="rId8"/>
    <p:sldId id="270" r:id="rId9"/>
    <p:sldId id="287" r:id="rId10"/>
    <p:sldId id="271" r:id="rId11"/>
    <p:sldId id="272" r:id="rId12"/>
    <p:sldId id="273" r:id="rId13"/>
    <p:sldId id="274" r:id="rId14"/>
    <p:sldId id="275" r:id="rId15"/>
    <p:sldId id="276" r:id="rId16"/>
    <p:sldId id="277" r:id="rId17"/>
    <p:sldId id="278" r:id="rId18"/>
    <p:sldId id="279" r:id="rId19"/>
    <p:sldId id="280" r:id="rId20"/>
    <p:sldId id="281" r:id="rId21"/>
    <p:sldId id="260" r:id="rId22"/>
    <p:sldId id="261" r:id="rId23"/>
    <p:sldId id="262" r:id="rId24"/>
    <p:sldId id="263" r:id="rId25"/>
    <p:sldId id="283" r:id="rId26"/>
    <p:sldId id="266" r:id="rId27"/>
    <p:sldId id="264"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4A658-567B-4901-A003-FB3C16BD73AC}" type="datetimeFigureOut">
              <a:rPr lang="en-US" smtClean="0"/>
              <a:pPr/>
              <a:t>9/9/2014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79073-7EFA-4D8D-A38A-41EFE585FEBE}" type="slidenum">
              <a:rPr lang="en-US" smtClean="0"/>
              <a:pPr/>
              <a:t>‹#›</a:t>
            </a:fld>
            <a:endParaRPr lang="en-US"/>
          </a:p>
        </p:txBody>
      </p:sp>
    </p:spTree>
    <p:extLst>
      <p:ext uri="{BB962C8B-B14F-4D97-AF65-F5344CB8AC3E}">
        <p14:creationId xmlns="" xmlns:p14="http://schemas.microsoft.com/office/powerpoint/2010/main" val="19316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027D8D0-1F1F-4D93-AA96-F3F5E2862EA8}" type="slidenum">
              <a:rPr lang="en-US" sz="1200">
                <a:cs typeface="Arial" panose="020B0604020202020204" pitchFamily="34" charset="0"/>
              </a:rPr>
              <a:pPr eaLnBrk="1" hangingPunct="1"/>
              <a:t>6</a:t>
            </a:fld>
            <a:endParaRPr lang="en-US" sz="1200">
              <a:cs typeface="Arial" panose="020B0604020202020204" pitchFamily="34"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ea typeface="ＭＳ Ｐゴシック" panose="020B0600070205080204" pitchFamily="34" charset="-128"/>
              </a:rPr>
              <a:t>https://www.youtube.com/watch?v=pQnhuj11zgI&amp;authuser=0</a:t>
            </a:r>
          </a:p>
        </p:txBody>
      </p:sp>
    </p:spTree>
    <p:extLst>
      <p:ext uri="{BB962C8B-B14F-4D97-AF65-F5344CB8AC3E}">
        <p14:creationId xmlns="" xmlns:p14="http://schemas.microsoft.com/office/powerpoint/2010/main" val="407070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2777B38-B89E-4063-B16F-91D570BBFAB2}" type="slidenum">
              <a:rPr lang="en-US" sz="1200">
                <a:cs typeface="Arial" panose="020B0604020202020204" pitchFamily="34" charset="0"/>
              </a:rPr>
              <a:pPr eaLnBrk="1" hangingPunct="1"/>
              <a:t>20</a:t>
            </a:fld>
            <a:endParaRPr lang="en-US" sz="1200">
              <a:cs typeface="Arial" panose="020B0604020202020204" pitchFamily="34"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ea typeface="ＭＳ Ｐゴシック" panose="020B0600070205080204" pitchFamily="34" charset="-128"/>
              </a:rPr>
              <a:t>https://www.youtube.com/watch?v=s-0R_q89UTo</a:t>
            </a:r>
          </a:p>
        </p:txBody>
      </p:sp>
    </p:spTree>
    <p:extLst>
      <p:ext uri="{BB962C8B-B14F-4D97-AF65-F5344CB8AC3E}">
        <p14:creationId xmlns="" xmlns:p14="http://schemas.microsoft.com/office/powerpoint/2010/main" val="354791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60741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9800693-5D04-4391-8FC5-C643CAC415BF}" type="slidenum">
              <a:rPr lang="en-US" sz="1200">
                <a:cs typeface="Arial" panose="020B0604020202020204" pitchFamily="34" charset="0"/>
              </a:rPr>
              <a:pPr eaLnBrk="1" hangingPunct="1"/>
              <a:t>7</a:t>
            </a:fld>
            <a:endParaRPr lang="en-US" sz="1200">
              <a:cs typeface="Arial" panose="020B0604020202020204" pitchFamily="34"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52262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4E747E-6196-45F9-8219-DC77937B5D1D}" type="slidenum">
              <a:rPr lang="en-US" sz="1200">
                <a:cs typeface="Arial" panose="020B0604020202020204" pitchFamily="34" charset="0"/>
              </a:rPr>
              <a:pPr eaLnBrk="1" hangingPunct="1"/>
              <a:t>8</a:t>
            </a:fld>
            <a:endParaRPr lang="en-US" sz="1200">
              <a:cs typeface="Arial" panose="020B0604020202020204" pitchFamily="34"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90855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474E99-87E5-40A8-B4C0-72804429F19E}" type="slidenum">
              <a:rPr lang="en-US" sz="1200">
                <a:cs typeface="Arial" panose="020B0604020202020204" pitchFamily="34" charset="0"/>
              </a:rPr>
              <a:pPr eaLnBrk="1" hangingPunct="1"/>
              <a:t>12</a:t>
            </a:fld>
            <a:endParaRPr lang="en-US" sz="1200">
              <a:cs typeface="Arial" panose="020B0604020202020204" pitchFamily="34"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27926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284887A-197F-4B2D-9E8F-80BC0147DBD1}" type="slidenum">
              <a:rPr lang="en-US" sz="1200">
                <a:cs typeface="Arial" panose="020B0604020202020204" pitchFamily="34" charset="0"/>
              </a:rPr>
              <a:pPr eaLnBrk="1" hangingPunct="1"/>
              <a:t>13</a:t>
            </a:fld>
            <a:endParaRPr lang="en-US" sz="1200">
              <a:cs typeface="Arial" panose="020B0604020202020204" pitchFamily="34"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13632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508FB5F-E9A3-44C2-8823-B6AABF778DAD}" type="slidenum">
              <a:rPr lang="en-US" sz="1200">
                <a:cs typeface="Arial" panose="020B0604020202020204" pitchFamily="34" charset="0"/>
              </a:rPr>
              <a:pPr eaLnBrk="1" hangingPunct="1"/>
              <a:t>16</a:t>
            </a:fld>
            <a:endParaRPr lang="en-US" sz="1200">
              <a:cs typeface="Arial" panose="020B0604020202020204" pitchFamily="34"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2438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44BB9BB-366F-41EB-8722-E88A183532AA}" type="slidenum">
              <a:rPr lang="en-US" sz="1200">
                <a:cs typeface="Arial" panose="020B0604020202020204" pitchFamily="34" charset="0"/>
              </a:rPr>
              <a:pPr eaLnBrk="1" hangingPunct="1"/>
              <a:t>17</a:t>
            </a:fld>
            <a:endParaRPr lang="en-US" sz="1200">
              <a:cs typeface="Arial" panose="020B0604020202020204" pitchFamily="34"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76854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34C0166-C182-459B-92B5-0DC0CDBD01E6}" type="slidenum">
              <a:rPr lang="en-US" sz="1200">
                <a:cs typeface="Arial" panose="020B0604020202020204" pitchFamily="34" charset="0"/>
              </a:rPr>
              <a:pPr eaLnBrk="1" hangingPunct="1"/>
              <a:t>18</a:t>
            </a:fld>
            <a:endParaRPr lang="en-US" sz="1200">
              <a:cs typeface="Arial" panose="020B0604020202020204" pitchFamily="34"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62497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A2907A-B65C-4D4C-9011-F9B2025507BE}" type="slidenum">
              <a:rPr lang="en-US" sz="1200">
                <a:cs typeface="Arial" panose="020B0604020202020204" pitchFamily="34" charset="0"/>
              </a:rPr>
              <a:pPr eaLnBrk="1" hangingPunct="1"/>
              <a:t>19</a:t>
            </a:fld>
            <a:endParaRPr lang="en-US" sz="1200">
              <a:cs typeface="Arial" panose="020B0604020202020204" pitchFamily="34"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48576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9554779-41F1-4CD2-BCB4-9F68501D24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5D108-CBEC-4000-825F-012560B48B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EA639-D010-4194-8A9C-5FDBEC649E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F058A5F3-7240-41BD-BCE2-68EB822B303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D0B6ADA-22C9-4A69-93AE-5ABD776A2CF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0F011-B5F0-408C-8E49-3AF95A68F84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20445-0D39-4973-BE67-A2FF399B04E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99BDA7D9-6381-4637-881A-60FA76A1C48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6639F-D7B7-4DBC-9788-3B1AB8E679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6B9E239F-CE16-4414-A99A-89F46D3898C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953A1563-238C-4506-A8C7-F080134AF1F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49A3FB8-D803-4643-B4D4-37C6D1D8BE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hyperlink" Target="http://www.holaho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telemundochicago.com/" TargetMode="Externa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u="sng" cap="none" dirty="0">
                <a:ea typeface="ＭＳ Ｐゴシック" panose="020B0600070205080204" pitchFamily="34" charset="-128"/>
              </a:rPr>
              <a:t>VÁMONOS </a:t>
            </a:r>
            <a:r>
              <a:rPr lang="en-US" sz="6000" b="1" u="sng" cap="none" dirty="0" smtClean="0">
                <a:ea typeface="ＭＳ Ｐゴシック" panose="020B0600070205080204" pitchFamily="34" charset="-128"/>
              </a:rPr>
              <a:t>1-2</a:t>
            </a:r>
            <a:r>
              <a:rPr lang="en-US" sz="3200" b="1" u="sng" cap="none" dirty="0" smtClean="0">
                <a:ea typeface="ＭＳ Ｐゴシック" panose="020B0600070205080204" pitchFamily="34" charset="-128"/>
              </a:rPr>
              <a:t/>
            </a:r>
            <a:br>
              <a:rPr lang="en-US" sz="3200" b="1" u="sng" cap="none" dirty="0" smtClean="0">
                <a:ea typeface="ＭＳ Ｐゴシック" panose="020B0600070205080204" pitchFamily="34" charset="-128"/>
              </a:rPr>
            </a:br>
            <a:r>
              <a:rPr lang="en-US" dirty="0" smtClean="0"/>
              <a:t>*TIENES 5 MINUTOS*</a:t>
            </a:r>
            <a:endParaRPr lang="en-US" dirty="0"/>
          </a:p>
        </p:txBody>
      </p:sp>
      <p:sp>
        <p:nvSpPr>
          <p:cNvPr id="3" name="Content Placeholder 2"/>
          <p:cNvSpPr>
            <a:spLocks noGrp="1"/>
          </p:cNvSpPr>
          <p:nvPr>
            <p:ph sz="quarter" idx="1"/>
          </p:nvPr>
        </p:nvSpPr>
        <p:spPr>
          <a:xfrm>
            <a:off x="457200" y="1295400"/>
            <a:ext cx="7467600" cy="5178552"/>
          </a:xfrm>
        </p:spPr>
        <p:txBody>
          <a:bodyPr>
            <a:normAutofit fontScale="92500" lnSpcReduction="20000"/>
          </a:bodyPr>
          <a:lstStyle/>
          <a:p>
            <a:r>
              <a:rPr lang="en-US" dirty="0" smtClean="0"/>
              <a:t>Objective:</a:t>
            </a:r>
          </a:p>
          <a:p>
            <a:pPr lvl="1"/>
            <a:r>
              <a:rPr lang="en-US" dirty="0" smtClean="0"/>
              <a:t>I can describe different reasons for studying Spanish</a:t>
            </a:r>
          </a:p>
          <a:p>
            <a:pPr lvl="1"/>
            <a:endParaRPr lang="en-US" dirty="0" smtClean="0"/>
          </a:p>
          <a:p>
            <a:r>
              <a:rPr lang="en-US" dirty="0" err="1" smtClean="0"/>
              <a:t>Vocab</a:t>
            </a:r>
            <a:r>
              <a:rPr lang="en-US" dirty="0" smtClean="0"/>
              <a:t>/Ideas:</a:t>
            </a:r>
          </a:p>
          <a:p>
            <a:pPr lvl="1"/>
            <a:r>
              <a:rPr lang="en-US" dirty="0" smtClean="0"/>
              <a:t>Reasons to study Spanish</a:t>
            </a:r>
          </a:p>
          <a:p>
            <a:pPr lvl="1"/>
            <a:endParaRPr lang="en-US" dirty="0" smtClean="0"/>
          </a:p>
          <a:p>
            <a:r>
              <a:rPr lang="en-US" dirty="0" err="1" smtClean="0"/>
              <a:t>Vámonos</a:t>
            </a:r>
            <a:r>
              <a:rPr lang="en-US" dirty="0" smtClean="0"/>
              <a:t>:</a:t>
            </a:r>
          </a:p>
          <a:p>
            <a:pPr marL="609600" indent="-609600">
              <a:buFontTx/>
              <a:buAutoNum type="arabicPeriod"/>
            </a:pPr>
            <a:r>
              <a:rPr lang="en-US" sz="2800" dirty="0" smtClean="0"/>
              <a:t>Can you think of five US cities that have Spanish names?</a:t>
            </a:r>
          </a:p>
          <a:p>
            <a:pPr marL="609600" indent="-609600">
              <a:buFontTx/>
              <a:buAutoNum type="arabicPeriod"/>
            </a:pPr>
            <a:r>
              <a:rPr lang="en-US" sz="2800" dirty="0" smtClean="0"/>
              <a:t>Describe a situation where you would need to be able to introduce yourself to new people.</a:t>
            </a:r>
          </a:p>
          <a:p>
            <a:pPr marL="609600" indent="-609600">
              <a:buFontTx/>
              <a:buAutoNum type="arabicPeriod"/>
            </a:pPr>
            <a:r>
              <a:rPr lang="en-US" sz="2800" dirty="0" smtClean="0"/>
              <a:t>What do you think is the most used language in the world? What place is Spanish ranked?</a:t>
            </a:r>
            <a:endParaRPr lang="en-US" dirty="0" smtClean="0"/>
          </a:p>
          <a:p>
            <a:pPr>
              <a:buNone/>
            </a:pPr>
            <a:endParaRPr lang="en-US" dirty="0"/>
          </a:p>
        </p:txBody>
      </p:sp>
      <p:pic>
        <p:nvPicPr>
          <p:cNvPr id="4" name="Picture 3"/>
          <p:cNvPicPr>
            <a:picLocks noChangeAspect="1"/>
          </p:cNvPicPr>
          <p:nvPr/>
        </p:nvPicPr>
        <p:blipFill>
          <a:blip r:embed="rId2" cstate="print"/>
          <a:stretch>
            <a:fillRect/>
          </a:stretch>
        </p:blipFill>
        <p:spPr>
          <a:xfrm>
            <a:off x="6324600" y="1905000"/>
            <a:ext cx="2600202" cy="190894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latin typeface="Rockwell" charset="0"/>
                <a:ea typeface="Arial" charset="0"/>
                <a:cs typeface="Rockwell" charset="0"/>
              </a:rPr>
              <a:t>Reason #1: College!</a:t>
            </a:r>
          </a:p>
        </p:txBody>
      </p:sp>
      <p:sp>
        <p:nvSpPr>
          <p:cNvPr id="86018" name="Rectangle 3"/>
          <p:cNvSpPr>
            <a:spLocks noGrp="1" noChangeArrowheads="1"/>
          </p:cNvSpPr>
          <p:nvPr>
            <p:ph type="body" idx="1"/>
          </p:nvPr>
        </p:nvSpPr>
        <p:spPr>
          <a:xfrm>
            <a:off x="457200" y="1600200"/>
            <a:ext cx="7467600" cy="4873625"/>
          </a:xfrm>
        </p:spPr>
        <p:txBody>
          <a:bodyPr/>
          <a:lstStyle/>
          <a:p>
            <a:pPr eaLnBrk="1" hangingPunct="1"/>
            <a:r>
              <a:rPr lang="en-US" dirty="0" smtClean="0">
                <a:latin typeface="Rockwell" charset="0"/>
                <a:ea typeface="ＭＳ Ｐゴシック" panose="020B0600070205080204" pitchFamily="34" charset="-128"/>
                <a:cs typeface="Arial" panose="020B0604020202020204" pitchFamily="34" charset="0"/>
              </a:rPr>
              <a:t>Did you know?</a:t>
            </a:r>
          </a:p>
          <a:p>
            <a:pPr lvl="1" eaLnBrk="1" hangingPunct="1"/>
            <a:r>
              <a:rPr lang="en-US" dirty="0" smtClean="0">
                <a:latin typeface="Rockwell" charset="0"/>
                <a:ea typeface="ＭＳ Ｐゴシック" panose="020B0600070205080204" pitchFamily="34" charset="-128"/>
                <a:cs typeface="Arial" panose="020B0604020202020204" pitchFamily="34" charset="0"/>
              </a:rPr>
              <a:t>Many four year universities now require (or at least prefer) that you take </a:t>
            </a:r>
            <a:r>
              <a:rPr lang="en-US" b="1" u="sng" dirty="0">
                <a:latin typeface="Rockwell" charset="0"/>
                <a:ea typeface="ＭＳ Ｐゴシック" panose="020B0600070205080204" pitchFamily="34" charset="-128"/>
                <a:cs typeface="Arial" panose="020B0604020202020204" pitchFamily="34" charset="0"/>
              </a:rPr>
              <a:t>2</a:t>
            </a:r>
            <a:r>
              <a:rPr lang="en-US" dirty="0" smtClean="0">
                <a:latin typeface="Rockwell" charset="0"/>
                <a:ea typeface="ＭＳ Ｐゴシック" panose="020B0600070205080204" pitchFamily="34" charset="-128"/>
                <a:cs typeface="Arial" panose="020B0604020202020204" pitchFamily="34" charset="0"/>
              </a:rPr>
              <a:t> years of a foreign language in high school.</a:t>
            </a:r>
            <a:br>
              <a:rPr lang="en-US" dirty="0" smtClean="0">
                <a:latin typeface="Rockwell" charset="0"/>
                <a:ea typeface="ＭＳ Ｐゴシック" panose="020B0600070205080204" pitchFamily="34" charset="-128"/>
                <a:cs typeface="Arial" panose="020B0604020202020204" pitchFamily="34" charset="0"/>
              </a:rPr>
            </a:br>
            <a:endParaRPr lang="en-US" dirty="0" smtClean="0">
              <a:latin typeface="Rockwell" charset="0"/>
              <a:ea typeface="ＭＳ Ｐゴシック" panose="020B0600070205080204" pitchFamily="34" charset="-128"/>
              <a:cs typeface="Arial" panose="020B0604020202020204" pitchFamily="34" charset="0"/>
            </a:endParaRPr>
          </a:p>
          <a:p>
            <a:pPr eaLnBrk="1" hangingPunct="1"/>
            <a:r>
              <a:rPr lang="en-US" dirty="0" smtClean="0">
                <a:latin typeface="Rockwell" charset="0"/>
                <a:ea typeface="ＭＳ Ｐゴシック" panose="020B0600070205080204" pitchFamily="34" charset="-128"/>
                <a:cs typeface="Arial" panose="020B0604020202020204" pitchFamily="34" charset="0"/>
              </a:rPr>
              <a:t>What</a:t>
            </a:r>
            <a:r>
              <a:rPr lang="ja-JP" altLang="en-US" dirty="0" smtClean="0">
                <a:latin typeface="Rockwell" charset="0"/>
                <a:ea typeface="ＭＳ Ｐゴシック" panose="020B0600070205080204" pitchFamily="34" charset="-128"/>
                <a:cs typeface="Arial" panose="020B0604020202020204" pitchFamily="34" charset="0"/>
              </a:rPr>
              <a:t>’</a:t>
            </a:r>
            <a:r>
              <a:rPr lang="en-US" altLang="ja-JP" dirty="0" smtClean="0">
                <a:latin typeface="Rockwell" charset="0"/>
                <a:ea typeface="ＭＳ Ｐゴシック" panose="020B0600070205080204" pitchFamily="34" charset="-128"/>
              </a:rPr>
              <a:t>s the big deal about college?</a:t>
            </a:r>
          </a:p>
          <a:p>
            <a:pPr lvl="1" eaLnBrk="1" hangingPunct="1"/>
            <a:r>
              <a:rPr lang="en-US" dirty="0" smtClean="0">
                <a:latin typeface="Rockwell" charset="0"/>
                <a:ea typeface="ＭＳ Ｐゴシック" panose="020B0600070205080204" pitchFamily="34" charset="-128"/>
              </a:rPr>
              <a:t>It</a:t>
            </a:r>
            <a:r>
              <a:rPr lang="ja-JP" altLang="en-US" dirty="0" smtClean="0">
                <a:latin typeface="Rockwell" charset="0"/>
                <a:ea typeface="ＭＳ Ｐゴシック" panose="020B0600070205080204" pitchFamily="34" charset="-128"/>
                <a:cs typeface="Arial" panose="020B0604020202020204" pitchFamily="34" charset="0"/>
              </a:rPr>
              <a:t>’</a:t>
            </a:r>
            <a:r>
              <a:rPr lang="en-US" altLang="ja-JP" dirty="0" smtClean="0">
                <a:latin typeface="Rockwell" charset="0"/>
                <a:ea typeface="ＭＳ Ｐゴシック" panose="020B0600070205080204" pitchFamily="34" charset="-128"/>
              </a:rPr>
              <a:t>s a </a:t>
            </a:r>
            <a:r>
              <a:rPr lang="en-US" altLang="ja-JP" b="1" i="1" dirty="0" smtClean="0">
                <a:latin typeface="Rockwell" charset="0"/>
                <a:ea typeface="ＭＳ Ｐゴシック" panose="020B0600070205080204" pitchFamily="34" charset="-128"/>
              </a:rPr>
              <a:t>door opener</a:t>
            </a:r>
            <a:endParaRPr lang="en-US" b="1" i="1" dirty="0" smtClean="0">
              <a:latin typeface="Rockwell" charset="0"/>
              <a:ea typeface="ＭＳ Ｐゴシック" panose="020B0600070205080204" pitchFamily="34" charset="-128"/>
            </a:endParaRPr>
          </a:p>
        </p:txBody>
      </p:sp>
    </p:spTree>
    <p:extLst>
      <p:ext uri="{BB962C8B-B14F-4D97-AF65-F5344CB8AC3E}">
        <p14:creationId xmlns="" xmlns:p14="http://schemas.microsoft.com/office/powerpoint/2010/main" val="2136760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905000"/>
            <a:ext cx="8229600" cy="1828800"/>
          </a:xfrm>
        </p:spPr>
        <p:txBody>
          <a:bodyPr>
            <a:normAutofit fontScale="90000"/>
          </a:bodyPr>
          <a:lstStyle/>
          <a:p>
            <a:pPr eaLnBrk="1" hangingPunct="1">
              <a:defRPr/>
            </a:pPr>
            <a:r>
              <a:rPr lang="en-US" sz="6000" smtClean="0">
                <a:latin typeface="Rockwell" charset="0"/>
              </a:rPr>
              <a:t>Reason #2: Communication</a:t>
            </a:r>
            <a:endParaRPr lang="en-US" smtClean="0">
              <a:latin typeface="Rockwell" charset="0"/>
            </a:endParaRPr>
          </a:p>
        </p:txBody>
      </p:sp>
    </p:spTree>
    <p:extLst>
      <p:ext uri="{BB962C8B-B14F-4D97-AF65-F5344CB8AC3E}">
        <p14:creationId xmlns="" xmlns:p14="http://schemas.microsoft.com/office/powerpoint/2010/main" val="222256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body" idx="1"/>
          </p:nvPr>
        </p:nvSpPr>
        <p:spPr>
          <a:xfrm>
            <a:off x="457200" y="304800"/>
            <a:ext cx="8229600" cy="1524000"/>
          </a:xfrm>
        </p:spPr>
        <p:txBody>
          <a:bodyPr/>
          <a:lstStyle/>
          <a:p>
            <a:pPr algn="ctr" eaLnBrk="1" hangingPunct="1">
              <a:lnSpc>
                <a:spcPct val="90000"/>
              </a:lnSpc>
              <a:buFontTx/>
              <a:buNone/>
            </a:pPr>
            <a:r>
              <a:rPr lang="en-US" sz="2800" dirty="0" smtClean="0">
                <a:latin typeface="Trebuchet MS" panose="020B0603020202020204" pitchFamily="34" charset="0"/>
                <a:ea typeface="ＭＳ Ｐゴシック" panose="020B0600070205080204" pitchFamily="34" charset="-128"/>
              </a:rPr>
              <a:t>These are only a few of</a:t>
            </a:r>
          </a:p>
          <a:p>
            <a:pPr algn="ctr" eaLnBrk="1" hangingPunct="1">
              <a:lnSpc>
                <a:spcPct val="90000"/>
              </a:lnSpc>
              <a:buFontTx/>
              <a:buNone/>
            </a:pPr>
            <a:r>
              <a:rPr lang="en-US" sz="2800" i="1" dirty="0" smtClean="0">
                <a:latin typeface="Trebuchet MS" panose="020B0603020202020204" pitchFamily="34" charset="0"/>
                <a:ea typeface="ＭＳ Ｐゴシック" panose="020B0600070205080204" pitchFamily="34" charset="-128"/>
              </a:rPr>
              <a:t>over 400 million Spanish speakers </a:t>
            </a:r>
            <a:r>
              <a:rPr lang="en-US" sz="2800" dirty="0" smtClean="0">
                <a:latin typeface="Trebuchet MS" panose="020B0603020202020204" pitchFamily="34" charset="0"/>
                <a:ea typeface="ＭＳ Ｐゴシック" panose="020B0600070205080204" pitchFamily="34" charset="-128"/>
              </a:rPr>
              <a:t>in the world!</a:t>
            </a:r>
            <a:endParaRPr lang="en-US" sz="2800" i="1" dirty="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dirty="0" smtClean="0">
              <a:latin typeface="Monotype Corsiva" panose="03010101010201010101" pitchFamily="66" charset="0"/>
              <a:ea typeface="ＭＳ Ｐゴシック" panose="020B0600070205080204" pitchFamily="34" charset="-128"/>
            </a:endParaRPr>
          </a:p>
          <a:p>
            <a:pPr eaLnBrk="1" hangingPunct="1">
              <a:lnSpc>
                <a:spcPct val="90000"/>
              </a:lnSpc>
              <a:buFontTx/>
              <a:buNone/>
            </a:pPr>
            <a:endParaRPr lang="en-US" sz="2800" dirty="0" smtClean="0">
              <a:latin typeface="Monotype Corsiva" panose="03010101010201010101" pitchFamily="66" charset="0"/>
              <a:ea typeface="ＭＳ Ｐゴシック" panose="020B0600070205080204" pitchFamily="34" charset="-128"/>
            </a:endParaRPr>
          </a:p>
          <a:p>
            <a:pPr eaLnBrk="1" hangingPunct="1">
              <a:lnSpc>
                <a:spcPct val="90000"/>
              </a:lnSpc>
              <a:buFontTx/>
              <a:buNone/>
            </a:pPr>
            <a:endParaRPr lang="en-US" sz="2800" dirty="0" smtClean="0">
              <a:latin typeface="Monotype Corsiva" panose="03010101010201010101" pitchFamily="66" charset="0"/>
              <a:ea typeface="ＭＳ Ｐゴシック" panose="020B0600070205080204" pitchFamily="34" charset="-128"/>
            </a:endParaRPr>
          </a:p>
          <a:p>
            <a:pPr eaLnBrk="1" hangingPunct="1">
              <a:lnSpc>
                <a:spcPct val="90000"/>
              </a:lnSpc>
              <a:buFontTx/>
              <a:buNone/>
            </a:pPr>
            <a:endParaRPr lang="en-US" sz="2800" dirty="0" smtClean="0">
              <a:latin typeface="Monotype Corsiva" panose="03010101010201010101" pitchFamily="66" charset="0"/>
              <a:ea typeface="ＭＳ Ｐゴシック" panose="020B0600070205080204" pitchFamily="34" charset="-128"/>
            </a:endParaRPr>
          </a:p>
          <a:p>
            <a:pPr eaLnBrk="1" hangingPunct="1">
              <a:lnSpc>
                <a:spcPct val="90000"/>
              </a:lnSpc>
              <a:buFontTx/>
              <a:buNone/>
            </a:pPr>
            <a:endParaRPr lang="en-US" sz="2800" dirty="0" smtClean="0">
              <a:latin typeface="Monotype Corsiva" panose="03010101010201010101" pitchFamily="66" charset="0"/>
              <a:ea typeface="ＭＳ Ｐゴシック" panose="020B0600070205080204" pitchFamily="34" charset="-128"/>
            </a:endParaRPr>
          </a:p>
          <a:p>
            <a:pPr eaLnBrk="1" hangingPunct="1">
              <a:lnSpc>
                <a:spcPct val="90000"/>
              </a:lnSpc>
              <a:buFontTx/>
              <a:buNone/>
            </a:pPr>
            <a:endParaRPr lang="en-US" sz="2800" dirty="0" smtClean="0">
              <a:latin typeface="Monotype Corsiva" panose="03010101010201010101" pitchFamily="66" charset="0"/>
              <a:ea typeface="ＭＳ Ｐゴシック" panose="020B0600070205080204" pitchFamily="34" charset="-128"/>
            </a:endParaRPr>
          </a:p>
        </p:txBody>
      </p:sp>
      <p:sp>
        <p:nvSpPr>
          <p:cNvPr id="88066" name="Text Box 7"/>
          <p:cNvSpPr txBox="1">
            <a:spLocks noChangeArrowheads="1"/>
          </p:cNvSpPr>
          <p:nvPr/>
        </p:nvSpPr>
        <p:spPr bwMode="auto">
          <a:xfrm>
            <a:off x="381000" y="6019800"/>
            <a:ext cx="8534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dirty="0">
                <a:solidFill>
                  <a:srgbClr val="FF0000"/>
                </a:solidFill>
                <a:cs typeface="Arial" panose="020B0604020202020204" pitchFamily="34" charset="0"/>
              </a:rPr>
              <a:t>Countries whose official language includes Spanish are colored </a:t>
            </a:r>
            <a:r>
              <a:rPr lang="en-US" dirty="0" smtClean="0">
                <a:solidFill>
                  <a:srgbClr val="FF0000"/>
                </a:solidFill>
                <a:cs typeface="Arial" panose="020B0604020202020204" pitchFamily="34" charset="0"/>
              </a:rPr>
              <a:t>red (21).</a:t>
            </a:r>
            <a:endParaRPr lang="en-US" dirty="0">
              <a:solidFill>
                <a:srgbClr val="FF0000"/>
              </a:solidFill>
              <a:cs typeface="Arial" panose="020B0604020202020204" pitchFamily="34" charset="0"/>
            </a:endParaRPr>
          </a:p>
        </p:txBody>
      </p:sp>
      <p:pic>
        <p:nvPicPr>
          <p:cNvPr id="88067" name="Picture 9" descr="Spanish-speaking countri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73350" y="1828800"/>
            <a:ext cx="387985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58068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6"/>
          <p:cNvSpPr txBox="1">
            <a:spLocks noChangeArrowheads="1"/>
          </p:cNvSpPr>
          <p:nvPr/>
        </p:nvSpPr>
        <p:spPr bwMode="auto">
          <a:xfrm>
            <a:off x="762000" y="838200"/>
            <a:ext cx="762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cs typeface="Arial" panose="020B0604020202020204" pitchFamily="34" charset="0"/>
            </a:endParaRPr>
          </a:p>
        </p:txBody>
      </p:sp>
      <p:sp>
        <p:nvSpPr>
          <p:cNvPr id="90114" name="Text Box 7"/>
          <p:cNvSpPr txBox="1">
            <a:spLocks noChangeArrowheads="1"/>
          </p:cNvSpPr>
          <p:nvPr/>
        </p:nvSpPr>
        <p:spPr bwMode="auto">
          <a:xfrm>
            <a:off x="609600" y="228600"/>
            <a:ext cx="76200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3000">
                <a:solidFill>
                  <a:schemeClr val="tx2"/>
                </a:solidFill>
                <a:latin typeface="Trebuchet MS" panose="020B0603020202020204" pitchFamily="34" charset="0"/>
                <a:cs typeface="Arial" panose="020B0604020202020204" pitchFamily="34" charset="0"/>
              </a:rPr>
              <a:t>In the United States alone, there are over 40 million Spanish speakers</a:t>
            </a:r>
          </a:p>
        </p:txBody>
      </p:sp>
      <p:pic>
        <p:nvPicPr>
          <p:cNvPr id="90115" name="Picture 197" descr="spanish"/>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295400"/>
            <a:ext cx="7048500" cy="511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3017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a:latin typeface="Rockwell" charset="0"/>
                <a:ea typeface="Arial" charset="0"/>
                <a:cs typeface="Rockwell" charset="0"/>
              </a:rPr>
              <a:t>Reason #3: Other Classes</a:t>
            </a:r>
          </a:p>
        </p:txBody>
      </p:sp>
      <p:sp>
        <p:nvSpPr>
          <p:cNvPr id="92162" name="Rectangle 3"/>
          <p:cNvSpPr>
            <a:spLocks noGrp="1" noChangeArrowheads="1"/>
          </p:cNvSpPr>
          <p:nvPr>
            <p:ph type="body" idx="1"/>
          </p:nvPr>
        </p:nvSpPr>
        <p:spPr>
          <a:xfrm>
            <a:off x="457200" y="1600200"/>
            <a:ext cx="7467600" cy="4873625"/>
          </a:xfrm>
        </p:spPr>
        <p:txBody>
          <a:bodyPr/>
          <a:lstStyle/>
          <a:p>
            <a:pPr eaLnBrk="1" hangingPunct="1"/>
            <a:r>
              <a:rPr lang="en-US" sz="2800" smtClean="0">
                <a:latin typeface="Rockwell" charset="0"/>
                <a:ea typeface="ＭＳ Ｐゴシック" panose="020B0600070205080204" pitchFamily="34" charset="-128"/>
              </a:rPr>
              <a:t>Spanish is a Romance language that comes from Latin. So knowing Spanish will help in classes like anatomy, or if you plan on working in the </a:t>
            </a:r>
            <a:r>
              <a:rPr lang="en-US" sz="2800" b="1" u="sng" smtClean="0">
                <a:latin typeface="Rockwell" charset="0"/>
                <a:ea typeface="ＭＳ Ｐゴシック" panose="020B0600070205080204" pitchFamily="34" charset="-128"/>
              </a:rPr>
              <a:t>medical</a:t>
            </a:r>
            <a:r>
              <a:rPr lang="en-US" sz="2800" u="sng" smtClean="0">
                <a:latin typeface="Rockwell" charset="0"/>
                <a:ea typeface="ＭＳ Ｐゴシック" panose="020B0600070205080204" pitchFamily="34" charset="-128"/>
              </a:rPr>
              <a:t> </a:t>
            </a:r>
            <a:r>
              <a:rPr lang="en-US" sz="2800" smtClean="0">
                <a:latin typeface="Rockwell" charset="0"/>
                <a:ea typeface="ＭＳ Ｐゴシック" panose="020B0600070205080204" pitchFamily="34" charset="-128"/>
              </a:rPr>
              <a:t>field.</a:t>
            </a:r>
          </a:p>
          <a:p>
            <a:pPr lvl="2" eaLnBrk="1" hangingPunct="1"/>
            <a:endParaRPr lang="en-US" sz="2000" smtClean="0">
              <a:latin typeface="Rockwell" charset="0"/>
              <a:ea typeface="ＭＳ Ｐゴシック" panose="020B0600070205080204" pitchFamily="34" charset="-128"/>
            </a:endParaRPr>
          </a:p>
          <a:p>
            <a:pPr eaLnBrk="1" hangingPunct="1"/>
            <a:r>
              <a:rPr lang="en-US" sz="2800" smtClean="0">
                <a:latin typeface="Rockwell" charset="0"/>
                <a:ea typeface="ＭＳ Ｐゴシック" panose="020B0600070205080204" pitchFamily="34" charset="-128"/>
              </a:rPr>
              <a:t>Many Spanish words are cognates, and can help you improve your vocabulary in English. This will help you to improve your scores on tests like the </a:t>
            </a:r>
            <a:r>
              <a:rPr lang="en-US" sz="2800" b="1" u="sng" smtClean="0">
                <a:latin typeface="Rockwell" charset="0"/>
                <a:ea typeface="ＭＳ Ｐゴシック" panose="020B0600070205080204" pitchFamily="34" charset="-128"/>
              </a:rPr>
              <a:t>SAT</a:t>
            </a:r>
            <a:r>
              <a:rPr lang="en-US" sz="2800" smtClean="0">
                <a:latin typeface="Rockwell" charset="0"/>
                <a:ea typeface="ＭＳ Ｐゴシック" panose="020B0600070205080204" pitchFamily="34" charset="-128"/>
              </a:rPr>
              <a:t>.</a:t>
            </a:r>
          </a:p>
          <a:p>
            <a:pPr lvl="1" eaLnBrk="1" hangingPunct="1"/>
            <a:r>
              <a:rPr lang="en-US" sz="2000" smtClean="0">
                <a:latin typeface="Rockwell" charset="0"/>
                <a:ea typeface="ＭＳ Ｐゴシック" panose="020B0600070205080204" pitchFamily="34" charset="-128"/>
              </a:rPr>
              <a:t>2 years of foreign language = 110 points higher!</a:t>
            </a:r>
          </a:p>
          <a:p>
            <a:pPr eaLnBrk="1" hangingPunct="1"/>
            <a:endParaRPr lang="en-US" sz="2800" smtClean="0">
              <a:latin typeface="Rockwell" charset="0"/>
              <a:ea typeface="ＭＳ Ｐゴシック" panose="020B0600070205080204" pitchFamily="34" charset="-128"/>
            </a:endParaRPr>
          </a:p>
        </p:txBody>
      </p:sp>
    </p:spTree>
    <p:extLst>
      <p:ext uri="{BB962C8B-B14F-4D97-AF65-F5344CB8AC3E}">
        <p14:creationId xmlns="" xmlns:p14="http://schemas.microsoft.com/office/powerpoint/2010/main" val="789529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1752600"/>
            <a:ext cx="8229600" cy="1143000"/>
          </a:xfrm>
        </p:spPr>
        <p:txBody>
          <a:bodyPr>
            <a:normAutofit fontScale="90000"/>
          </a:bodyPr>
          <a:lstStyle/>
          <a:p>
            <a:pPr eaLnBrk="1" hangingPunct="1">
              <a:defRPr/>
            </a:pPr>
            <a:r>
              <a:rPr lang="en-US" sz="6600" smtClean="0">
                <a:latin typeface="Rockwell" charset="0"/>
              </a:rPr>
              <a:t>Reason #4: Better Job and More $$$$</a:t>
            </a:r>
            <a:endParaRPr lang="en-US" sz="4800" smtClean="0">
              <a:latin typeface="Rockwell" charset="0"/>
            </a:endParaRPr>
          </a:p>
        </p:txBody>
      </p:sp>
    </p:spTree>
    <p:extLst>
      <p:ext uri="{BB962C8B-B14F-4D97-AF65-F5344CB8AC3E}">
        <p14:creationId xmlns="" xmlns:p14="http://schemas.microsoft.com/office/powerpoint/2010/main" val="545854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Grp="1" noChangeArrowheads="1"/>
          </p:cNvSpPr>
          <p:nvPr>
            <p:ph type="body" idx="1"/>
          </p:nvPr>
        </p:nvSpPr>
        <p:spPr>
          <a:xfrm>
            <a:off x="381000" y="228600"/>
            <a:ext cx="8305800" cy="1066800"/>
          </a:xfrm>
        </p:spPr>
        <p:txBody>
          <a:bodyPr/>
          <a:lstStyle/>
          <a:p>
            <a:pPr algn="ctr" eaLnBrk="1" hangingPunct="1">
              <a:lnSpc>
                <a:spcPct val="90000"/>
              </a:lnSpc>
              <a:buFontTx/>
              <a:buNone/>
            </a:pPr>
            <a:r>
              <a:rPr lang="en-US" sz="2800" b="1" u="sng" smtClean="0">
                <a:latin typeface="Rockwell" charset="0"/>
                <a:ea typeface="ＭＳ Ｐゴシック" panose="020B0600070205080204" pitchFamily="34" charset="-128"/>
              </a:rPr>
              <a:t>There are great benefits to being </a:t>
            </a:r>
            <a:r>
              <a:rPr lang="en-US" sz="2800" b="1" i="1" u="sng" smtClean="0">
                <a:latin typeface="Rockwell" charset="0"/>
                <a:ea typeface="ＭＳ Ｐゴシック" panose="020B0600070205080204" pitchFamily="34" charset="-128"/>
              </a:rPr>
              <a:t>bilingual</a:t>
            </a:r>
            <a:r>
              <a:rPr lang="en-US" sz="2800" b="1" u="sng" smtClean="0">
                <a:latin typeface="Rockwell" charset="0"/>
                <a:ea typeface="ＭＳ Ｐゴシック" panose="020B0600070205080204" pitchFamily="34" charset="-128"/>
              </a:rPr>
              <a:t>!</a:t>
            </a: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000" smtClean="0">
              <a:latin typeface="Trebuchet MS" panose="020B0603020202020204" pitchFamily="34" charset="0"/>
              <a:ea typeface="ＭＳ Ｐゴシック" panose="020B0600070205080204" pitchFamily="34" charset="-128"/>
            </a:endParaRPr>
          </a:p>
        </p:txBody>
      </p:sp>
      <p:pic>
        <p:nvPicPr>
          <p:cNvPr id="94210" name="Picture 6" descr="The Importance of the Spanish Language in School and Busine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2209800"/>
            <a:ext cx="2447925" cy="296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2971800" y="1219200"/>
            <a:ext cx="6019800" cy="466248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Wingdings" panose="05000000000000000000" pitchFamily="2" charset="2"/>
              <a:buChar char="ü"/>
            </a:pPr>
            <a:r>
              <a:rPr lang="en-US" sz="2000">
                <a:effectLst>
                  <a:outerShdw blurRad="38100" dist="38100" dir="2700000" algn="tl">
                    <a:srgbClr val="C0C0C0"/>
                  </a:outerShdw>
                </a:effectLst>
                <a:latin typeface="Rockwell" charset="0"/>
                <a:cs typeface="Arial" panose="020B0604020202020204" pitchFamily="34" charset="0"/>
              </a:rPr>
              <a:t> Give yourself </a:t>
            </a:r>
            <a:r>
              <a:rPr lang="en-US" sz="2000" b="1" i="1" u="sng">
                <a:effectLst>
                  <a:outerShdw blurRad="38100" dist="38100" dir="2700000" algn="tl">
                    <a:srgbClr val="C0C0C0"/>
                  </a:outerShdw>
                </a:effectLst>
                <a:latin typeface="Rockwell" charset="0"/>
                <a:cs typeface="Arial" panose="020B0604020202020204" pitchFamily="34" charset="0"/>
              </a:rPr>
              <a:t>job security </a:t>
            </a:r>
            <a:r>
              <a:rPr lang="en-US" sz="2000">
                <a:effectLst>
                  <a:outerShdw blurRad="38100" dist="38100" dir="2700000" algn="tl">
                    <a:srgbClr val="C0C0C0"/>
                  </a:outerShdw>
                </a:effectLst>
                <a:latin typeface="Rockwell" charset="0"/>
                <a:cs typeface="Arial" panose="020B0604020202020204" pitchFamily="34" charset="0"/>
              </a:rPr>
              <a:t>by having a valuable skill- speaking two languages!</a:t>
            </a:r>
          </a:p>
          <a:p>
            <a:pPr eaLnBrk="1" hangingPunct="1">
              <a:spcBef>
                <a:spcPct val="50000"/>
              </a:spcBef>
              <a:buFont typeface="Wingdings" panose="05000000000000000000" pitchFamily="2" charset="2"/>
              <a:buNone/>
            </a:pPr>
            <a:endParaRPr lang="en-US" sz="900">
              <a:effectLst>
                <a:outerShdw blurRad="38100" dist="38100" dir="2700000" algn="tl">
                  <a:srgbClr val="C0C0C0"/>
                </a:outerShdw>
              </a:effectLst>
              <a:latin typeface="Rockwell" charset="0"/>
              <a:cs typeface="Arial" panose="020B0604020202020204" pitchFamily="34" charset="0"/>
            </a:endParaRPr>
          </a:p>
          <a:p>
            <a:pPr eaLnBrk="1" hangingPunct="1">
              <a:spcBef>
                <a:spcPct val="50000"/>
              </a:spcBef>
              <a:buFont typeface="Wingdings" panose="05000000000000000000" pitchFamily="2" charset="2"/>
              <a:buChar char="ü"/>
            </a:pPr>
            <a:r>
              <a:rPr lang="en-US" sz="2000">
                <a:effectLst>
                  <a:outerShdw blurRad="38100" dist="38100" dir="2700000" algn="tl">
                    <a:srgbClr val="C0C0C0"/>
                  </a:outerShdw>
                </a:effectLst>
                <a:latin typeface="Rockwell" charset="0"/>
                <a:cs typeface="Arial" panose="020B0604020202020204" pitchFamily="34" charset="0"/>
              </a:rPr>
              <a:t> Bilingual people are more marketable and have more career choices (and can </a:t>
            </a:r>
            <a:r>
              <a:rPr lang="en-US" sz="2000" b="1" i="1" u="sng">
                <a:effectLst>
                  <a:outerShdw blurRad="38100" dist="38100" dir="2700000" algn="tl">
                    <a:srgbClr val="C0C0C0"/>
                  </a:outerShdw>
                </a:effectLst>
                <a:latin typeface="Rockwell" charset="0"/>
                <a:cs typeface="Arial" panose="020B0604020202020204" pitchFamily="34" charset="0"/>
              </a:rPr>
              <a:t>make more money!</a:t>
            </a:r>
            <a:r>
              <a:rPr lang="en-US" sz="2000">
                <a:effectLst>
                  <a:outerShdw blurRad="38100" dist="38100" dir="2700000" algn="tl">
                    <a:srgbClr val="C0C0C0"/>
                  </a:outerShdw>
                </a:effectLst>
                <a:latin typeface="Rockwell" charset="0"/>
                <a:cs typeface="Arial" panose="020B0604020202020204" pitchFamily="34" charset="0"/>
              </a:rPr>
              <a:t>)- as an interpreter, teacher, translator, reporter, tour guide, flight attendant, social worker… the list goes on!</a:t>
            </a:r>
          </a:p>
          <a:p>
            <a:pPr lvl="1" eaLnBrk="1" hangingPunct="1">
              <a:spcBef>
                <a:spcPct val="50000"/>
              </a:spcBef>
              <a:buFont typeface="Wingdings" panose="05000000000000000000" pitchFamily="2" charset="2"/>
              <a:buChar char="ü"/>
            </a:pPr>
            <a:r>
              <a:rPr lang="en-US" sz="2000">
                <a:effectLst>
                  <a:outerShdw blurRad="38100" dist="38100" dir="2700000" algn="tl">
                    <a:srgbClr val="C0C0C0"/>
                  </a:outerShdw>
                </a:effectLst>
                <a:latin typeface="Rockwell" charset="0"/>
                <a:cs typeface="Arial" panose="020B0604020202020204" pitchFamily="34" charset="0"/>
              </a:rPr>
              <a:t>Bilingual people makes </a:t>
            </a:r>
            <a:r>
              <a:rPr lang="en-US" sz="2000" b="1" i="1" u="sng">
                <a:effectLst>
                  <a:outerShdw blurRad="38100" dist="38100" dir="2700000" algn="tl">
                    <a:srgbClr val="C0C0C0"/>
                  </a:outerShdw>
                </a:effectLst>
                <a:latin typeface="Rockwell" charset="0"/>
                <a:cs typeface="Arial" panose="020B0604020202020204" pitchFamily="34" charset="0"/>
              </a:rPr>
              <a:t>15-20% more</a:t>
            </a:r>
            <a:r>
              <a:rPr lang="en-US" sz="2000">
                <a:effectLst>
                  <a:outerShdw blurRad="38100" dist="38100" dir="2700000" algn="tl">
                    <a:srgbClr val="C0C0C0"/>
                  </a:outerShdw>
                </a:effectLst>
                <a:latin typeface="Rockwell" charset="0"/>
                <a:cs typeface="Arial" panose="020B0604020202020204" pitchFamily="34" charset="0"/>
              </a:rPr>
              <a:t> on average</a:t>
            </a:r>
            <a:endParaRPr lang="en-US" sz="2000" b="1" i="1" u="sng">
              <a:effectLst>
                <a:outerShdw blurRad="38100" dist="38100" dir="2700000" algn="tl">
                  <a:srgbClr val="C0C0C0"/>
                </a:outerShdw>
              </a:effectLst>
              <a:latin typeface="Rockwell" charset="0"/>
              <a:cs typeface="Arial" panose="020B0604020202020204" pitchFamily="34" charset="0"/>
            </a:endParaRPr>
          </a:p>
          <a:p>
            <a:pPr eaLnBrk="1" hangingPunct="1">
              <a:spcBef>
                <a:spcPct val="50000"/>
              </a:spcBef>
              <a:buFont typeface="Wingdings" panose="05000000000000000000" pitchFamily="2" charset="2"/>
              <a:buNone/>
            </a:pPr>
            <a:endParaRPr lang="en-US" sz="900">
              <a:effectLst>
                <a:outerShdw blurRad="38100" dist="38100" dir="2700000" algn="tl">
                  <a:srgbClr val="C0C0C0"/>
                </a:outerShdw>
              </a:effectLst>
              <a:latin typeface="Rockwell" charset="0"/>
              <a:cs typeface="Arial" panose="020B0604020202020204" pitchFamily="34" charset="0"/>
            </a:endParaRPr>
          </a:p>
          <a:p>
            <a:pPr eaLnBrk="1" hangingPunct="1">
              <a:spcBef>
                <a:spcPct val="50000"/>
              </a:spcBef>
              <a:buFont typeface="Wingdings" panose="05000000000000000000" pitchFamily="2" charset="2"/>
              <a:buChar char="ü"/>
            </a:pPr>
            <a:r>
              <a:rPr lang="en-US" sz="2000">
                <a:effectLst>
                  <a:outerShdw blurRad="38100" dist="38100" dir="2700000" algn="tl">
                    <a:srgbClr val="C0C0C0"/>
                  </a:outerShdw>
                </a:effectLst>
                <a:latin typeface="Rockwell" charset="0"/>
                <a:cs typeface="Arial" panose="020B0604020202020204" pitchFamily="34" charset="0"/>
              </a:rPr>
              <a:t> In the business world:  Sell your product or service to over 35 million Spanish speakers in the U.S., and to over 300 million people worldwide</a:t>
            </a:r>
          </a:p>
        </p:txBody>
      </p:sp>
    </p:spTree>
    <p:extLst>
      <p:ext uri="{BB962C8B-B14F-4D97-AF65-F5344CB8AC3E}">
        <p14:creationId xmlns="" xmlns:p14="http://schemas.microsoft.com/office/powerpoint/2010/main" val="958707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body" idx="1"/>
          </p:nvPr>
        </p:nvSpPr>
        <p:spPr>
          <a:xfrm>
            <a:off x="381000" y="228600"/>
            <a:ext cx="8305800" cy="1066800"/>
          </a:xfrm>
        </p:spPr>
        <p:txBody>
          <a:bodyPr/>
          <a:lstStyle/>
          <a:p>
            <a:pPr algn="ctr" eaLnBrk="1" hangingPunct="1">
              <a:lnSpc>
                <a:spcPct val="90000"/>
              </a:lnSpc>
              <a:buFontTx/>
              <a:buNone/>
            </a:pPr>
            <a:r>
              <a:rPr lang="en-US" sz="2800" b="1" u="sng" smtClean="0">
                <a:latin typeface="Rockwell" charset="0"/>
                <a:ea typeface="ＭＳ Ｐゴシック" panose="020B0600070205080204" pitchFamily="34" charset="-128"/>
              </a:rPr>
              <a:t>There are great benefits to being </a:t>
            </a:r>
            <a:r>
              <a:rPr lang="en-US" sz="2800" b="1" i="1" u="sng" smtClean="0">
                <a:latin typeface="Rockwell" charset="0"/>
                <a:ea typeface="ＭＳ Ｐゴシック" panose="020B0600070205080204" pitchFamily="34" charset="-128"/>
              </a:rPr>
              <a:t>bilingual</a:t>
            </a:r>
            <a:r>
              <a:rPr lang="en-US" sz="2800" b="1" u="sng" smtClean="0">
                <a:latin typeface="Rockwell" charset="0"/>
                <a:ea typeface="ＭＳ Ｐゴシック" panose="020B0600070205080204" pitchFamily="34" charset="-128"/>
              </a:rPr>
              <a:t>!</a:t>
            </a: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800" smtClean="0">
              <a:latin typeface="Trebuchet MS" panose="020B0603020202020204" pitchFamily="34" charset="0"/>
              <a:ea typeface="ＭＳ Ｐゴシック" panose="020B0600070205080204" pitchFamily="34" charset="-128"/>
            </a:endParaRPr>
          </a:p>
          <a:p>
            <a:pPr eaLnBrk="1" hangingPunct="1">
              <a:lnSpc>
                <a:spcPct val="90000"/>
              </a:lnSpc>
              <a:buFontTx/>
              <a:buNone/>
            </a:pPr>
            <a:endParaRPr lang="en-US" sz="2000" smtClean="0">
              <a:latin typeface="Trebuchet MS" panose="020B0603020202020204" pitchFamily="34" charset="0"/>
              <a:ea typeface="ＭＳ Ｐゴシック" panose="020B0600070205080204" pitchFamily="34" charset="-128"/>
            </a:endParaRPr>
          </a:p>
        </p:txBody>
      </p:sp>
      <p:pic>
        <p:nvPicPr>
          <p:cNvPr id="96258" name="Picture 6" descr="The Importance of the Spanish Language in School and Busine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2209800"/>
            <a:ext cx="2447925" cy="296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2971800" y="1219200"/>
            <a:ext cx="6019800" cy="2862322"/>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Wingdings" panose="05000000000000000000" pitchFamily="2" charset="2"/>
              <a:buChar char="ü"/>
            </a:pPr>
            <a:r>
              <a:rPr lang="en-US" sz="2000" dirty="0">
                <a:effectLst>
                  <a:outerShdw blurRad="38100" dist="38100" dir="2700000" algn="tl">
                    <a:srgbClr val="C0C0C0"/>
                  </a:outerShdw>
                </a:effectLst>
                <a:latin typeface="Rockwell" charset="0"/>
                <a:cs typeface="Arial" panose="020B0604020202020204" pitchFamily="34" charset="0"/>
              </a:rPr>
              <a:t>Do well in this class to test out of Spanish classes in college, saving yourself time and tuition money.</a:t>
            </a:r>
          </a:p>
          <a:p>
            <a:pPr eaLnBrk="1" hangingPunct="1">
              <a:spcBef>
                <a:spcPct val="50000"/>
              </a:spcBef>
              <a:buFont typeface="Wingdings" panose="05000000000000000000" pitchFamily="2" charset="2"/>
              <a:buChar char="ü"/>
            </a:pPr>
            <a:endParaRPr lang="en-US" sz="2000" dirty="0">
              <a:effectLst>
                <a:outerShdw blurRad="38100" dist="38100" dir="2700000" algn="tl">
                  <a:srgbClr val="C0C0C0"/>
                </a:outerShdw>
              </a:effectLst>
              <a:latin typeface="Rockwell" charset="0"/>
              <a:cs typeface="Arial" panose="020B0604020202020204" pitchFamily="34" charset="0"/>
            </a:endParaRPr>
          </a:p>
          <a:p>
            <a:pPr eaLnBrk="1" hangingPunct="1">
              <a:spcBef>
                <a:spcPct val="50000"/>
              </a:spcBef>
              <a:buFont typeface="Wingdings" panose="05000000000000000000" pitchFamily="2" charset="2"/>
              <a:buChar char="ü"/>
            </a:pPr>
            <a:r>
              <a:rPr lang="en-US" sz="2000" b="1" i="1" u="sng" dirty="0" smtClean="0">
                <a:effectLst>
                  <a:outerShdw blurRad="38100" dist="38100" dir="2700000" algn="tl">
                    <a:srgbClr val="C0C0C0"/>
                  </a:outerShdw>
                </a:effectLst>
                <a:latin typeface="Rockwell" charset="0"/>
                <a:cs typeface="Arial" panose="020B0604020202020204" pitchFamily="34" charset="0"/>
              </a:rPr>
              <a:t>BILINGUAL </a:t>
            </a:r>
            <a:r>
              <a:rPr lang="en-US" sz="2000" dirty="0">
                <a:effectLst>
                  <a:outerShdw blurRad="38100" dist="38100" dir="2700000" algn="tl">
                    <a:srgbClr val="C0C0C0"/>
                  </a:outerShdw>
                </a:effectLst>
                <a:latin typeface="Rockwell" charset="0"/>
                <a:cs typeface="Arial" panose="020B0604020202020204" pitchFamily="34" charset="0"/>
              </a:rPr>
              <a:t>individuals are more marketable in the job world and have more career choices (and can make more money) as an interpreter, teacher, translator, reporter, tour guide, flight attendant, social worker, etc… </a:t>
            </a:r>
          </a:p>
        </p:txBody>
      </p:sp>
    </p:spTree>
    <p:extLst>
      <p:ext uri="{BB962C8B-B14F-4D97-AF65-F5344CB8AC3E}">
        <p14:creationId xmlns="" xmlns:p14="http://schemas.microsoft.com/office/powerpoint/2010/main" val="67418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7" descr="homepage_banner_ma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454150"/>
            <a:ext cx="39243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306" name="Picture 19" descr="Portad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5791200"/>
            <a:ext cx="5791200"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307" name="Picture 21" descr="quienes_somos_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34200" y="4038600"/>
            <a:ext cx="18097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308" name="Picture 23" descr="logo">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29400" y="1752600"/>
            <a:ext cx="2209800"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16" name="Text Box 24"/>
          <p:cNvSpPr txBox="1">
            <a:spLocks noChangeArrowheads="1"/>
          </p:cNvSpPr>
          <p:nvPr/>
        </p:nvSpPr>
        <p:spPr bwMode="auto">
          <a:xfrm>
            <a:off x="762000" y="457200"/>
            <a:ext cx="7696200" cy="946150"/>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2800" b="1">
                <a:effectLst>
                  <a:outerShdw blurRad="38100" dist="38100" dir="2700000" algn="tl">
                    <a:srgbClr val="C0C0C0"/>
                  </a:outerShdw>
                </a:effectLst>
                <a:latin typeface="Rockwell" charset="0"/>
                <a:cs typeface="Arial" panose="020B0604020202020204" pitchFamily="34" charset="0"/>
              </a:rPr>
              <a:t>In any job, knowing Spanish can open the door to more opportunities…</a:t>
            </a:r>
          </a:p>
        </p:txBody>
      </p:sp>
      <p:sp>
        <p:nvSpPr>
          <p:cNvPr id="8217" name="Text Box 25"/>
          <p:cNvSpPr txBox="1">
            <a:spLocks noChangeArrowheads="1"/>
          </p:cNvSpPr>
          <p:nvPr/>
        </p:nvSpPr>
        <p:spPr bwMode="auto">
          <a:xfrm>
            <a:off x="2743200" y="2286000"/>
            <a:ext cx="5638800" cy="4340225"/>
          </a:xfrm>
          <a:prstGeom prst="rect">
            <a:avLst/>
          </a:prstGeom>
          <a:solidFill>
            <a:srgbClr val="FFFFFF"/>
          </a:solid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a:effectLst>
                  <a:outerShdw blurRad="38100" dist="38100" dir="2700000" algn="tl">
                    <a:srgbClr val="C0C0C0"/>
                  </a:outerShdw>
                </a:effectLst>
                <a:latin typeface="Rockwell" charset="0"/>
                <a:cs typeface="Arial" panose="020B0604020202020204" pitchFamily="34" charset="0"/>
              </a:rPr>
              <a:t>“</a:t>
            </a:r>
            <a:r>
              <a:rPr lang="en-US" altLang="ja-JP">
                <a:effectLst>
                  <a:outerShdw blurRad="38100" dist="38100" dir="2700000" algn="tl">
                    <a:srgbClr val="C0C0C0"/>
                  </a:outerShdw>
                </a:effectLst>
                <a:latin typeface="Rockwell" charset="0"/>
                <a:cs typeface="Arial" panose="020B0604020202020204" pitchFamily="34" charset="0"/>
              </a:rPr>
              <a:t>I work for a public relations firm, so I pitch ideas to television stations and newspapers throughout Chicago.  </a:t>
            </a:r>
          </a:p>
          <a:p>
            <a:pPr eaLnBrk="1" hangingPunct="1">
              <a:spcBef>
                <a:spcPct val="50000"/>
              </a:spcBef>
            </a:pPr>
            <a:r>
              <a:rPr lang="en-US">
                <a:effectLst>
                  <a:outerShdw blurRad="38100" dist="38100" dir="2700000" algn="tl">
                    <a:srgbClr val="C0C0C0"/>
                  </a:outerShdw>
                </a:effectLst>
                <a:latin typeface="Rockwell" charset="0"/>
                <a:cs typeface="Arial" panose="020B0604020202020204" pitchFamily="34" charset="0"/>
              </a:rPr>
              <a:t>I wish I knew Spanish, because without it I am unable to share stories with any of the Spanish TV stations or Spanish papers in the city.  </a:t>
            </a:r>
          </a:p>
          <a:p>
            <a:pPr eaLnBrk="1" hangingPunct="1">
              <a:spcBef>
                <a:spcPct val="50000"/>
              </a:spcBef>
            </a:pPr>
            <a:r>
              <a:rPr lang="en-US">
                <a:effectLst>
                  <a:outerShdw blurRad="38100" dist="38100" dir="2700000" algn="tl">
                    <a:srgbClr val="C0C0C0"/>
                  </a:outerShdw>
                </a:effectLst>
                <a:latin typeface="Rockwell" charset="0"/>
                <a:cs typeface="Arial" panose="020B0604020202020204" pitchFamily="34" charset="0"/>
              </a:rPr>
              <a:t>I have to leave that up to my bilingual coworkers.</a:t>
            </a:r>
            <a:r>
              <a:rPr lang="ja-JP" altLang="en-US">
                <a:effectLst>
                  <a:outerShdw blurRad="38100" dist="38100" dir="2700000" algn="tl">
                    <a:srgbClr val="C0C0C0"/>
                  </a:outerShdw>
                </a:effectLst>
                <a:latin typeface="Rockwell" charset="0"/>
                <a:cs typeface="Arial" panose="020B0604020202020204" pitchFamily="34" charset="0"/>
              </a:rPr>
              <a:t>”</a:t>
            </a:r>
            <a:endParaRPr lang="en-US" altLang="ja-JP">
              <a:effectLst>
                <a:outerShdw blurRad="38100" dist="38100" dir="2700000" algn="tl">
                  <a:srgbClr val="C0C0C0"/>
                </a:outerShdw>
              </a:effectLst>
              <a:latin typeface="Rockwell" charset="0"/>
              <a:cs typeface="Arial" panose="020B0604020202020204" pitchFamily="34" charset="0"/>
            </a:endParaRPr>
          </a:p>
          <a:p>
            <a:pPr eaLnBrk="1" hangingPunct="1">
              <a:spcBef>
                <a:spcPct val="50000"/>
              </a:spcBef>
            </a:pPr>
            <a:r>
              <a:rPr lang="en-US">
                <a:effectLst>
                  <a:outerShdw blurRad="38100" dist="38100" dir="2700000" algn="tl">
                    <a:srgbClr val="C0C0C0"/>
                  </a:outerShdw>
                </a:effectLst>
                <a:latin typeface="Rockwell" charset="0"/>
                <a:cs typeface="Arial" panose="020B0604020202020204" pitchFamily="34" charset="0"/>
              </a:rPr>
              <a:t>	--Kelcy Hale, monolingual</a:t>
            </a:r>
          </a:p>
        </p:txBody>
      </p:sp>
      <p:pic>
        <p:nvPicPr>
          <p:cNvPr id="98311" name="Picture 29" descr="eld_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52400" y="3200400"/>
            <a:ext cx="22669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99097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800" u="sng" cap="none" smtClean="0">
                <a:latin typeface="Rockwell" charset="0"/>
                <a:ea typeface="Arial" panose="020B0604020202020204" pitchFamily="34" charset="0"/>
              </a:rPr>
              <a:t>Reason #5:</a:t>
            </a:r>
            <a:r>
              <a:rPr lang="en-US" sz="2800" cap="none" smtClean="0">
                <a:latin typeface="Rockwell" charset="0"/>
                <a:ea typeface="Arial" panose="020B0604020202020204" pitchFamily="34" charset="0"/>
              </a:rPr>
              <a:t> While learning a new language, you will also learn about new cultures…</a:t>
            </a:r>
          </a:p>
        </p:txBody>
      </p:sp>
      <p:pic>
        <p:nvPicPr>
          <p:cNvPr id="100354" name="Picture 4" descr="photo"/>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a:xfrm>
            <a:off x="3048000" y="1524000"/>
            <a:ext cx="2663825" cy="3552825"/>
          </a:xfrm>
          <a:noFill/>
        </p:spPr>
      </p:pic>
      <p:sp>
        <p:nvSpPr>
          <p:cNvPr id="100355" name="Text Box 7"/>
          <p:cNvSpPr txBox="1">
            <a:spLocks noChangeArrowheads="1"/>
          </p:cNvSpPr>
          <p:nvPr/>
        </p:nvSpPr>
        <p:spPr bwMode="auto">
          <a:xfrm>
            <a:off x="533400" y="5364163"/>
            <a:ext cx="81534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3200" b="1">
                <a:latin typeface="Trebuchet MS" panose="020B0603020202020204" pitchFamily="34" charset="0"/>
                <a:cs typeface="Arial" panose="020B0604020202020204" pitchFamily="34" charset="0"/>
              </a:rPr>
              <a:t>Try their FOOD!</a:t>
            </a:r>
          </a:p>
        </p:txBody>
      </p:sp>
      <p:pic>
        <p:nvPicPr>
          <p:cNvPr id="100356" name="Picture 8" descr="3494%3B8398%7Ffp58%3Dot%3E234%3A%3D987%3D%3C9%3C%3DXROQDF%3E2323975723%3A57ot1ls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7400" y="2228850"/>
            <a:ext cx="3200400"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357" name="Picture 9" descr="3494%3B8363%7Ffp58%3Dot%3E234%3A%3D987%3D%3C9%3C%3DXROQDF%3E23238%3C8485%3B59ot1lsi"/>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 y="2400300"/>
            <a:ext cx="27432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68710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81200" y="381000"/>
            <a:ext cx="6477000" cy="914400"/>
          </a:xfrm>
        </p:spPr>
        <p:txBody>
          <a:bodyPr>
            <a:normAutofit fontScale="90000"/>
          </a:bodyPr>
          <a:lstStyle/>
          <a:p>
            <a:r>
              <a:rPr lang="en-US" dirty="0" err="1" smtClean="0"/>
              <a:t>Vámonos</a:t>
            </a:r>
            <a:r>
              <a:rPr lang="en-US" dirty="0" smtClean="0"/>
              <a:t> </a:t>
            </a:r>
            <a:r>
              <a:rPr lang="en-US" dirty="0" err="1" smtClean="0"/>
              <a:t>Respuestas</a:t>
            </a:r>
            <a:r>
              <a:rPr lang="en-US" dirty="0" smtClean="0"/>
              <a:t>!</a:t>
            </a:r>
            <a:r>
              <a:rPr lang="en-US" dirty="0"/>
              <a:t/>
            </a:r>
            <a:br>
              <a:rPr lang="en-US" dirty="0"/>
            </a:br>
            <a:endParaRPr lang="en-US" dirty="0"/>
          </a:p>
        </p:txBody>
      </p:sp>
      <p:sp>
        <p:nvSpPr>
          <p:cNvPr id="4099" name="Rectangle 3"/>
          <p:cNvSpPr>
            <a:spLocks noGrp="1" noChangeArrowheads="1"/>
          </p:cNvSpPr>
          <p:nvPr>
            <p:ph type="subTitle" idx="1"/>
          </p:nvPr>
        </p:nvSpPr>
        <p:spPr>
          <a:xfrm>
            <a:off x="1371600" y="1524000"/>
            <a:ext cx="6400800" cy="4114800"/>
          </a:xfrm>
        </p:spPr>
        <p:txBody>
          <a:bodyPr>
            <a:normAutofit/>
          </a:bodyPr>
          <a:lstStyle/>
          <a:p>
            <a:pPr marL="609600" indent="-609600" algn="l">
              <a:buFontTx/>
              <a:buAutoNum type="arabicPeriod"/>
            </a:pPr>
            <a:r>
              <a:rPr lang="en-US" sz="2800" dirty="0"/>
              <a:t>San Antonio, Los Angles, Santa Fe, El Paso, San Francisco…</a:t>
            </a:r>
          </a:p>
          <a:p>
            <a:pPr marL="609600" indent="-609600" algn="l">
              <a:buFontTx/>
              <a:buAutoNum type="arabicPeriod"/>
            </a:pPr>
            <a:r>
              <a:rPr lang="en-US" sz="2800" dirty="0"/>
              <a:t>First day of…school, work, camp, class, etc.</a:t>
            </a:r>
          </a:p>
          <a:p>
            <a:pPr marL="609600" indent="-609600" algn="l">
              <a:buFontTx/>
              <a:buAutoNum type="arabicPeriod"/>
            </a:pPr>
            <a:r>
              <a:rPr lang="en-US" sz="2800" dirty="0" smtClean="0"/>
              <a:t>3. Chinese (Mandarin) </a:t>
            </a:r>
            <a:r>
              <a:rPr lang="en-US" sz="2800" dirty="0"/>
              <a:t>is ranked 1</a:t>
            </a:r>
            <a:r>
              <a:rPr lang="en-US" sz="2800" baseline="30000" dirty="0"/>
              <a:t>st</a:t>
            </a:r>
            <a:r>
              <a:rPr lang="en-US" sz="2800" dirty="0"/>
              <a:t> and Spanish is ranked </a:t>
            </a:r>
            <a:r>
              <a:rPr lang="en-US" sz="2800" dirty="0" smtClean="0"/>
              <a:t>3rd.  </a:t>
            </a:r>
            <a:r>
              <a:rPr lang="en-US" sz="2800" dirty="0"/>
              <a:t>English is ranked </a:t>
            </a:r>
            <a:r>
              <a:rPr lang="en-US" sz="2800" dirty="0" smtClean="0"/>
              <a:t>2nd</a:t>
            </a:r>
            <a:r>
              <a:rPr lang="en-US" sz="2800" baseline="30000" dirty="0" smtClean="0"/>
              <a:t>.</a:t>
            </a:r>
            <a:r>
              <a:rPr lang="en-US" sz="2800" dirty="0" smtClean="0"/>
              <a:t> and </a:t>
            </a:r>
            <a:r>
              <a:rPr lang="en-US" sz="2800" dirty="0"/>
              <a:t>French is the 13</a:t>
            </a:r>
            <a:r>
              <a:rPr lang="en-US" sz="2800" baseline="30000" dirty="0"/>
              <a:t>th</a:t>
            </a:r>
            <a:r>
              <a:rPr lang="en-US" sz="2800" dirty="0"/>
              <a:t>.</a:t>
            </a:r>
          </a:p>
        </p:txBody>
      </p:sp>
      <p:pic>
        <p:nvPicPr>
          <p:cNvPr id="4100" name="Picture 4" descr="MCj04363170000[1]"/>
          <p:cNvPicPr>
            <a:picLocks noChangeAspect="1" noChangeArrowheads="1"/>
          </p:cNvPicPr>
          <p:nvPr/>
        </p:nvPicPr>
        <p:blipFill>
          <a:blip r:embed="rId2" cstate="print"/>
          <a:srcRect/>
          <a:stretch>
            <a:fillRect/>
          </a:stretch>
        </p:blipFill>
        <p:spPr bwMode="auto">
          <a:xfrm>
            <a:off x="7086600" y="0"/>
            <a:ext cx="1714500" cy="1714500"/>
          </a:xfrm>
          <a:prstGeom prst="rect">
            <a:avLst/>
          </a:prstGeom>
          <a:noFill/>
        </p:spPr>
      </p:pic>
      <p:pic>
        <p:nvPicPr>
          <p:cNvPr id="4101" name="Picture 5" descr="MCj04361960000[1]"/>
          <p:cNvPicPr>
            <a:picLocks noChangeAspect="1" noChangeArrowheads="1"/>
          </p:cNvPicPr>
          <p:nvPr/>
        </p:nvPicPr>
        <p:blipFill>
          <a:blip r:embed="rId3" cstate="print"/>
          <a:srcRect/>
          <a:stretch>
            <a:fillRect/>
          </a:stretch>
        </p:blipFill>
        <p:spPr bwMode="auto">
          <a:xfrm>
            <a:off x="304800" y="381000"/>
            <a:ext cx="1828800" cy="11811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2400">
                <a:latin typeface="Trebuchet MS" charset="0"/>
                <a:ea typeface="Arial" charset="0"/>
                <a:cs typeface="Rockwell" charset="0"/>
              </a:rPr>
              <a:t>And learn their DANCES!</a:t>
            </a:r>
          </a:p>
        </p:txBody>
      </p:sp>
      <p:pic>
        <p:nvPicPr>
          <p:cNvPr id="102402" name="Picture 4" descr="susals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1295400"/>
            <a:ext cx="2571750" cy="240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3" name="Picture 6" descr="uppsala-flamenco-sevillanas-kur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0" y="2057400"/>
            <a:ext cx="2647950" cy="368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4" name="Picture 8" descr="castellano_inza_tang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600" y="2438400"/>
            <a:ext cx="2463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5" name="Text Box 9"/>
          <p:cNvSpPr txBox="1">
            <a:spLocks noChangeArrowheads="1"/>
          </p:cNvSpPr>
          <p:nvPr/>
        </p:nvSpPr>
        <p:spPr bwMode="auto">
          <a:xfrm>
            <a:off x="228600" y="1905000"/>
            <a:ext cx="24384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2200" b="1">
                <a:solidFill>
                  <a:srgbClr val="660066"/>
                </a:solidFill>
                <a:latin typeface="Kristen ITC" panose="03050502040202030202" pitchFamily="66" charset="0"/>
                <a:cs typeface="Arial" panose="020B0604020202020204" pitchFamily="34" charset="0"/>
              </a:rPr>
              <a:t>Tango!</a:t>
            </a:r>
          </a:p>
        </p:txBody>
      </p:sp>
      <p:sp>
        <p:nvSpPr>
          <p:cNvPr id="102406" name="Text Box 10"/>
          <p:cNvSpPr txBox="1">
            <a:spLocks noChangeArrowheads="1"/>
          </p:cNvSpPr>
          <p:nvPr/>
        </p:nvSpPr>
        <p:spPr bwMode="auto">
          <a:xfrm>
            <a:off x="6324600" y="1524000"/>
            <a:ext cx="22860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2200" b="1">
                <a:solidFill>
                  <a:srgbClr val="0033CC"/>
                </a:solidFill>
                <a:latin typeface="Kristen ITC" panose="03050502040202030202" pitchFamily="66" charset="0"/>
                <a:cs typeface="Arial" panose="020B0604020202020204" pitchFamily="34" charset="0"/>
              </a:rPr>
              <a:t>Flamenco!</a:t>
            </a:r>
          </a:p>
        </p:txBody>
      </p:sp>
      <p:pic>
        <p:nvPicPr>
          <p:cNvPr id="102407" name="Picture 12" descr="come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00400" y="3886200"/>
            <a:ext cx="243840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06179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0" y="348018"/>
            <a:ext cx="6172200" cy="990600"/>
          </a:xfrm>
        </p:spPr>
        <p:txBody>
          <a:bodyPr/>
          <a:lstStyle/>
          <a:p>
            <a:r>
              <a:rPr lang="en-US" dirty="0" smtClean="0"/>
              <a:t>It’s your turn!  A Leer</a:t>
            </a:r>
            <a:endParaRPr lang="en-US" dirty="0"/>
          </a:p>
        </p:txBody>
      </p:sp>
      <p:sp>
        <p:nvSpPr>
          <p:cNvPr id="6147" name="Rectangle 3"/>
          <p:cNvSpPr>
            <a:spLocks noGrp="1" noChangeArrowheads="1"/>
          </p:cNvSpPr>
          <p:nvPr>
            <p:ph type="subTitle" idx="1"/>
          </p:nvPr>
        </p:nvSpPr>
        <p:spPr>
          <a:xfrm>
            <a:off x="1981200" y="1524000"/>
            <a:ext cx="5791200" cy="4114800"/>
          </a:xfrm>
        </p:spPr>
        <p:txBody>
          <a:bodyPr/>
          <a:lstStyle/>
          <a:p>
            <a:pPr marL="609600" indent="-609600" algn="l"/>
            <a:r>
              <a:rPr lang="en-US" dirty="0" smtClean="0"/>
              <a:t>Take out your book and turn to Page XVI</a:t>
            </a:r>
          </a:p>
          <a:p>
            <a:pPr marL="609600" indent="-609600" algn="l">
              <a:buFont typeface="Arial" pitchFamily="34" charset="0"/>
              <a:buChar char="•"/>
            </a:pPr>
            <a:endParaRPr lang="en-US" dirty="0" smtClean="0"/>
          </a:p>
          <a:p>
            <a:pPr marL="609600" indent="-609600" algn="l">
              <a:buFontTx/>
              <a:buAutoNum type="arabicPeriod"/>
            </a:pPr>
            <a:endParaRPr lang="en-US" dirty="0" smtClean="0"/>
          </a:p>
          <a:p>
            <a:pPr marL="609600" indent="-609600" algn="l"/>
            <a:r>
              <a:rPr lang="en-US" dirty="0" err="1" smtClean="0"/>
              <a:t>Preguntas</a:t>
            </a:r>
            <a:r>
              <a:rPr lang="en-US" dirty="0" smtClean="0"/>
              <a:t> </a:t>
            </a:r>
            <a:r>
              <a:rPr lang="en-US" dirty="0" err="1" smtClean="0"/>
              <a:t>para</a:t>
            </a:r>
            <a:r>
              <a:rPr lang="en-US" dirty="0" smtClean="0"/>
              <a:t> </a:t>
            </a:r>
            <a:r>
              <a:rPr lang="en-US" dirty="0" err="1" smtClean="0"/>
              <a:t>página</a:t>
            </a:r>
            <a:r>
              <a:rPr lang="en-US" dirty="0" smtClean="0"/>
              <a:t> XVI</a:t>
            </a:r>
          </a:p>
          <a:p>
            <a:pPr marL="609600" indent="-609600" algn="l">
              <a:buFontTx/>
              <a:buAutoNum type="arabicPeriod"/>
            </a:pPr>
            <a:r>
              <a:rPr lang="en-US" dirty="0" smtClean="0"/>
              <a:t>How </a:t>
            </a:r>
            <a:r>
              <a:rPr lang="en-US" dirty="0"/>
              <a:t>many countries use Spanish as the official language?</a:t>
            </a:r>
          </a:p>
          <a:p>
            <a:pPr marL="609600" indent="-609600" algn="l">
              <a:buFontTx/>
              <a:buAutoNum type="arabicPeriod"/>
            </a:pPr>
            <a:endParaRPr lang="en-US" dirty="0"/>
          </a:p>
          <a:p>
            <a:pPr marL="609600" indent="-609600" algn="l">
              <a:buFontTx/>
              <a:buAutoNum type="arabicPeriod"/>
            </a:pPr>
            <a:r>
              <a:rPr lang="en-US" dirty="0"/>
              <a:t>What regions of the world is Spanish spoken in?</a:t>
            </a:r>
          </a:p>
        </p:txBody>
      </p:sp>
      <p:pic>
        <p:nvPicPr>
          <p:cNvPr id="6148" name="Picture 4" descr="MCj04363170000[1]"/>
          <p:cNvPicPr>
            <a:picLocks noChangeAspect="1" noChangeArrowheads="1"/>
          </p:cNvPicPr>
          <p:nvPr/>
        </p:nvPicPr>
        <p:blipFill>
          <a:blip r:embed="rId2" cstate="print"/>
          <a:srcRect/>
          <a:stretch>
            <a:fillRect/>
          </a:stretch>
        </p:blipFill>
        <p:spPr bwMode="auto">
          <a:xfrm>
            <a:off x="7086600" y="0"/>
            <a:ext cx="1714500" cy="1714500"/>
          </a:xfrm>
          <a:prstGeom prst="rect">
            <a:avLst/>
          </a:prstGeom>
          <a:noFill/>
        </p:spPr>
      </p:pic>
      <p:pic>
        <p:nvPicPr>
          <p:cNvPr id="6149" name="Picture 5" descr="MCj04361960000[1]"/>
          <p:cNvPicPr>
            <a:picLocks noChangeAspect="1" noChangeArrowheads="1"/>
          </p:cNvPicPr>
          <p:nvPr/>
        </p:nvPicPr>
        <p:blipFill>
          <a:blip r:embed="rId3" cstate="print"/>
          <a:srcRect/>
          <a:stretch>
            <a:fillRect/>
          </a:stretch>
        </p:blipFill>
        <p:spPr bwMode="auto">
          <a:xfrm>
            <a:off x="304800" y="381000"/>
            <a:ext cx="1828800" cy="11811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0" y="381000"/>
            <a:ext cx="6172200" cy="1066800"/>
          </a:xfrm>
        </p:spPr>
        <p:txBody>
          <a:bodyPr/>
          <a:lstStyle/>
          <a:p>
            <a:r>
              <a:rPr lang="en-US" dirty="0"/>
              <a:t>A Leer. p. xvii</a:t>
            </a:r>
          </a:p>
        </p:txBody>
      </p:sp>
      <p:sp>
        <p:nvSpPr>
          <p:cNvPr id="7171" name="Rectangle 3"/>
          <p:cNvSpPr>
            <a:spLocks noGrp="1" noChangeArrowheads="1"/>
          </p:cNvSpPr>
          <p:nvPr>
            <p:ph type="subTitle" idx="1"/>
          </p:nvPr>
        </p:nvSpPr>
        <p:spPr>
          <a:xfrm>
            <a:off x="1828800" y="1524000"/>
            <a:ext cx="5943600" cy="4876800"/>
          </a:xfrm>
        </p:spPr>
        <p:txBody>
          <a:bodyPr>
            <a:normAutofit fontScale="92500" lnSpcReduction="20000"/>
          </a:bodyPr>
          <a:lstStyle/>
          <a:p>
            <a:pPr marL="609600" indent="-609600">
              <a:lnSpc>
                <a:spcPct val="90000"/>
              </a:lnSpc>
            </a:pPr>
            <a:r>
              <a:rPr lang="en-US" sz="2400" dirty="0" err="1" smtClean="0"/>
              <a:t>Preguntas</a:t>
            </a:r>
            <a:r>
              <a:rPr lang="en-US" sz="2400" dirty="0" smtClean="0"/>
              <a:t> </a:t>
            </a:r>
            <a:r>
              <a:rPr lang="en-US" sz="2400" dirty="0" err="1" smtClean="0"/>
              <a:t>para</a:t>
            </a:r>
            <a:r>
              <a:rPr lang="en-US" sz="2400" dirty="0" smtClean="0"/>
              <a:t> </a:t>
            </a:r>
            <a:r>
              <a:rPr lang="en-US" sz="2400" dirty="0" err="1" smtClean="0"/>
              <a:t>página</a:t>
            </a:r>
            <a:r>
              <a:rPr lang="en-US" sz="2400" dirty="0" smtClean="0"/>
              <a:t> XVII</a:t>
            </a:r>
          </a:p>
          <a:p>
            <a:pPr marL="609600" indent="-609600" algn="l">
              <a:lnSpc>
                <a:spcPct val="90000"/>
              </a:lnSpc>
            </a:pPr>
            <a:endParaRPr lang="en-US" sz="2400" dirty="0" smtClean="0"/>
          </a:p>
          <a:p>
            <a:pPr marL="609600" indent="-609600" algn="l">
              <a:lnSpc>
                <a:spcPct val="90000"/>
              </a:lnSpc>
              <a:buFontTx/>
              <a:buAutoNum type="arabicPeriod" startAt="3"/>
            </a:pPr>
            <a:r>
              <a:rPr lang="en-US" sz="2400" dirty="0" smtClean="0"/>
              <a:t>Tell </a:t>
            </a:r>
            <a:r>
              <a:rPr lang="en-US" sz="2400" dirty="0"/>
              <a:t>what the following people were known </a:t>
            </a:r>
            <a:r>
              <a:rPr lang="en-US" sz="2400" dirty="0" smtClean="0"/>
              <a:t>for:</a:t>
            </a:r>
          </a:p>
          <a:p>
            <a:pPr marL="1066800" lvl="1" indent="-609600" algn="l">
              <a:lnSpc>
                <a:spcPct val="90000"/>
              </a:lnSpc>
              <a:buFont typeface="Arial" pitchFamily="34" charset="0"/>
              <a:buChar char="•"/>
            </a:pPr>
            <a:r>
              <a:rPr lang="en-US" sz="2700" dirty="0" smtClean="0"/>
              <a:t>Miguel de Cervantes</a:t>
            </a:r>
          </a:p>
          <a:p>
            <a:pPr marL="1066800" lvl="1" indent="-609600" algn="l">
              <a:lnSpc>
                <a:spcPct val="90000"/>
              </a:lnSpc>
              <a:buFont typeface="Arial" pitchFamily="34" charset="0"/>
              <a:buChar char="•"/>
            </a:pPr>
            <a:r>
              <a:rPr lang="en-US" sz="2700" dirty="0" smtClean="0"/>
              <a:t>Isabel </a:t>
            </a:r>
            <a:r>
              <a:rPr lang="en-US" sz="2700" dirty="0" err="1" smtClean="0"/>
              <a:t>Allende</a:t>
            </a:r>
            <a:endParaRPr lang="en-US" sz="2700" dirty="0" smtClean="0"/>
          </a:p>
          <a:p>
            <a:pPr marL="1066800" lvl="1" indent="-609600" algn="l">
              <a:lnSpc>
                <a:spcPct val="90000"/>
              </a:lnSpc>
              <a:buFont typeface="Arial" pitchFamily="34" charset="0"/>
              <a:buChar char="•"/>
            </a:pPr>
            <a:r>
              <a:rPr lang="en-US" sz="2700" dirty="0" smtClean="0"/>
              <a:t>Fernando </a:t>
            </a:r>
            <a:r>
              <a:rPr lang="en-US" sz="2700" dirty="0" err="1" smtClean="0"/>
              <a:t>Botero</a:t>
            </a:r>
            <a:endParaRPr lang="en-US" sz="2700" dirty="0" smtClean="0"/>
          </a:p>
          <a:p>
            <a:pPr marL="1066800" lvl="1" indent="-609600" algn="l">
              <a:lnSpc>
                <a:spcPct val="90000"/>
              </a:lnSpc>
              <a:buFont typeface="Arial" pitchFamily="34" charset="0"/>
              <a:buChar char="•"/>
            </a:pPr>
            <a:r>
              <a:rPr lang="en-US" sz="2700" dirty="0" err="1" smtClean="0"/>
              <a:t>Frida</a:t>
            </a:r>
            <a:r>
              <a:rPr lang="en-US" sz="2700" dirty="0" smtClean="0"/>
              <a:t> Kahlo</a:t>
            </a:r>
          </a:p>
          <a:p>
            <a:pPr marL="1066800" lvl="1" indent="-609600" algn="l">
              <a:lnSpc>
                <a:spcPct val="90000"/>
              </a:lnSpc>
              <a:buFont typeface="Arial" pitchFamily="34" charset="0"/>
              <a:buChar char="•"/>
            </a:pPr>
            <a:r>
              <a:rPr lang="en-US" sz="2700" dirty="0" smtClean="0"/>
              <a:t>Gabriela Mistral</a:t>
            </a:r>
          </a:p>
          <a:p>
            <a:pPr marL="1066800" lvl="1" indent="-609600" algn="l">
              <a:lnSpc>
                <a:spcPct val="90000"/>
              </a:lnSpc>
              <a:buFont typeface="Arial" pitchFamily="34" charset="0"/>
              <a:buChar char="•"/>
            </a:pPr>
            <a:r>
              <a:rPr lang="en-US" sz="2700" dirty="0" smtClean="0"/>
              <a:t>Pablo Neruda</a:t>
            </a:r>
          </a:p>
          <a:p>
            <a:pPr marL="1066800" lvl="1" indent="-609600" algn="l">
              <a:lnSpc>
                <a:spcPct val="90000"/>
              </a:lnSpc>
              <a:buFont typeface="Arial" pitchFamily="34" charset="0"/>
              <a:buChar char="•"/>
            </a:pPr>
            <a:r>
              <a:rPr lang="en-US" sz="2700" dirty="0" smtClean="0"/>
              <a:t>Said Musa</a:t>
            </a:r>
          </a:p>
          <a:p>
            <a:pPr marL="609600" indent="-609600" algn="l">
              <a:lnSpc>
                <a:spcPct val="90000"/>
              </a:lnSpc>
            </a:pPr>
            <a:endParaRPr lang="en-US" sz="2400" dirty="0" smtClean="0"/>
          </a:p>
          <a:p>
            <a:pPr marL="609600" indent="-609600" algn="l">
              <a:lnSpc>
                <a:spcPct val="90000"/>
              </a:lnSpc>
            </a:pPr>
            <a:r>
              <a:rPr lang="en-US" sz="2400" dirty="0"/>
              <a:t>4.   Who was the Fountain of </a:t>
            </a:r>
            <a:r>
              <a:rPr lang="en-US" sz="2400" dirty="0" err="1"/>
              <a:t>Cibeles</a:t>
            </a:r>
            <a:r>
              <a:rPr lang="en-US" sz="2400" dirty="0"/>
              <a:t> named after?</a:t>
            </a:r>
          </a:p>
        </p:txBody>
      </p:sp>
      <p:pic>
        <p:nvPicPr>
          <p:cNvPr id="7172" name="Picture 4" descr="MCj04363170000[1]"/>
          <p:cNvPicPr>
            <a:picLocks noChangeAspect="1" noChangeArrowheads="1"/>
          </p:cNvPicPr>
          <p:nvPr/>
        </p:nvPicPr>
        <p:blipFill>
          <a:blip r:embed="rId2" cstate="print"/>
          <a:srcRect/>
          <a:stretch>
            <a:fillRect/>
          </a:stretch>
        </p:blipFill>
        <p:spPr bwMode="auto">
          <a:xfrm>
            <a:off x="7086600" y="0"/>
            <a:ext cx="1714500" cy="1714500"/>
          </a:xfrm>
          <a:prstGeom prst="rect">
            <a:avLst/>
          </a:prstGeom>
          <a:noFill/>
        </p:spPr>
      </p:pic>
      <p:pic>
        <p:nvPicPr>
          <p:cNvPr id="7173" name="Picture 5" descr="MCj04361960000[1]"/>
          <p:cNvPicPr>
            <a:picLocks noChangeAspect="1" noChangeArrowheads="1"/>
          </p:cNvPicPr>
          <p:nvPr/>
        </p:nvPicPr>
        <p:blipFill>
          <a:blip r:embed="rId3" cstate="print"/>
          <a:srcRect/>
          <a:stretch>
            <a:fillRect/>
          </a:stretch>
        </p:blipFill>
        <p:spPr bwMode="auto">
          <a:xfrm>
            <a:off x="304800" y="381000"/>
            <a:ext cx="1828800" cy="11811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133600" y="381000"/>
            <a:ext cx="6324600" cy="1066800"/>
          </a:xfrm>
        </p:spPr>
        <p:txBody>
          <a:bodyPr/>
          <a:lstStyle/>
          <a:p>
            <a:r>
              <a:rPr lang="en-US" dirty="0"/>
              <a:t>A Leer. p. xviii.</a:t>
            </a:r>
          </a:p>
        </p:txBody>
      </p:sp>
      <p:sp>
        <p:nvSpPr>
          <p:cNvPr id="8195" name="Rectangle 3"/>
          <p:cNvSpPr>
            <a:spLocks noGrp="1" noChangeArrowheads="1"/>
          </p:cNvSpPr>
          <p:nvPr>
            <p:ph type="subTitle" idx="1"/>
          </p:nvPr>
        </p:nvSpPr>
        <p:spPr>
          <a:xfrm>
            <a:off x="1981200" y="1524000"/>
            <a:ext cx="5791200" cy="4114800"/>
          </a:xfrm>
        </p:spPr>
        <p:txBody>
          <a:bodyPr/>
          <a:lstStyle/>
          <a:p>
            <a:pPr marL="609600" indent="-609600"/>
            <a:r>
              <a:rPr lang="en-US" sz="2400" dirty="0" err="1" smtClean="0"/>
              <a:t>Preguntas</a:t>
            </a:r>
            <a:r>
              <a:rPr lang="en-US" sz="2400" dirty="0" smtClean="0"/>
              <a:t> </a:t>
            </a:r>
            <a:r>
              <a:rPr lang="en-US" sz="2400" dirty="0" err="1" smtClean="0"/>
              <a:t>para</a:t>
            </a:r>
            <a:r>
              <a:rPr lang="en-US" sz="2400" dirty="0" smtClean="0"/>
              <a:t> </a:t>
            </a:r>
            <a:r>
              <a:rPr lang="en-US" sz="2400" dirty="0" err="1" smtClean="0"/>
              <a:t>página</a:t>
            </a:r>
            <a:r>
              <a:rPr lang="en-US" sz="2400" dirty="0" smtClean="0"/>
              <a:t> XVIII</a:t>
            </a:r>
          </a:p>
          <a:p>
            <a:pPr marL="609600" indent="-609600" algn="l"/>
            <a:endParaRPr lang="en-US" sz="2400" dirty="0" smtClean="0"/>
          </a:p>
          <a:p>
            <a:pPr marL="609600" indent="-609600" algn="l">
              <a:buFontTx/>
              <a:buAutoNum type="arabicPeriod" startAt="5"/>
            </a:pPr>
            <a:r>
              <a:rPr lang="en-US" sz="2400" dirty="0" smtClean="0"/>
              <a:t>About </a:t>
            </a:r>
            <a:r>
              <a:rPr lang="en-US" sz="2400" dirty="0"/>
              <a:t>how many Spanish speaking people live in the United States?</a:t>
            </a:r>
          </a:p>
          <a:p>
            <a:pPr marL="609600" indent="-609600" algn="l">
              <a:buFontTx/>
              <a:buAutoNum type="arabicPeriod" startAt="5"/>
            </a:pPr>
            <a:endParaRPr lang="en-US" sz="2400" dirty="0"/>
          </a:p>
          <a:p>
            <a:pPr marL="609600" indent="-609600" algn="l">
              <a:buFontTx/>
              <a:buAutoNum type="arabicPeriod" startAt="5"/>
            </a:pPr>
            <a:r>
              <a:rPr lang="en-US" sz="2400" dirty="0"/>
              <a:t>What kinds of employers will be looking for bilingual workers in the future?</a:t>
            </a:r>
          </a:p>
          <a:p>
            <a:pPr marL="609600" indent="-609600" algn="l"/>
            <a:endParaRPr lang="en-US" dirty="0"/>
          </a:p>
        </p:txBody>
      </p:sp>
      <p:pic>
        <p:nvPicPr>
          <p:cNvPr id="8196" name="Picture 4" descr="MCj04363170000[1]"/>
          <p:cNvPicPr>
            <a:picLocks noChangeAspect="1" noChangeArrowheads="1"/>
          </p:cNvPicPr>
          <p:nvPr/>
        </p:nvPicPr>
        <p:blipFill>
          <a:blip r:embed="rId2" cstate="print"/>
          <a:srcRect/>
          <a:stretch>
            <a:fillRect/>
          </a:stretch>
        </p:blipFill>
        <p:spPr bwMode="auto">
          <a:xfrm>
            <a:off x="7086600" y="0"/>
            <a:ext cx="1714500" cy="1714500"/>
          </a:xfrm>
          <a:prstGeom prst="rect">
            <a:avLst/>
          </a:prstGeom>
          <a:noFill/>
        </p:spPr>
      </p:pic>
      <p:pic>
        <p:nvPicPr>
          <p:cNvPr id="8197" name="Picture 5" descr="MCj04361960000[1]"/>
          <p:cNvPicPr>
            <a:picLocks noChangeAspect="1" noChangeArrowheads="1"/>
          </p:cNvPicPr>
          <p:nvPr/>
        </p:nvPicPr>
        <p:blipFill>
          <a:blip r:embed="rId3" cstate="print"/>
          <a:srcRect/>
          <a:stretch>
            <a:fillRect/>
          </a:stretch>
        </p:blipFill>
        <p:spPr bwMode="auto">
          <a:xfrm>
            <a:off x="304800" y="381000"/>
            <a:ext cx="1828800" cy="11811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133600" y="381000"/>
            <a:ext cx="6324600" cy="914400"/>
          </a:xfrm>
        </p:spPr>
        <p:txBody>
          <a:bodyPr/>
          <a:lstStyle/>
          <a:p>
            <a:r>
              <a:rPr lang="en-US" dirty="0"/>
              <a:t>A Leer. p. xix.</a:t>
            </a:r>
          </a:p>
        </p:txBody>
      </p:sp>
      <p:sp>
        <p:nvSpPr>
          <p:cNvPr id="9219" name="Rectangle 3"/>
          <p:cNvSpPr>
            <a:spLocks noGrp="1" noChangeArrowheads="1"/>
          </p:cNvSpPr>
          <p:nvPr>
            <p:ph type="subTitle" idx="1"/>
          </p:nvPr>
        </p:nvSpPr>
        <p:spPr>
          <a:xfrm>
            <a:off x="2286000" y="1524000"/>
            <a:ext cx="6248400" cy="4724400"/>
          </a:xfrm>
        </p:spPr>
        <p:txBody>
          <a:bodyPr>
            <a:noAutofit/>
          </a:bodyPr>
          <a:lstStyle/>
          <a:p>
            <a:pPr marL="609600" indent="-609600"/>
            <a:r>
              <a:rPr lang="en-US" sz="2400" dirty="0" err="1" smtClean="0"/>
              <a:t>Preguntas</a:t>
            </a:r>
            <a:r>
              <a:rPr lang="en-US" sz="2400" dirty="0" smtClean="0"/>
              <a:t> </a:t>
            </a:r>
            <a:r>
              <a:rPr lang="en-US" sz="2400" dirty="0" err="1" smtClean="0"/>
              <a:t>para</a:t>
            </a:r>
            <a:r>
              <a:rPr lang="en-US" sz="2400" dirty="0" smtClean="0"/>
              <a:t> </a:t>
            </a:r>
            <a:r>
              <a:rPr lang="en-US" sz="2400" dirty="0" err="1" smtClean="0"/>
              <a:t>página</a:t>
            </a:r>
            <a:r>
              <a:rPr lang="en-US" sz="2400" dirty="0" smtClean="0"/>
              <a:t> XIX</a:t>
            </a:r>
          </a:p>
          <a:p>
            <a:pPr marL="609600" indent="-609600" algn="l">
              <a:buFontTx/>
              <a:buAutoNum type="arabicPeriod" startAt="7"/>
            </a:pPr>
            <a:endParaRPr lang="en-US" sz="2400" dirty="0" smtClean="0"/>
          </a:p>
          <a:p>
            <a:pPr marL="609600" indent="-609600" algn="l"/>
            <a:endParaRPr lang="en-US" sz="2400" dirty="0" smtClean="0"/>
          </a:p>
          <a:p>
            <a:pPr marL="609600" indent="-609600" algn="l">
              <a:buFontTx/>
              <a:buAutoNum type="arabicPeriod" startAt="7"/>
            </a:pPr>
            <a:r>
              <a:rPr lang="en-US" sz="2400" dirty="0" smtClean="0"/>
              <a:t>What </a:t>
            </a:r>
            <a:r>
              <a:rPr lang="en-US" sz="2400" dirty="0"/>
              <a:t>are some ways YOU could communicate with Spanish speakers?</a:t>
            </a:r>
          </a:p>
          <a:p>
            <a:pPr marL="609600" indent="-609600" algn="l">
              <a:buFontTx/>
              <a:buAutoNum type="arabicPeriod" startAt="7"/>
            </a:pPr>
            <a:endParaRPr lang="en-US" sz="2400" dirty="0"/>
          </a:p>
          <a:p>
            <a:pPr marL="609600" indent="-609600" algn="l">
              <a:buFontTx/>
              <a:buAutoNum type="arabicPeriod" startAt="7"/>
            </a:pPr>
            <a:r>
              <a:rPr lang="en-US" sz="2400" dirty="0"/>
              <a:t>Where are they bicyclists  in the photo on page xix? How would YOU describe that city based on how its buildings </a:t>
            </a:r>
            <a:r>
              <a:rPr lang="en-US" sz="2400" dirty="0" smtClean="0"/>
              <a:t>look</a:t>
            </a:r>
            <a:r>
              <a:rPr lang="en-US" sz="2400" dirty="0"/>
              <a:t>?</a:t>
            </a:r>
          </a:p>
        </p:txBody>
      </p:sp>
      <p:pic>
        <p:nvPicPr>
          <p:cNvPr id="9220" name="Picture 4" descr="MCj04363170000[1]"/>
          <p:cNvPicPr>
            <a:picLocks noChangeAspect="1" noChangeArrowheads="1"/>
          </p:cNvPicPr>
          <p:nvPr/>
        </p:nvPicPr>
        <p:blipFill>
          <a:blip r:embed="rId2" cstate="print"/>
          <a:srcRect/>
          <a:stretch>
            <a:fillRect/>
          </a:stretch>
        </p:blipFill>
        <p:spPr bwMode="auto">
          <a:xfrm>
            <a:off x="7086600" y="0"/>
            <a:ext cx="1714500" cy="1714500"/>
          </a:xfrm>
          <a:prstGeom prst="rect">
            <a:avLst/>
          </a:prstGeom>
          <a:noFill/>
        </p:spPr>
      </p:pic>
      <p:pic>
        <p:nvPicPr>
          <p:cNvPr id="9221" name="Picture 5" descr="MCj04361960000[1]"/>
          <p:cNvPicPr>
            <a:picLocks noChangeAspect="1" noChangeArrowheads="1"/>
          </p:cNvPicPr>
          <p:nvPr/>
        </p:nvPicPr>
        <p:blipFill>
          <a:blip r:embed="rId3" cstate="print"/>
          <a:srcRect/>
          <a:stretch>
            <a:fillRect/>
          </a:stretch>
        </p:blipFill>
        <p:spPr bwMode="auto">
          <a:xfrm>
            <a:off x="304800" y="381000"/>
            <a:ext cx="1828800" cy="11811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bwMode="auto">
          <a:xfrm>
            <a:off x="685800" y="304800"/>
            <a:ext cx="7772400" cy="1143000"/>
          </a:xfrm>
        </p:spPr>
        <p:txBody>
          <a:bodyPr/>
          <a:lstStyle/>
          <a:p>
            <a:pPr eaLnBrk="1" hangingPunct="1"/>
            <a:r>
              <a:rPr lang="en-US" sz="4400" b="1" cap="none" smtClean="0">
                <a:solidFill>
                  <a:srgbClr val="E75C01"/>
                </a:solidFill>
                <a:ea typeface="ＭＳ Ｐゴシック" panose="020B0600070205080204" pitchFamily="34" charset="-128"/>
              </a:rPr>
              <a:t>PROCEDURES</a:t>
            </a:r>
            <a:r>
              <a:rPr lang="en-US" cap="none" smtClean="0">
                <a:ea typeface="ＭＳ Ｐゴシック" panose="020B0600070205080204" pitchFamily="34" charset="-128"/>
              </a:rPr>
              <a:t/>
            </a:r>
            <a:br>
              <a:rPr lang="en-US" cap="none" smtClean="0">
                <a:ea typeface="ＭＳ Ｐゴシック" panose="020B0600070205080204" pitchFamily="34" charset="-128"/>
              </a:rPr>
            </a:br>
            <a:r>
              <a:rPr lang="en-US" sz="2400" cap="none" smtClean="0">
                <a:ea typeface="ＭＳ Ｐゴシック" panose="020B0600070205080204" pitchFamily="34" charset="-128"/>
              </a:rPr>
              <a:t>THE LITTLE THINGS ARE THE BIG THINGS!</a:t>
            </a:r>
            <a:endParaRPr lang="en-US" cap="none" smtClean="0">
              <a:ea typeface="ＭＳ Ｐゴシック" panose="020B0600070205080204" pitchFamily="34" charset="-128"/>
            </a:endParaRPr>
          </a:p>
        </p:txBody>
      </p:sp>
      <p:sp>
        <p:nvSpPr>
          <p:cNvPr id="105474" name="Rectangle 3"/>
          <p:cNvSpPr>
            <a:spLocks noGrp="1" noChangeArrowheads="1"/>
          </p:cNvSpPr>
          <p:nvPr>
            <p:ph sz="quarter" idx="1"/>
          </p:nvPr>
        </p:nvSpPr>
        <p:spPr>
          <a:xfrm>
            <a:off x="685800" y="1524000"/>
            <a:ext cx="7772400" cy="4800600"/>
          </a:xfrm>
        </p:spPr>
        <p:txBody>
          <a:bodyPr/>
          <a:lstStyle/>
          <a:p>
            <a:pPr eaLnBrk="1" hangingPunct="1">
              <a:lnSpc>
                <a:spcPct val="80000"/>
              </a:lnSpc>
            </a:pPr>
            <a:r>
              <a:rPr lang="en-US" sz="2600" b="1" smtClean="0">
                <a:ea typeface="ＭＳ Ｐゴシック" panose="020B0600070205080204" pitchFamily="34" charset="-128"/>
              </a:rPr>
              <a:t>Group Work</a:t>
            </a:r>
            <a:endParaRPr lang="en-US" sz="2600" smtClean="0">
              <a:ea typeface="ＭＳ Ｐゴシック" panose="020B0600070205080204" pitchFamily="34" charset="-128"/>
            </a:endParaRPr>
          </a:p>
          <a:p>
            <a:pPr lvl="1" eaLnBrk="1" hangingPunct="1">
              <a:lnSpc>
                <a:spcPct val="80000"/>
              </a:lnSpc>
            </a:pPr>
            <a:r>
              <a:rPr lang="en-US" sz="2200" smtClean="0">
                <a:ea typeface="ＭＳ Ｐゴシック" panose="020B0600070205080204" pitchFamily="34" charset="-128"/>
              </a:rPr>
              <a:t>We are a team, and because we are a team we will work together often</a:t>
            </a:r>
          </a:p>
          <a:p>
            <a:pPr lvl="1" eaLnBrk="1" hangingPunct="1">
              <a:lnSpc>
                <a:spcPct val="80000"/>
              </a:lnSpc>
            </a:pPr>
            <a:r>
              <a:rPr lang="en-US" sz="2200" smtClean="0">
                <a:ea typeface="ＭＳ Ｐゴシック" panose="020B0600070205080204" pitchFamily="34" charset="-128"/>
              </a:rPr>
              <a:t>When I say that we will be working in groups, the first thing you need to do is</a:t>
            </a:r>
            <a:r>
              <a:rPr lang="en-US" sz="2200" b="1" smtClean="0">
                <a:ea typeface="ＭＳ Ｐゴシック" panose="020B0600070205080204" pitchFamily="34" charset="-128"/>
              </a:rPr>
              <a:t> </a:t>
            </a:r>
            <a:r>
              <a:rPr lang="en-US" sz="2200" smtClean="0">
                <a:ea typeface="ＭＳ Ｐゴシック" panose="020B0600070205080204" pitchFamily="34" charset="-128"/>
              </a:rPr>
              <a:t>listen for </a:t>
            </a:r>
            <a:r>
              <a:rPr lang="en-US" sz="2200" b="1" u="sng" smtClean="0">
                <a:ea typeface="ＭＳ Ｐゴシック" panose="020B0600070205080204" pitchFamily="34" charset="-128"/>
              </a:rPr>
              <a:t>complete directions</a:t>
            </a:r>
            <a:endParaRPr lang="en-US" sz="2200" smtClean="0">
              <a:ea typeface="ＭＳ Ｐゴシック" panose="020B0600070205080204" pitchFamily="34" charset="-128"/>
            </a:endParaRPr>
          </a:p>
          <a:p>
            <a:pPr lvl="1" eaLnBrk="1" hangingPunct="1">
              <a:lnSpc>
                <a:spcPct val="80000"/>
              </a:lnSpc>
            </a:pPr>
            <a:r>
              <a:rPr lang="en-US" sz="2200" smtClean="0">
                <a:ea typeface="ＭＳ Ｐゴシック" panose="020B0600070205080204" pitchFamily="34" charset="-128"/>
              </a:rPr>
              <a:t>If those directions are unclear, ask questions using our hand-raising procedure</a:t>
            </a:r>
          </a:p>
          <a:p>
            <a:pPr lvl="1" eaLnBrk="1" hangingPunct="1">
              <a:lnSpc>
                <a:spcPct val="80000"/>
              </a:lnSpc>
            </a:pPr>
            <a:r>
              <a:rPr lang="en-US" sz="2200" smtClean="0">
                <a:ea typeface="ＭＳ Ｐゴシック" panose="020B0600070205080204" pitchFamily="34" charset="-128"/>
              </a:rPr>
              <a:t>During group work, the volume is at a </a:t>
            </a:r>
            <a:r>
              <a:rPr lang="en-US" sz="2200" b="1" smtClean="0">
                <a:ea typeface="ＭＳ Ｐゴシック" panose="020B0600070205080204" pitchFamily="34" charset="-128"/>
              </a:rPr>
              <a:t>2 and I will play music</a:t>
            </a:r>
          </a:p>
          <a:p>
            <a:pPr lvl="1" eaLnBrk="1" hangingPunct="1">
              <a:lnSpc>
                <a:spcPct val="80000"/>
              </a:lnSpc>
            </a:pPr>
            <a:r>
              <a:rPr lang="en-US" sz="2200" smtClean="0">
                <a:ea typeface="ＭＳ Ｐゴシック" panose="020B0600070205080204" pitchFamily="34" charset="-128"/>
              </a:rPr>
              <a:t>If volume gets above a 2, our group work will end and we will do our work independently at a zero</a:t>
            </a:r>
          </a:p>
          <a:p>
            <a:pPr lvl="1" eaLnBrk="1" hangingPunct="1">
              <a:lnSpc>
                <a:spcPct val="80000"/>
              </a:lnSpc>
            </a:pPr>
            <a:r>
              <a:rPr lang="en-US" sz="2200" smtClean="0">
                <a:ea typeface="ＭＳ Ｐゴシック" panose="020B0600070205080204" pitchFamily="34" charset="-128"/>
              </a:rPr>
              <a:t>When the music starts…</a:t>
            </a:r>
          </a:p>
          <a:p>
            <a:pPr lvl="1" eaLnBrk="1" hangingPunct="1">
              <a:lnSpc>
                <a:spcPct val="80000"/>
              </a:lnSpc>
            </a:pPr>
            <a:r>
              <a:rPr lang="en-US" sz="2200" smtClean="0">
                <a:ea typeface="ＭＳ Ｐゴシック" panose="020B0600070205080204" pitchFamily="34" charset="-128"/>
              </a:rPr>
              <a:t>When the music stops…</a:t>
            </a:r>
          </a:p>
          <a:p>
            <a:pPr lvl="1" eaLnBrk="1" hangingPunct="1">
              <a:lnSpc>
                <a:spcPct val="80000"/>
              </a:lnSpc>
            </a:pPr>
            <a:r>
              <a:rPr lang="en-US" sz="2200" smtClean="0">
                <a:ea typeface="ＭＳ Ｐゴシック" panose="020B0600070205080204" pitchFamily="34" charset="-128"/>
              </a:rPr>
              <a:t>Practicamos!</a:t>
            </a:r>
          </a:p>
          <a:p>
            <a:pPr lvl="1" eaLnBrk="1" hangingPunct="1">
              <a:lnSpc>
                <a:spcPct val="80000"/>
              </a:lnSpc>
              <a:buFont typeface="Wingdings 2" panose="05020102010507070707" pitchFamily="18" charset="2"/>
              <a:buNone/>
            </a:pPr>
            <a:endParaRPr lang="en-US" sz="2200" smtClean="0">
              <a:ea typeface="ＭＳ Ｐゴシック" panose="020B0600070205080204" pitchFamily="34" charset="-128"/>
            </a:endParaRPr>
          </a:p>
        </p:txBody>
      </p:sp>
    </p:spTree>
    <p:extLst>
      <p:ext uri="{BB962C8B-B14F-4D97-AF65-F5344CB8AC3E}">
        <p14:creationId xmlns="" xmlns:p14="http://schemas.microsoft.com/office/powerpoint/2010/main" val="463711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Discutir</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It is time to discuss the reading with a friend.</a:t>
            </a:r>
          </a:p>
          <a:p>
            <a:r>
              <a:rPr lang="en-US" dirty="0" smtClean="0"/>
              <a:t>Make sure that your friend has the answers to all of the questions from class- remember it is important to write in complete sentences!</a:t>
            </a:r>
          </a:p>
          <a:p>
            <a:r>
              <a:rPr lang="en-US" dirty="0" smtClean="0"/>
              <a:t>Discuss what you think are the best and worst reasons to study Spanish</a:t>
            </a:r>
          </a:p>
          <a:p>
            <a:r>
              <a:rPr lang="en-US" dirty="0" smtClean="0"/>
              <a:t>With your friend, create a list of the 5 most important reasons to study Spanish</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057400" y="381000"/>
            <a:ext cx="6400800" cy="1066800"/>
          </a:xfrm>
        </p:spPr>
        <p:txBody>
          <a:bodyPr/>
          <a:lstStyle/>
          <a:p>
            <a:r>
              <a:rPr lang="en-US" dirty="0" smtClean="0"/>
              <a:t>Start in Class/</a:t>
            </a:r>
            <a:r>
              <a:rPr lang="en-US" dirty="0" err="1" smtClean="0"/>
              <a:t>Tarea</a:t>
            </a:r>
            <a:endParaRPr lang="en-US" dirty="0"/>
          </a:p>
        </p:txBody>
      </p:sp>
      <p:sp>
        <p:nvSpPr>
          <p:cNvPr id="10243" name="Rectangle 3"/>
          <p:cNvSpPr>
            <a:spLocks noGrp="1" noChangeArrowheads="1"/>
          </p:cNvSpPr>
          <p:nvPr>
            <p:ph type="subTitle" idx="1"/>
          </p:nvPr>
        </p:nvSpPr>
        <p:spPr>
          <a:xfrm>
            <a:off x="2209800" y="1524000"/>
            <a:ext cx="6553200" cy="5334000"/>
          </a:xfrm>
        </p:spPr>
        <p:txBody>
          <a:bodyPr>
            <a:normAutofit lnSpcReduction="10000"/>
          </a:bodyPr>
          <a:lstStyle/>
          <a:p>
            <a:pPr marL="609600" indent="-609600" algn="l">
              <a:lnSpc>
                <a:spcPct val="90000"/>
              </a:lnSpc>
            </a:pPr>
            <a:r>
              <a:rPr lang="en-US" sz="2400" dirty="0"/>
              <a:t>You are to create a </a:t>
            </a:r>
            <a:r>
              <a:rPr lang="en-US" sz="2400" dirty="0" smtClean="0"/>
              <a:t>mini poster </a:t>
            </a:r>
            <a:r>
              <a:rPr lang="en-US" sz="2400" dirty="0"/>
              <a:t>to represent YOUR</a:t>
            </a:r>
            <a:r>
              <a:rPr lang="en-US" sz="2400" dirty="0" smtClean="0"/>
              <a:t> GROUP’S reasons for </a:t>
            </a:r>
            <a:r>
              <a:rPr lang="en-US" sz="2400" dirty="0"/>
              <a:t>taking Spanish.</a:t>
            </a:r>
          </a:p>
          <a:p>
            <a:pPr marL="609600" indent="-609600" algn="l">
              <a:lnSpc>
                <a:spcPct val="90000"/>
              </a:lnSpc>
            </a:pPr>
            <a:endParaRPr lang="en-US" sz="2400" dirty="0"/>
          </a:p>
          <a:p>
            <a:pPr marL="609600" indent="-609600" algn="l">
              <a:lnSpc>
                <a:spcPct val="90000"/>
              </a:lnSpc>
            </a:pPr>
            <a:r>
              <a:rPr lang="en-US" sz="2400" dirty="0"/>
              <a:t>Draw pictures to represent things that motivate you and things that you hope to accomplish in your life by learning Spanish.</a:t>
            </a:r>
          </a:p>
          <a:p>
            <a:pPr marL="609600" indent="-609600" algn="l">
              <a:lnSpc>
                <a:spcPct val="90000"/>
              </a:lnSpc>
            </a:pPr>
            <a:endParaRPr lang="en-US" sz="2400" dirty="0"/>
          </a:p>
          <a:p>
            <a:pPr marL="609600" indent="-609600" algn="l">
              <a:lnSpc>
                <a:spcPct val="90000"/>
              </a:lnSpc>
            </a:pPr>
            <a:r>
              <a:rPr lang="en-US" sz="2400" dirty="0"/>
              <a:t>Posters should be colorful and well presented.  They should not contain just lists of words, but images that represent your </a:t>
            </a:r>
            <a:r>
              <a:rPr lang="en-US" sz="2400" dirty="0" smtClean="0"/>
              <a:t>ideas</a:t>
            </a:r>
            <a:r>
              <a:rPr lang="en-US" sz="2400" dirty="0"/>
              <a:t>.  Your final product will be presented and will be put into your Spanish </a:t>
            </a:r>
            <a:r>
              <a:rPr lang="en-US" sz="2400" dirty="0" smtClean="0"/>
              <a:t>folder </a:t>
            </a:r>
            <a:r>
              <a:rPr lang="en-US" sz="2400" dirty="0"/>
              <a:t>as</a:t>
            </a:r>
            <a:r>
              <a:rPr lang="en-US" sz="2400" dirty="0" smtClean="0"/>
              <a:t> one of your first entries.</a:t>
            </a:r>
            <a:endParaRPr lang="en-US" sz="2400" dirty="0"/>
          </a:p>
        </p:txBody>
      </p:sp>
      <p:pic>
        <p:nvPicPr>
          <p:cNvPr id="10244" name="Picture 4" descr="MCj04363170000[1]"/>
          <p:cNvPicPr>
            <a:picLocks noChangeAspect="1" noChangeArrowheads="1"/>
          </p:cNvPicPr>
          <p:nvPr/>
        </p:nvPicPr>
        <p:blipFill>
          <a:blip r:embed="rId2" cstate="print"/>
          <a:srcRect/>
          <a:stretch>
            <a:fillRect/>
          </a:stretch>
        </p:blipFill>
        <p:spPr bwMode="auto">
          <a:xfrm>
            <a:off x="7086600" y="0"/>
            <a:ext cx="1714500" cy="1714500"/>
          </a:xfrm>
          <a:prstGeom prst="rect">
            <a:avLst/>
          </a:prstGeom>
          <a:noFill/>
        </p:spPr>
      </p:pic>
      <p:pic>
        <p:nvPicPr>
          <p:cNvPr id="10245" name="Picture 5" descr="MCj04361960000[1]"/>
          <p:cNvPicPr>
            <a:picLocks noChangeAspect="1" noChangeArrowheads="1"/>
          </p:cNvPicPr>
          <p:nvPr/>
        </p:nvPicPr>
        <p:blipFill>
          <a:blip r:embed="rId3" cstate="print"/>
          <a:srcRect/>
          <a:stretch>
            <a:fillRect/>
          </a:stretch>
        </p:blipFill>
        <p:spPr bwMode="auto">
          <a:xfrm>
            <a:off x="304800" y="381000"/>
            <a:ext cx="1828800" cy="11811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cap="none" smtClean="0">
                <a:latin typeface="Rockwell" charset="0"/>
                <a:ea typeface="Arial" panose="020B0604020202020204" pitchFamily="34" charset="0"/>
              </a:rPr>
              <a:t>It</a:t>
            </a:r>
            <a:r>
              <a:rPr lang="ja-JP" altLang="en-US" cap="none" smtClean="0">
                <a:latin typeface="Rockwell" charset="0"/>
                <a:ea typeface="Arial" panose="020B0604020202020204" pitchFamily="34" charset="0"/>
              </a:rPr>
              <a:t>’</a:t>
            </a:r>
            <a:r>
              <a:rPr lang="en-US" altLang="ja-JP" cap="none" smtClean="0">
                <a:latin typeface="Rockwell" charset="0"/>
                <a:ea typeface="Arial" panose="020B0604020202020204" pitchFamily="34" charset="0"/>
              </a:rPr>
              <a:t>s Your Turn!</a:t>
            </a:r>
            <a:endParaRPr lang="en-US" cap="none" smtClean="0">
              <a:latin typeface="Rockwell" charset="0"/>
              <a:ea typeface="Arial" panose="020B0604020202020204" pitchFamily="34" charset="0"/>
            </a:endParaRPr>
          </a:p>
        </p:txBody>
      </p:sp>
      <p:sp>
        <p:nvSpPr>
          <p:cNvPr id="104450" name="Rectangle 3"/>
          <p:cNvSpPr>
            <a:spLocks noGrp="1" noChangeArrowheads="1"/>
          </p:cNvSpPr>
          <p:nvPr>
            <p:ph type="body" idx="1"/>
          </p:nvPr>
        </p:nvSpPr>
        <p:spPr>
          <a:xfrm>
            <a:off x="457200" y="1600200"/>
            <a:ext cx="7467600" cy="4873625"/>
          </a:xfrm>
        </p:spPr>
        <p:txBody>
          <a:bodyPr/>
          <a:lstStyle/>
          <a:p>
            <a:pPr eaLnBrk="1" hangingPunct="1"/>
            <a:r>
              <a:rPr lang="en-US" smtClean="0">
                <a:latin typeface="Rockwell" charset="0"/>
                <a:ea typeface="ＭＳ Ｐゴシック" panose="020B0600070205080204" pitchFamily="34" charset="-128"/>
                <a:cs typeface="Arial" panose="020B0604020202020204" pitchFamily="34" charset="0"/>
              </a:rPr>
              <a:t>With your partner, create a one-page advertisement that explains why it</a:t>
            </a:r>
            <a:r>
              <a:rPr lang="ja-JP" altLang="en-US" smtClean="0">
                <a:latin typeface="Rockwell" charset="0"/>
                <a:ea typeface="ＭＳ Ｐゴシック" panose="020B0600070205080204" pitchFamily="34" charset="-128"/>
                <a:cs typeface="Arial" panose="020B0604020202020204" pitchFamily="34" charset="0"/>
              </a:rPr>
              <a:t>’</a:t>
            </a:r>
            <a:r>
              <a:rPr lang="en-US" altLang="ja-JP" smtClean="0">
                <a:latin typeface="Rockwell" charset="0"/>
                <a:ea typeface="ＭＳ Ｐゴシック" panose="020B0600070205080204" pitchFamily="34" charset="-128"/>
              </a:rPr>
              <a:t>s important to study Spanish.</a:t>
            </a:r>
          </a:p>
          <a:p>
            <a:pPr lvl="1" eaLnBrk="1" hangingPunct="1"/>
            <a:r>
              <a:rPr lang="en-US" smtClean="0">
                <a:latin typeface="Rockwell" charset="0"/>
                <a:ea typeface="ＭＳ Ｐゴシック" panose="020B0600070205080204" pitchFamily="34" charset="-128"/>
              </a:rPr>
              <a:t>Use what you learned today</a:t>
            </a:r>
          </a:p>
          <a:p>
            <a:pPr eaLnBrk="1" hangingPunct="1"/>
            <a:r>
              <a:rPr lang="en-US" smtClean="0">
                <a:latin typeface="Rockwell" charset="0"/>
                <a:ea typeface="ＭＳ Ｐゴシック" panose="020B0600070205080204" pitchFamily="34" charset="-128"/>
              </a:rPr>
              <a:t>I will put the best ads up on our bulletin board!</a:t>
            </a:r>
          </a:p>
          <a:p>
            <a:pPr eaLnBrk="1" hangingPunct="1"/>
            <a:r>
              <a:rPr lang="en-US" smtClean="0">
                <a:latin typeface="Rockwell" charset="0"/>
                <a:ea typeface="ＭＳ Ｐゴシック" panose="020B0600070205080204" pitchFamily="34" charset="-128"/>
              </a:rPr>
              <a:t>Start looking for opportunities to use Spanish in your everyday life.</a:t>
            </a:r>
          </a:p>
        </p:txBody>
      </p:sp>
    </p:spTree>
    <p:extLst>
      <p:ext uri="{BB962C8B-B14F-4D97-AF65-F5344CB8AC3E}">
        <p14:creationId xmlns="" xmlns:p14="http://schemas.microsoft.com/office/powerpoint/2010/main" val="39980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eaLnBrk="1" hangingPunct="1">
              <a:defRPr/>
            </a:pPr>
            <a:r>
              <a:rPr lang="en-US" sz="6000" b="1" u="sng" cap="none" dirty="0" smtClean="0">
                <a:ea typeface="ＭＳ Ｐゴシック" panose="020B0600070205080204" pitchFamily="34" charset="-128"/>
              </a:rPr>
              <a:t>VÁMONOS 1-1</a:t>
            </a:r>
            <a:endParaRPr lang="en-US" dirty="0" smtClean="0"/>
          </a:p>
        </p:txBody>
      </p:sp>
      <p:sp>
        <p:nvSpPr>
          <p:cNvPr id="2051" name="Subtitle 2"/>
          <p:cNvSpPr>
            <a:spLocks noGrp="1"/>
          </p:cNvSpPr>
          <p:nvPr>
            <p:ph sz="quarter" idx="1"/>
          </p:nvPr>
        </p:nvSpPr>
        <p:spPr>
          <a:xfrm>
            <a:off x="457200" y="1600200"/>
            <a:ext cx="7467600" cy="4873625"/>
          </a:xfrm>
        </p:spPr>
        <p:txBody>
          <a:bodyPr>
            <a:normAutofit lnSpcReduction="10000"/>
          </a:bodyPr>
          <a:lstStyle/>
          <a:p>
            <a:pPr marL="0" indent="0" eaLnBrk="1" hangingPunct="1">
              <a:buFont typeface="Wingdings" panose="05000000000000000000" pitchFamily="2" charset="2"/>
              <a:buNone/>
              <a:defRPr/>
            </a:pPr>
            <a:r>
              <a:rPr lang="en-US" dirty="0" smtClean="0"/>
              <a:t>TIENES 5 MINUTOS*</a:t>
            </a:r>
            <a:endParaRPr lang="en-US" dirty="0" smtClean="0">
              <a:solidFill>
                <a:srgbClr val="898989"/>
              </a:solidFill>
            </a:endParaRPr>
          </a:p>
          <a:p>
            <a:pPr eaLnBrk="1" hangingPunct="1">
              <a:defRPr/>
            </a:pPr>
            <a:r>
              <a:rPr lang="en-US" dirty="0" smtClean="0">
                <a:solidFill>
                  <a:srgbClr val="898989"/>
                </a:solidFill>
              </a:rPr>
              <a:t>Objective: </a:t>
            </a:r>
          </a:p>
          <a:p>
            <a:pPr lvl="1">
              <a:defRPr/>
            </a:pPr>
            <a:r>
              <a:rPr lang="en-US" dirty="0" smtClean="0">
                <a:solidFill>
                  <a:srgbClr val="898989"/>
                </a:solidFill>
              </a:rPr>
              <a:t>I can describe different reasons for studying </a:t>
            </a:r>
          </a:p>
          <a:p>
            <a:pPr marL="365760" lvl="1" indent="0">
              <a:buNone/>
              <a:defRPr/>
            </a:pPr>
            <a:r>
              <a:rPr lang="en-US" dirty="0" smtClean="0">
                <a:solidFill>
                  <a:srgbClr val="898989"/>
                </a:solidFill>
              </a:rPr>
              <a:t>Spanish</a:t>
            </a:r>
          </a:p>
          <a:p>
            <a:pPr lvl="1">
              <a:defRPr/>
            </a:pPr>
            <a:endParaRPr lang="en-US" dirty="0" smtClean="0">
              <a:solidFill>
                <a:srgbClr val="898989"/>
              </a:solidFill>
            </a:endParaRPr>
          </a:p>
          <a:p>
            <a:pPr eaLnBrk="1" hangingPunct="1">
              <a:defRPr/>
            </a:pPr>
            <a:r>
              <a:rPr lang="en-US" dirty="0" err="1" smtClean="0">
                <a:solidFill>
                  <a:srgbClr val="898989"/>
                </a:solidFill>
              </a:rPr>
              <a:t>Vámonos</a:t>
            </a:r>
            <a:r>
              <a:rPr lang="en-US" dirty="0" smtClean="0">
                <a:solidFill>
                  <a:srgbClr val="898989"/>
                </a:solidFill>
              </a:rPr>
              <a:t> :</a:t>
            </a:r>
            <a:r>
              <a:rPr lang="en-US" dirty="0" err="1" smtClean="0">
                <a:solidFill>
                  <a:srgbClr val="898989"/>
                </a:solidFill>
              </a:rPr>
              <a:t>Vocab</a:t>
            </a:r>
            <a:r>
              <a:rPr lang="en-US" dirty="0" smtClean="0">
                <a:solidFill>
                  <a:srgbClr val="898989"/>
                </a:solidFill>
              </a:rPr>
              <a:t>/Ideas:</a:t>
            </a:r>
          </a:p>
          <a:p>
            <a:pPr lvl="1">
              <a:defRPr/>
            </a:pPr>
            <a:r>
              <a:rPr lang="en-US" dirty="0" smtClean="0">
                <a:solidFill>
                  <a:srgbClr val="898989"/>
                </a:solidFill>
              </a:rPr>
              <a:t>Classroom expressions from green sheet (use your green sheet to fill in the </a:t>
            </a:r>
            <a:r>
              <a:rPr lang="en-US" dirty="0" err="1" smtClean="0">
                <a:solidFill>
                  <a:srgbClr val="898989"/>
                </a:solidFill>
              </a:rPr>
              <a:t>vocab</a:t>
            </a:r>
            <a:r>
              <a:rPr lang="en-US" dirty="0" smtClean="0">
                <a:solidFill>
                  <a:srgbClr val="898989"/>
                </a:solidFill>
              </a:rPr>
              <a:t>/ideas in your packet)</a:t>
            </a:r>
          </a:p>
          <a:p>
            <a:pPr lvl="1">
              <a:defRPr/>
            </a:pPr>
            <a:endParaRPr lang="en-US" dirty="0" smtClean="0">
              <a:solidFill>
                <a:srgbClr val="898989"/>
              </a:solidFill>
            </a:endParaRPr>
          </a:p>
          <a:p>
            <a:pPr eaLnBrk="1" hangingPunct="1">
              <a:defRPr/>
            </a:pPr>
            <a:r>
              <a:rPr lang="en-US" dirty="0" err="1" smtClean="0">
                <a:solidFill>
                  <a:srgbClr val="898989"/>
                </a:solidFill>
              </a:rPr>
              <a:t>Vámonos</a:t>
            </a:r>
            <a:r>
              <a:rPr lang="en-US" dirty="0" smtClean="0">
                <a:solidFill>
                  <a:srgbClr val="898989"/>
                </a:solidFill>
              </a:rPr>
              <a:t>:</a:t>
            </a:r>
          </a:p>
          <a:p>
            <a:pPr lvl="1">
              <a:defRPr/>
            </a:pPr>
            <a:r>
              <a:rPr lang="en-US" dirty="0" smtClean="0">
                <a:solidFill>
                  <a:srgbClr val="898989"/>
                </a:solidFill>
              </a:rPr>
              <a:t>In your packet on the section that says “</a:t>
            </a:r>
            <a:r>
              <a:rPr lang="en-US" dirty="0" err="1" smtClean="0">
                <a:solidFill>
                  <a:srgbClr val="898989"/>
                </a:solidFill>
              </a:rPr>
              <a:t>Vocabulario</a:t>
            </a:r>
            <a:r>
              <a:rPr lang="en-US" dirty="0" smtClean="0">
                <a:solidFill>
                  <a:srgbClr val="898989"/>
                </a:solidFill>
              </a:rPr>
              <a:t> Extra”, write at least 5 words/phrases in English that you would like to learn in Spanish</a:t>
            </a:r>
          </a:p>
          <a:p>
            <a:pPr lvl="1">
              <a:defRPr/>
            </a:pPr>
            <a:endParaRPr lang="en-US" dirty="0" smtClean="0">
              <a:solidFill>
                <a:srgbClr val="898989"/>
              </a:solidFill>
            </a:endParaRPr>
          </a:p>
        </p:txBody>
      </p:sp>
      <p:pic>
        <p:nvPicPr>
          <p:cNvPr id="7172"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53250" y="1417638"/>
            <a:ext cx="2201863" cy="2163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18671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know each other better</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08431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ctrTitle"/>
          </p:nvPr>
        </p:nvSpPr>
        <p:spPr bwMode="auto">
          <a:xfrm>
            <a:off x="1733550" y="76200"/>
            <a:ext cx="7410450" cy="1055688"/>
          </a:xfrm>
        </p:spPr>
        <p:txBody>
          <a:bodyPr>
            <a:normAutofit fontScale="90000"/>
          </a:bodyPr>
          <a:lstStyle/>
          <a:p>
            <a:pPr algn="ctr">
              <a:defRPr/>
            </a:pPr>
            <a:r>
              <a:rPr lang="en-US" sz="7000" u="sng" cap="none">
                <a:ea typeface="ＭＳ Ｐゴシック" charset="0"/>
                <a:cs typeface="ＭＳ Ｐゴシック" charset="0"/>
              </a:rPr>
              <a:t>EL OBJETIVO:</a:t>
            </a:r>
          </a:p>
        </p:txBody>
      </p:sp>
      <p:sp>
        <p:nvSpPr>
          <p:cNvPr id="66562" name="Subtitle 2"/>
          <p:cNvSpPr>
            <a:spLocks noGrp="1"/>
          </p:cNvSpPr>
          <p:nvPr>
            <p:ph type="subTitle" idx="1"/>
          </p:nvPr>
        </p:nvSpPr>
        <p:spPr>
          <a:xfrm>
            <a:off x="1600200" y="1371600"/>
            <a:ext cx="6858000" cy="1371600"/>
          </a:xfrm>
        </p:spPr>
        <p:txBody>
          <a:bodyPr>
            <a:normAutofit fontScale="70000" lnSpcReduction="20000"/>
          </a:bodyPr>
          <a:lstStyle/>
          <a:p>
            <a:r>
              <a:rPr lang="en-US" sz="4800" dirty="0" smtClean="0">
                <a:ea typeface="ＭＳ Ｐゴシック" panose="020B0600070205080204" pitchFamily="34" charset="-128"/>
              </a:rPr>
              <a:t>I can describe different reasons for studying Spanish.</a:t>
            </a:r>
          </a:p>
        </p:txBody>
      </p:sp>
    </p:spTree>
    <p:extLst>
      <p:ext uri="{BB962C8B-B14F-4D97-AF65-F5344CB8AC3E}">
        <p14:creationId xmlns="" xmlns:p14="http://schemas.microsoft.com/office/powerpoint/2010/main" val="70669272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04800"/>
            <a:ext cx="7772400" cy="2133600"/>
          </a:xfrm>
        </p:spPr>
        <p:txBody>
          <a:bodyPr/>
          <a:lstStyle/>
          <a:p>
            <a:pPr eaLnBrk="1" hangingPunct="1"/>
            <a:r>
              <a:rPr lang="en-US" sz="4000" cap="none" smtClean="0">
                <a:solidFill>
                  <a:srgbClr val="FF0000"/>
                </a:solidFill>
                <a:effectLst>
                  <a:outerShdw blurRad="38100" dist="38100" dir="2700000" algn="tl">
                    <a:srgbClr val="C0C0C0"/>
                  </a:outerShdw>
                </a:effectLst>
                <a:latin typeface="Rockwell" charset="0"/>
                <a:ea typeface="Arial" panose="020B0604020202020204" pitchFamily="34" charset="0"/>
              </a:rPr>
              <a:t>So we</a:t>
            </a:r>
            <a:r>
              <a:rPr lang="ja-JP" altLang="en-US" sz="4000" cap="none" smtClean="0">
                <a:solidFill>
                  <a:srgbClr val="FF0000"/>
                </a:solidFill>
                <a:effectLst>
                  <a:outerShdw blurRad="38100" dist="38100" dir="2700000" algn="tl">
                    <a:srgbClr val="C0C0C0"/>
                  </a:outerShdw>
                </a:effectLst>
                <a:latin typeface="Rockwell" charset="0"/>
                <a:ea typeface="Arial" panose="020B0604020202020204" pitchFamily="34" charset="0"/>
              </a:rPr>
              <a:t>’</a:t>
            </a:r>
            <a:r>
              <a:rPr lang="en-US" altLang="ja-JP" sz="4000" cap="none" smtClean="0">
                <a:solidFill>
                  <a:srgbClr val="FF0000"/>
                </a:solidFill>
                <a:effectLst>
                  <a:outerShdw blurRad="38100" dist="38100" dir="2700000" algn="tl">
                    <a:srgbClr val="C0C0C0"/>
                  </a:outerShdw>
                </a:effectLst>
                <a:latin typeface="Rockwell" charset="0"/>
                <a:ea typeface="Arial" panose="020B0604020202020204" pitchFamily="34" charset="0"/>
              </a:rPr>
              <a:t>re supposed to learn</a:t>
            </a:r>
            <a:r>
              <a:rPr lang="en-US" altLang="ja-JP" cap="none" smtClean="0">
                <a:solidFill>
                  <a:srgbClr val="FF0000"/>
                </a:solidFill>
                <a:effectLst>
                  <a:outerShdw blurRad="38100" dist="38100" dir="2700000" algn="tl">
                    <a:srgbClr val="C0C0C0"/>
                  </a:outerShdw>
                </a:effectLst>
                <a:latin typeface="Rockwell" charset="0"/>
                <a:ea typeface="Arial" panose="020B0604020202020204" pitchFamily="34" charset="0"/>
              </a:rPr>
              <a:t> </a:t>
            </a:r>
            <a:r>
              <a:rPr lang="en-US" altLang="ja-JP" sz="6000" b="0" cap="none" smtClean="0">
                <a:solidFill>
                  <a:srgbClr val="FF0000"/>
                </a:solidFill>
                <a:effectLst>
                  <a:outerShdw blurRad="38100" dist="38100" dir="2700000" algn="tl">
                    <a:srgbClr val="C0C0C0"/>
                  </a:outerShdw>
                </a:effectLst>
                <a:latin typeface="Rockwell" charset="0"/>
                <a:ea typeface="Arial" panose="020B0604020202020204" pitchFamily="34" charset="0"/>
              </a:rPr>
              <a:t>Spanish</a:t>
            </a:r>
            <a:r>
              <a:rPr lang="en-US" altLang="ja-JP" sz="5400" cap="none" smtClean="0">
                <a:solidFill>
                  <a:srgbClr val="FF0000"/>
                </a:solidFill>
                <a:effectLst>
                  <a:outerShdw blurRad="38100" dist="38100" dir="2700000" algn="tl">
                    <a:srgbClr val="C0C0C0"/>
                  </a:outerShdw>
                </a:effectLst>
                <a:latin typeface="Rockwell" charset="0"/>
                <a:ea typeface="Arial" panose="020B0604020202020204" pitchFamily="34" charset="0"/>
              </a:rPr>
              <a:t>…</a:t>
            </a:r>
            <a:endParaRPr lang="en-US" cap="none" smtClean="0">
              <a:solidFill>
                <a:srgbClr val="FF0000"/>
              </a:solidFill>
              <a:effectLst>
                <a:outerShdw blurRad="38100" dist="38100" dir="2700000" algn="tl">
                  <a:srgbClr val="C0C0C0"/>
                </a:outerShdw>
              </a:effectLst>
              <a:latin typeface="Rockwell" charset="0"/>
              <a:ea typeface="Arial" panose="020B0604020202020204" pitchFamily="34" charset="0"/>
            </a:endParaRPr>
          </a:p>
        </p:txBody>
      </p:sp>
      <p:sp>
        <p:nvSpPr>
          <p:cNvPr id="2054" name="Text Box 6"/>
          <p:cNvSpPr txBox="1">
            <a:spLocks noChangeArrowheads="1"/>
          </p:cNvSpPr>
          <p:nvPr/>
        </p:nvSpPr>
        <p:spPr bwMode="auto">
          <a:xfrm>
            <a:off x="1295400" y="4724400"/>
            <a:ext cx="6477000" cy="15700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3200">
                <a:solidFill>
                  <a:srgbClr val="FF0000"/>
                </a:solidFill>
                <a:effectLst>
                  <a:outerShdw blurRad="38100" dist="38100" dir="2700000" algn="tl">
                    <a:srgbClr val="C0C0C0"/>
                  </a:outerShdw>
                </a:effectLst>
                <a:latin typeface="Rockwell" charset="0"/>
                <a:cs typeface="Arial" panose="020B0604020202020204" pitchFamily="34" charset="0"/>
              </a:rPr>
              <a:t>But what</a:t>
            </a:r>
            <a:r>
              <a:rPr lang="ja-JP" altLang="en-US" sz="3200">
                <a:solidFill>
                  <a:srgbClr val="FF0000"/>
                </a:solidFill>
                <a:effectLst>
                  <a:outerShdw blurRad="38100" dist="38100" dir="2700000" algn="tl">
                    <a:srgbClr val="C0C0C0"/>
                  </a:outerShdw>
                </a:effectLst>
                <a:latin typeface="Rockwell" charset="0"/>
                <a:cs typeface="Arial" panose="020B0604020202020204" pitchFamily="34" charset="0"/>
              </a:rPr>
              <a:t>’</a:t>
            </a:r>
            <a:r>
              <a:rPr lang="en-US" altLang="ja-JP" sz="3200">
                <a:solidFill>
                  <a:srgbClr val="FF0000"/>
                </a:solidFill>
                <a:effectLst>
                  <a:outerShdw blurRad="38100" dist="38100" dir="2700000" algn="tl">
                    <a:srgbClr val="C0C0C0"/>
                  </a:outerShdw>
                </a:effectLst>
                <a:latin typeface="Rockwell" charset="0"/>
                <a:cs typeface="Arial" panose="020B0604020202020204" pitchFamily="34" charset="0"/>
              </a:rPr>
              <a:t>s the big deal?  Why  should I care?  What</a:t>
            </a:r>
            <a:r>
              <a:rPr lang="ja-JP" altLang="en-US" sz="3200">
                <a:solidFill>
                  <a:srgbClr val="FF0000"/>
                </a:solidFill>
                <a:effectLst>
                  <a:outerShdw blurRad="38100" dist="38100" dir="2700000" algn="tl">
                    <a:srgbClr val="C0C0C0"/>
                  </a:outerShdw>
                </a:effectLst>
                <a:latin typeface="Rockwell" charset="0"/>
                <a:cs typeface="Arial" panose="020B0604020202020204" pitchFamily="34" charset="0"/>
              </a:rPr>
              <a:t>’</a:t>
            </a:r>
            <a:r>
              <a:rPr lang="en-US" altLang="ja-JP" sz="3200">
                <a:solidFill>
                  <a:srgbClr val="FF0000"/>
                </a:solidFill>
                <a:effectLst>
                  <a:outerShdw blurRad="38100" dist="38100" dir="2700000" algn="tl">
                    <a:srgbClr val="C0C0C0"/>
                  </a:outerShdw>
                </a:effectLst>
                <a:latin typeface="Rockwell" charset="0"/>
                <a:cs typeface="Arial" panose="020B0604020202020204" pitchFamily="34" charset="0"/>
              </a:rPr>
              <a:t>s Spanish got to do with </a:t>
            </a:r>
            <a:r>
              <a:rPr lang="en-US" altLang="ja-JP" sz="3200" b="1" i="1">
                <a:solidFill>
                  <a:srgbClr val="FF0000"/>
                </a:solidFill>
                <a:effectLst>
                  <a:outerShdw blurRad="38100" dist="38100" dir="2700000" algn="tl">
                    <a:srgbClr val="C0C0C0"/>
                  </a:outerShdw>
                </a:effectLst>
                <a:latin typeface="Rockwell" charset="0"/>
                <a:cs typeface="Arial" panose="020B0604020202020204" pitchFamily="34" charset="0"/>
              </a:rPr>
              <a:t>me</a:t>
            </a:r>
            <a:r>
              <a:rPr lang="en-US" altLang="ja-JP" sz="3200">
                <a:solidFill>
                  <a:srgbClr val="FF0000"/>
                </a:solidFill>
                <a:effectLst>
                  <a:outerShdw blurRad="38100" dist="38100" dir="2700000" algn="tl">
                    <a:srgbClr val="C0C0C0"/>
                  </a:outerShdw>
                </a:effectLst>
                <a:latin typeface="Rockwell" charset="0"/>
                <a:cs typeface="Arial" panose="020B0604020202020204" pitchFamily="34" charset="0"/>
              </a:rPr>
              <a:t>?</a:t>
            </a:r>
            <a:endParaRPr lang="en-US" sz="3200">
              <a:solidFill>
                <a:srgbClr val="FF0000"/>
              </a:solidFill>
              <a:effectLst>
                <a:outerShdw blurRad="38100" dist="38100" dir="2700000" algn="tl">
                  <a:srgbClr val="C0C0C0"/>
                </a:outerShdw>
              </a:effectLst>
              <a:latin typeface="Rockwell" charset="0"/>
              <a:cs typeface="Arial" panose="020B0604020202020204" pitchFamily="34" charset="0"/>
            </a:endParaRPr>
          </a:p>
        </p:txBody>
      </p:sp>
      <p:pic>
        <p:nvPicPr>
          <p:cNvPr id="79875" name="Picture 10" descr="me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54375" y="2057400"/>
            <a:ext cx="255905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63886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1"/>
          <p:cNvSpPr txBox="1">
            <a:spLocks noChangeArrowheads="1"/>
          </p:cNvSpPr>
          <p:nvPr/>
        </p:nvSpPr>
        <p:spPr bwMode="auto">
          <a:xfrm>
            <a:off x="304800" y="4953000"/>
            <a:ext cx="3886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400">
                <a:latin typeface="Trebuchet MS" panose="020B0603020202020204" pitchFamily="34" charset="0"/>
                <a:cs typeface="Arial" panose="020B0604020202020204" pitchFamily="34" charset="0"/>
              </a:rPr>
              <a:t>Beyonce sang a Spanish version of </a:t>
            </a:r>
            <a:r>
              <a:rPr lang="ja-JP" altLang="en-US" sz="1400">
                <a:latin typeface="Trebuchet MS" panose="020B0603020202020204" pitchFamily="34" charset="0"/>
                <a:cs typeface="Arial" panose="020B0604020202020204" pitchFamily="34" charset="0"/>
              </a:rPr>
              <a:t>“</a:t>
            </a:r>
            <a:r>
              <a:rPr lang="en-US" altLang="ja-JP" sz="1400">
                <a:latin typeface="Trebuchet MS" panose="020B0603020202020204" pitchFamily="34" charset="0"/>
                <a:cs typeface="Arial" panose="020B0604020202020204" pitchFamily="34" charset="0"/>
              </a:rPr>
              <a:t>Irreplaceable</a:t>
            </a:r>
            <a:r>
              <a:rPr lang="ja-JP" altLang="en-US" sz="1400">
                <a:latin typeface="Trebuchet MS" panose="020B0603020202020204" pitchFamily="34" charset="0"/>
                <a:cs typeface="Arial" panose="020B0604020202020204" pitchFamily="34" charset="0"/>
              </a:rPr>
              <a:t>”</a:t>
            </a:r>
            <a:r>
              <a:rPr lang="en-US" altLang="ja-JP" sz="1400">
                <a:latin typeface="Trebuchet MS" panose="020B0603020202020204" pitchFamily="34" charset="0"/>
                <a:cs typeface="Arial" panose="020B0604020202020204" pitchFamily="34" charset="0"/>
              </a:rPr>
              <a:t> that was such a hit on the Latin charts, she re-released her album </a:t>
            </a:r>
            <a:r>
              <a:rPr lang="en-US" altLang="ja-JP" sz="1400" i="1">
                <a:latin typeface="Trebuchet MS" panose="020B0603020202020204" pitchFamily="34" charset="0"/>
                <a:cs typeface="Arial" panose="020B0604020202020204" pitchFamily="34" charset="0"/>
              </a:rPr>
              <a:t>B</a:t>
            </a:r>
            <a:r>
              <a:rPr lang="ja-JP" altLang="en-US" sz="1400" i="1">
                <a:latin typeface="Trebuchet MS" panose="020B0603020202020204" pitchFamily="34" charset="0"/>
                <a:cs typeface="Arial" panose="020B0604020202020204" pitchFamily="34" charset="0"/>
              </a:rPr>
              <a:t>’</a:t>
            </a:r>
            <a:r>
              <a:rPr lang="en-US" altLang="ja-JP" sz="1400" i="1">
                <a:latin typeface="Trebuchet MS" panose="020B0603020202020204" pitchFamily="34" charset="0"/>
                <a:cs typeface="Arial" panose="020B0604020202020204" pitchFamily="34" charset="0"/>
              </a:rPr>
              <a:t>day</a:t>
            </a:r>
            <a:r>
              <a:rPr lang="en-US" altLang="ja-JP" sz="1400">
                <a:latin typeface="Trebuchet MS" panose="020B0603020202020204" pitchFamily="34" charset="0"/>
                <a:cs typeface="Arial" panose="020B0604020202020204" pitchFamily="34" charset="0"/>
              </a:rPr>
              <a:t> with </a:t>
            </a:r>
            <a:r>
              <a:rPr lang="en-US" altLang="ja-JP" sz="1400" b="1">
                <a:latin typeface="Trebuchet MS" panose="020B0603020202020204" pitchFamily="34" charset="0"/>
                <a:cs typeface="Arial" panose="020B0604020202020204" pitchFamily="34" charset="0"/>
              </a:rPr>
              <a:t>6</a:t>
            </a:r>
            <a:r>
              <a:rPr lang="en-US" altLang="ja-JP" sz="1400">
                <a:latin typeface="Trebuchet MS" panose="020B0603020202020204" pitchFamily="34" charset="0"/>
                <a:cs typeface="Arial" panose="020B0604020202020204" pitchFamily="34" charset="0"/>
              </a:rPr>
              <a:t> tracks sung </a:t>
            </a:r>
            <a:r>
              <a:rPr lang="en-US" altLang="ja-JP" sz="1400" b="1">
                <a:latin typeface="Trebuchet MS" panose="020B0603020202020204" pitchFamily="34" charset="0"/>
                <a:cs typeface="Arial" panose="020B0604020202020204" pitchFamily="34" charset="0"/>
              </a:rPr>
              <a:t>in Spanish!</a:t>
            </a:r>
            <a:r>
              <a:rPr lang="en-US" altLang="ja-JP" sz="1400">
                <a:latin typeface="Trebuchet MS" panose="020B0603020202020204" pitchFamily="34" charset="0"/>
                <a:cs typeface="Arial" panose="020B0604020202020204" pitchFamily="34" charset="0"/>
              </a:rPr>
              <a:t>  She also teamed up with </a:t>
            </a:r>
            <a:r>
              <a:rPr lang="en-US" altLang="ja-JP" sz="1400" b="1">
                <a:latin typeface="Trebuchet MS" panose="020B0603020202020204" pitchFamily="34" charset="0"/>
                <a:cs typeface="Arial" panose="020B0604020202020204" pitchFamily="34" charset="0"/>
              </a:rPr>
              <a:t>Shakira</a:t>
            </a:r>
            <a:r>
              <a:rPr lang="en-US" altLang="ja-JP" sz="1400">
                <a:latin typeface="Trebuchet MS" panose="020B0603020202020204" pitchFamily="34" charset="0"/>
                <a:cs typeface="Arial" panose="020B0604020202020204" pitchFamily="34" charset="0"/>
              </a:rPr>
              <a:t> (who is from the Latin American country of Colombia) to record </a:t>
            </a:r>
            <a:r>
              <a:rPr lang="ja-JP" altLang="en-US" sz="1400">
                <a:latin typeface="Trebuchet MS" panose="020B0603020202020204" pitchFamily="34" charset="0"/>
                <a:cs typeface="Arial" panose="020B0604020202020204" pitchFamily="34" charset="0"/>
              </a:rPr>
              <a:t>“</a:t>
            </a:r>
            <a:r>
              <a:rPr lang="en-US" altLang="ja-JP" sz="1400">
                <a:latin typeface="Trebuchet MS" panose="020B0603020202020204" pitchFamily="34" charset="0"/>
                <a:cs typeface="Arial" panose="020B0604020202020204" pitchFamily="34" charset="0"/>
              </a:rPr>
              <a:t>Beautiful Liar.</a:t>
            </a:r>
            <a:r>
              <a:rPr lang="ja-JP" altLang="en-US" sz="1400">
                <a:latin typeface="Trebuchet MS" panose="020B0603020202020204" pitchFamily="34" charset="0"/>
                <a:cs typeface="Arial" panose="020B0604020202020204" pitchFamily="34" charset="0"/>
              </a:rPr>
              <a:t>”</a:t>
            </a:r>
            <a:endParaRPr lang="en-US" sz="1400">
              <a:latin typeface="Trebuchet MS" panose="020B0603020202020204" pitchFamily="34" charset="0"/>
              <a:cs typeface="Arial" panose="020B0604020202020204" pitchFamily="34" charset="0"/>
            </a:endParaRPr>
          </a:p>
        </p:txBody>
      </p:sp>
      <p:pic>
        <p:nvPicPr>
          <p:cNvPr id="81922" name="Picture 12" descr="normal57739002y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762000"/>
            <a:ext cx="310515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3" name="Text Box 13"/>
          <p:cNvSpPr txBox="1">
            <a:spLocks noChangeArrowheads="1"/>
          </p:cNvSpPr>
          <p:nvPr/>
        </p:nvSpPr>
        <p:spPr bwMode="auto">
          <a:xfrm>
            <a:off x="762000" y="304800"/>
            <a:ext cx="7620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b="1">
                <a:latin typeface="Rockwell" charset="0"/>
                <a:cs typeface="Arial" panose="020B0604020202020204" pitchFamily="34" charset="0"/>
              </a:rPr>
              <a:t>Beyonce and Alicia Keys are even joining in!</a:t>
            </a:r>
          </a:p>
        </p:txBody>
      </p:sp>
      <p:pic>
        <p:nvPicPr>
          <p:cNvPr id="81924" name="Picture 14" descr="alici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990600"/>
            <a:ext cx="3614738" cy="361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p:nvSpPr>
        <p:spPr bwMode="auto">
          <a:xfrm>
            <a:off x="4343400" y="4953000"/>
            <a:ext cx="3886200" cy="10620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400" dirty="0" smtClean="0">
                <a:latin typeface="Trebuchet MS" panose="020B0603020202020204" pitchFamily="34" charset="0"/>
                <a:cs typeface="Arial" panose="020B0604020202020204" pitchFamily="34" charset="0"/>
              </a:rPr>
              <a:t> </a:t>
            </a:r>
            <a:r>
              <a:rPr lang="en-US" sz="1400" dirty="0">
                <a:latin typeface="Trebuchet MS" panose="020B0603020202020204" pitchFamily="34" charset="0"/>
                <a:cs typeface="Arial" panose="020B0604020202020204" pitchFamily="34" charset="0"/>
              </a:rPr>
              <a:t>Alicia Keys teamed up with Spanish artist Alejandro </a:t>
            </a:r>
            <a:r>
              <a:rPr lang="en-US" sz="1400" dirty="0" err="1">
                <a:latin typeface="Trebuchet MS" panose="020B0603020202020204" pitchFamily="34" charset="0"/>
                <a:cs typeface="Arial" panose="020B0604020202020204" pitchFamily="34" charset="0"/>
              </a:rPr>
              <a:t>Sanz</a:t>
            </a:r>
            <a:r>
              <a:rPr lang="en-US" sz="1400" dirty="0">
                <a:latin typeface="Trebuchet MS" panose="020B0603020202020204" pitchFamily="34" charset="0"/>
                <a:cs typeface="Arial" panose="020B0604020202020204" pitchFamily="34" charset="0"/>
              </a:rPr>
              <a:t> to sing the popular song, </a:t>
            </a:r>
            <a:r>
              <a:rPr lang="ja-JP" altLang="en-US" sz="1400" dirty="0">
                <a:latin typeface="Trebuchet MS" panose="020B0603020202020204" pitchFamily="34" charset="0"/>
                <a:cs typeface="Arial" panose="020B0604020202020204" pitchFamily="34" charset="0"/>
              </a:rPr>
              <a:t>“</a:t>
            </a:r>
            <a:r>
              <a:rPr lang="en-US" altLang="ja-JP" sz="1400" dirty="0">
                <a:latin typeface="Trebuchet MS" panose="020B0603020202020204" pitchFamily="34" charset="0"/>
                <a:cs typeface="Arial" panose="020B0604020202020204" pitchFamily="34" charset="0"/>
              </a:rPr>
              <a:t>Looking for </a:t>
            </a:r>
            <a:r>
              <a:rPr lang="en-US" altLang="ja-JP" sz="1400" dirty="0" err="1">
                <a:latin typeface="Trebuchet MS" panose="020B0603020202020204" pitchFamily="34" charset="0"/>
                <a:cs typeface="Arial" panose="020B0604020202020204" pitchFamily="34" charset="0"/>
              </a:rPr>
              <a:t>Paradaise</a:t>
            </a:r>
            <a:r>
              <a:rPr lang="en-US" altLang="ja-JP" sz="1400" dirty="0">
                <a:latin typeface="Trebuchet MS" panose="020B0603020202020204" pitchFamily="34" charset="0"/>
                <a:cs typeface="Arial" panose="020B0604020202020204" pitchFamily="34" charset="0"/>
              </a:rPr>
              <a:t>.</a:t>
            </a:r>
            <a:r>
              <a:rPr lang="ja-JP" altLang="en-US" sz="1400" dirty="0">
                <a:latin typeface="Trebuchet MS" panose="020B0603020202020204" pitchFamily="34" charset="0"/>
                <a:cs typeface="Arial" panose="020B0604020202020204" pitchFamily="34" charset="0"/>
              </a:rPr>
              <a:t>”</a:t>
            </a:r>
            <a:endParaRPr lang="en-US" altLang="ja-JP" sz="1400" dirty="0">
              <a:latin typeface="Trebuchet MS" panose="020B0603020202020204" pitchFamily="34" charset="0"/>
              <a:cs typeface="Arial" panose="020B0604020202020204" pitchFamily="34" charset="0"/>
            </a:endParaRPr>
          </a:p>
          <a:p>
            <a:pPr algn="ctr" eaLnBrk="1" hangingPunct="1">
              <a:spcBef>
                <a:spcPct val="50000"/>
              </a:spcBef>
            </a:pPr>
            <a:endParaRPr lang="en-US" sz="1400" b="1" dirty="0">
              <a:effectLst>
                <a:outerShdw blurRad="38100" dist="38100" dir="2700000" algn="tl">
                  <a:srgbClr val="C0C0C0"/>
                </a:outerShdw>
              </a:effectLst>
              <a:latin typeface="Trebuchet MS" panose="020B0603020202020204" pitchFamily="34" charset="0"/>
              <a:cs typeface="Arial" panose="020B0604020202020204" pitchFamily="34" charset="0"/>
            </a:endParaRPr>
          </a:p>
        </p:txBody>
      </p:sp>
    </p:spTree>
    <p:extLst>
      <p:ext uri="{BB962C8B-B14F-4D97-AF65-F5344CB8AC3E}">
        <p14:creationId xmlns="" xmlns:p14="http://schemas.microsoft.com/office/powerpoint/2010/main" val="3043248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cap="none" dirty="0" smtClean="0">
                <a:latin typeface="Rockwell" charset="0"/>
                <a:ea typeface="Arial" panose="020B0604020202020204" pitchFamily="34" charset="0"/>
              </a:rPr>
              <a:t>Some of your favorite celebrities come from Hispanic backgrounds… </a:t>
            </a:r>
          </a:p>
        </p:txBody>
      </p:sp>
      <p:sp>
        <p:nvSpPr>
          <p:cNvPr id="83970" name="Rectangle 3"/>
          <p:cNvSpPr>
            <a:spLocks noGrp="1" noChangeArrowheads="1"/>
          </p:cNvSpPr>
          <p:nvPr>
            <p:ph type="body" idx="1"/>
          </p:nvPr>
        </p:nvSpPr>
        <p:spPr>
          <a:xfrm>
            <a:off x="457200" y="1600200"/>
            <a:ext cx="7467600" cy="4873625"/>
          </a:xfrm>
        </p:spPr>
        <p:txBody>
          <a:bodyPr/>
          <a:lstStyle/>
          <a:p>
            <a:pPr eaLnBrk="1" hangingPunct="1">
              <a:buFontTx/>
              <a:buNone/>
            </a:pPr>
            <a:endParaRPr lang="en-US" smtClean="0">
              <a:latin typeface="Rockwell" charset="0"/>
              <a:ea typeface="ＭＳ Ｐゴシック" panose="020B0600070205080204" pitchFamily="34" charset="-128"/>
            </a:endParaRPr>
          </a:p>
          <a:p>
            <a:pPr eaLnBrk="1" hangingPunct="1"/>
            <a:endParaRPr lang="en-US" smtClean="0">
              <a:latin typeface="Rockwell" charset="0"/>
              <a:ea typeface="ＭＳ Ｐゴシック" panose="020B0600070205080204" pitchFamily="34" charset="-128"/>
            </a:endParaRPr>
          </a:p>
          <a:p>
            <a:pPr eaLnBrk="1" hangingPunct="1"/>
            <a:endParaRPr lang="en-US" smtClean="0">
              <a:latin typeface="Rockwell" charset="0"/>
              <a:ea typeface="ＭＳ Ｐゴシック" panose="020B0600070205080204" pitchFamily="34" charset="-128"/>
            </a:endParaRPr>
          </a:p>
        </p:txBody>
      </p:sp>
      <p:pic>
        <p:nvPicPr>
          <p:cNvPr id="83971" name="Picture 23" descr="934_con_dy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4419600"/>
            <a:ext cx="1905000" cy="188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2" name="Picture 29" descr="jennifer_lopez_pearl_necklac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4191000"/>
            <a:ext cx="20701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3" name="Picture 31" descr="?mw=184&amp;mh=185&amp;db=artist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19600" y="1676400"/>
            <a:ext cx="1752600"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4" name="Picture 33" descr="eva-mendes-pic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34200" y="914400"/>
            <a:ext cx="2047875"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5" name="Picture 35" descr="jessica-alba-picture-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953000" y="3962400"/>
            <a:ext cx="1778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6" name="Picture 37" descr="juelzsantana"/>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10400" y="4343400"/>
            <a:ext cx="1924050" cy="192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7" name="Picture 39" descr="lloyd_banks_150"/>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28600" y="1417638"/>
            <a:ext cx="1736725" cy="224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8" name="Text Box 40"/>
          <p:cNvSpPr txBox="1">
            <a:spLocks noChangeArrowheads="1"/>
          </p:cNvSpPr>
          <p:nvPr/>
        </p:nvSpPr>
        <p:spPr bwMode="auto">
          <a:xfrm>
            <a:off x="136525" y="3465513"/>
            <a:ext cx="1844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cs typeface="Arial" panose="020B0604020202020204" pitchFamily="34" charset="0"/>
            </a:endParaRPr>
          </a:p>
        </p:txBody>
      </p:sp>
      <p:sp>
        <p:nvSpPr>
          <p:cNvPr id="83979" name="Text Box 41"/>
          <p:cNvSpPr txBox="1">
            <a:spLocks noChangeArrowheads="1"/>
          </p:cNvSpPr>
          <p:nvPr/>
        </p:nvSpPr>
        <p:spPr bwMode="auto">
          <a:xfrm>
            <a:off x="76200" y="3733800"/>
            <a:ext cx="2209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200">
                <a:cs typeface="Arial" panose="020B0604020202020204" pitchFamily="34" charset="0"/>
              </a:rPr>
              <a:t>Lloyd Banks (Puerto Rican)</a:t>
            </a:r>
          </a:p>
        </p:txBody>
      </p:sp>
      <p:sp>
        <p:nvSpPr>
          <p:cNvPr id="83980" name="Text Box 42"/>
          <p:cNvSpPr txBox="1">
            <a:spLocks noChangeArrowheads="1"/>
          </p:cNvSpPr>
          <p:nvPr/>
        </p:nvSpPr>
        <p:spPr bwMode="auto">
          <a:xfrm>
            <a:off x="228600" y="6400800"/>
            <a:ext cx="22860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200">
                <a:cs typeface="Arial" panose="020B0604020202020204" pitchFamily="34" charset="0"/>
              </a:rPr>
              <a:t>Jennifer Lopez (Puerto Rican)</a:t>
            </a:r>
          </a:p>
        </p:txBody>
      </p:sp>
      <p:sp>
        <p:nvSpPr>
          <p:cNvPr id="83981" name="Text Box 43"/>
          <p:cNvSpPr txBox="1">
            <a:spLocks noChangeArrowheads="1"/>
          </p:cNvSpPr>
          <p:nvPr/>
        </p:nvSpPr>
        <p:spPr bwMode="auto">
          <a:xfrm>
            <a:off x="4419600" y="3505200"/>
            <a:ext cx="17526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200">
                <a:cs typeface="Arial" panose="020B0604020202020204" pitchFamily="34" charset="0"/>
              </a:rPr>
              <a:t>Pitbull (Cuban)</a:t>
            </a:r>
          </a:p>
        </p:txBody>
      </p:sp>
      <p:sp>
        <p:nvSpPr>
          <p:cNvPr id="83982" name="Text Box 44"/>
          <p:cNvSpPr txBox="1">
            <a:spLocks noChangeArrowheads="1"/>
          </p:cNvSpPr>
          <p:nvPr/>
        </p:nvSpPr>
        <p:spPr bwMode="auto">
          <a:xfrm>
            <a:off x="6934200" y="3581400"/>
            <a:ext cx="2057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200">
                <a:cs typeface="Arial" panose="020B0604020202020204" pitchFamily="34" charset="0"/>
              </a:rPr>
              <a:t>Eva Mendes (Cuban)</a:t>
            </a:r>
          </a:p>
        </p:txBody>
      </p:sp>
      <p:sp>
        <p:nvSpPr>
          <p:cNvPr id="83983" name="Text Box 45"/>
          <p:cNvSpPr txBox="1">
            <a:spLocks noChangeArrowheads="1"/>
          </p:cNvSpPr>
          <p:nvPr/>
        </p:nvSpPr>
        <p:spPr bwMode="auto">
          <a:xfrm>
            <a:off x="6934200" y="6324600"/>
            <a:ext cx="2057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200">
                <a:cs typeface="Arial" panose="020B0604020202020204" pitchFamily="34" charset="0"/>
              </a:rPr>
              <a:t>Juelz Santana (Dominican)</a:t>
            </a:r>
          </a:p>
        </p:txBody>
      </p:sp>
      <p:sp>
        <p:nvSpPr>
          <p:cNvPr id="83984" name="Text Box 46"/>
          <p:cNvSpPr txBox="1">
            <a:spLocks noChangeArrowheads="1"/>
          </p:cNvSpPr>
          <p:nvPr/>
        </p:nvSpPr>
        <p:spPr bwMode="auto">
          <a:xfrm>
            <a:off x="4953000" y="6477000"/>
            <a:ext cx="17526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200">
                <a:cs typeface="Arial" panose="020B0604020202020204" pitchFamily="34" charset="0"/>
              </a:rPr>
              <a:t>Jessica Alba (Mexican)</a:t>
            </a:r>
          </a:p>
        </p:txBody>
      </p:sp>
      <p:sp>
        <p:nvSpPr>
          <p:cNvPr id="83985" name="Text Box 47"/>
          <p:cNvSpPr txBox="1">
            <a:spLocks noChangeArrowheads="1"/>
          </p:cNvSpPr>
          <p:nvPr/>
        </p:nvSpPr>
        <p:spPr bwMode="auto">
          <a:xfrm>
            <a:off x="2590800" y="6400800"/>
            <a:ext cx="2209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200">
                <a:cs typeface="Arial" panose="020B0604020202020204" pitchFamily="34" charset="0"/>
              </a:rPr>
              <a:t>Daddy Yankee (Puerto Rican)</a:t>
            </a:r>
          </a:p>
        </p:txBody>
      </p:sp>
      <p:pic>
        <p:nvPicPr>
          <p:cNvPr id="83986" name="Picture 49" descr="97550436_3db0efee8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514600" y="1524000"/>
            <a:ext cx="147637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87" name="Text Box 51"/>
          <p:cNvSpPr txBox="1">
            <a:spLocks noChangeArrowheads="1"/>
          </p:cNvSpPr>
          <p:nvPr/>
        </p:nvSpPr>
        <p:spPr bwMode="auto">
          <a:xfrm>
            <a:off x="2514600" y="37338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200">
                <a:cs typeface="Arial" panose="020B0604020202020204" pitchFamily="34" charset="0"/>
              </a:rPr>
              <a:t>Christina Aguilera (Ecuadorian)</a:t>
            </a:r>
          </a:p>
        </p:txBody>
      </p:sp>
    </p:spTree>
    <p:extLst>
      <p:ext uri="{BB962C8B-B14F-4D97-AF65-F5344CB8AC3E}">
        <p14:creationId xmlns="" xmlns:p14="http://schemas.microsoft.com/office/powerpoint/2010/main" val="1084082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INM: Reasons for studying Spanish</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969</TotalTime>
  <Words>1324</Words>
  <Application>Microsoft Office PowerPoint</Application>
  <PresentationFormat>On-screen Show (4:3)</PresentationFormat>
  <Paragraphs>170</Paragraphs>
  <Slides>28</Slides>
  <Notes>11</Notes>
  <HiddenSlides>2</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VÁMONOS 1-2 *TIENES 5 MINUTOS*</vt:lpstr>
      <vt:lpstr>Vámonos Respuestas! </vt:lpstr>
      <vt:lpstr>VÁMONOS 1-1</vt:lpstr>
      <vt:lpstr>Let’s know each other better</vt:lpstr>
      <vt:lpstr>EL OBJETIVO:</vt:lpstr>
      <vt:lpstr>So we’re supposed to learn Spanish…</vt:lpstr>
      <vt:lpstr>Slide 7</vt:lpstr>
      <vt:lpstr>Some of your favorite celebrities come from Hispanic backgrounds… </vt:lpstr>
      <vt:lpstr>INM: Reasons for studying Spanish</vt:lpstr>
      <vt:lpstr>Reason #1: College!</vt:lpstr>
      <vt:lpstr>Reason #2: Communication</vt:lpstr>
      <vt:lpstr>Slide 12</vt:lpstr>
      <vt:lpstr>Slide 13</vt:lpstr>
      <vt:lpstr>Reason #3: Other Classes</vt:lpstr>
      <vt:lpstr>Reason #4: Better Job and More $$$$</vt:lpstr>
      <vt:lpstr>Slide 16</vt:lpstr>
      <vt:lpstr>Slide 17</vt:lpstr>
      <vt:lpstr>Slide 18</vt:lpstr>
      <vt:lpstr>Reason #5: While learning a new language, you will also learn about new cultures…</vt:lpstr>
      <vt:lpstr>And learn their DANCES!</vt:lpstr>
      <vt:lpstr>It’s your turn!  A Leer</vt:lpstr>
      <vt:lpstr>A Leer. p. xvii</vt:lpstr>
      <vt:lpstr>A Leer. p. xviii.</vt:lpstr>
      <vt:lpstr>A Leer. p. xix.</vt:lpstr>
      <vt:lpstr>PROCEDURES THE LITTLE THINGS ARE THE BIG THINGS!</vt:lpstr>
      <vt:lpstr>Discutir!</vt:lpstr>
      <vt:lpstr>Start in Class/Tarea</vt:lpstr>
      <vt:lpstr>It’s Your Turn!</vt:lpstr>
    </vt:vector>
  </TitlesOfParts>
  <Company>Charlotte-Mecklenburg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¡Hola!</dc:title>
  <dc:creator>maria.roldan</dc:creator>
  <cp:lastModifiedBy>diana1.lugo</cp:lastModifiedBy>
  <cp:revision>41</cp:revision>
  <dcterms:created xsi:type="dcterms:W3CDTF">2013-09-06T04:29:58Z</dcterms:created>
  <dcterms:modified xsi:type="dcterms:W3CDTF">2014-09-09T20:51:07Z</dcterms:modified>
</cp:coreProperties>
</file>