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47"/>
  </p:notesMasterIdLst>
  <p:sldIdLst>
    <p:sldId id="332" r:id="rId2"/>
    <p:sldId id="331" r:id="rId3"/>
    <p:sldId id="359" r:id="rId4"/>
    <p:sldId id="333" r:id="rId5"/>
    <p:sldId id="265" r:id="rId6"/>
    <p:sldId id="334" r:id="rId7"/>
    <p:sldId id="266" r:id="rId8"/>
    <p:sldId id="335" r:id="rId9"/>
    <p:sldId id="268" r:id="rId10"/>
    <p:sldId id="269" r:id="rId11"/>
    <p:sldId id="270" r:id="rId12"/>
    <p:sldId id="271" r:id="rId13"/>
    <p:sldId id="336" r:id="rId14"/>
    <p:sldId id="272" r:id="rId15"/>
    <p:sldId id="274" r:id="rId16"/>
    <p:sldId id="275" r:id="rId17"/>
    <p:sldId id="276" r:id="rId18"/>
    <p:sldId id="277" r:id="rId19"/>
    <p:sldId id="337" r:id="rId20"/>
    <p:sldId id="278" r:id="rId21"/>
    <p:sldId id="286" r:id="rId22"/>
    <p:sldId id="287" r:id="rId23"/>
    <p:sldId id="288" r:id="rId24"/>
    <p:sldId id="289" r:id="rId25"/>
    <p:sldId id="338" r:id="rId26"/>
    <p:sldId id="304" r:id="rId27"/>
    <p:sldId id="339" r:id="rId28"/>
    <p:sldId id="280" r:id="rId29"/>
    <p:sldId id="340" r:id="rId30"/>
    <p:sldId id="352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4" r:id="rId42"/>
    <p:sldId id="353" r:id="rId43"/>
    <p:sldId id="355" r:id="rId44"/>
    <p:sldId id="356" r:id="rId45"/>
    <p:sldId id="358" r:id="rId4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5EB1613-695D-4C3B-857A-2EBB720A1787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B686E78-D72E-492B-BEE3-19705C68A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4923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78F34-AA12-441A-AA88-361E4AFB35DF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2AF9F1-793D-4CA3-BF66-1CED89E3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113C7-525D-4E73-8005-15C517FB3CC5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1BCAC-4F32-4494-B591-B3D631BF5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967C1-7B9D-41D6-A434-B1E7EA5A55FF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A44C3-4A89-4322-AC39-B4DF85ECC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64548-87F7-450E-A491-76C62FD5D2CC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19ED7-5411-4540-89B6-8BB0ED45C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FAAEB3-1221-409B-BC95-5BB2EA456B1E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AA2E73-0C96-4646-B9E1-C7DD5D50B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8B2BA-CECE-4749-9AF5-3A5CE8605C2A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6468A-5848-4FBA-8DA8-54872850E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26C20-4519-4B80-9137-948E4B68825B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D0BB-A8F1-43A9-96DD-2B105F317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7C0C-8A41-46BF-ABB6-619911647C52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220E6-A7F4-490B-88D9-BB75B92F0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6AB34-E88F-4109-821A-B01FC4A593D1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2F2B-42D6-4552-BEA4-B81FF0E31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04A7FD-174C-42D1-A4A3-1B52AFD7FEBD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CFF09-D08B-4DDA-8D5C-487C59470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C05B62-BB53-44AA-A22F-8DB4DDE0BB7B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8FD2D-7453-4DBA-8271-BF80FC530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fld id="{CA78D6DF-743D-41A5-8D04-34D2159E3CBD}" type="datetime1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fld id="{FA330303-C9B4-43B8-85F4-2A20C0CA2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7" r:id="rId2"/>
    <p:sldLayoutId id="2147483895" r:id="rId3"/>
    <p:sldLayoutId id="2147483888" r:id="rId4"/>
    <p:sldLayoutId id="2147483889" r:id="rId5"/>
    <p:sldLayoutId id="2147483890" r:id="rId6"/>
    <p:sldLayoutId id="2147483891" r:id="rId7"/>
    <p:sldLayoutId id="2147483896" r:id="rId8"/>
    <p:sldLayoutId id="2147483897" r:id="rId9"/>
    <p:sldLayoutId id="2147483892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12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dLuT_P0OzE&amp;feature=related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9681"/>
            <a:ext cx="7467600" cy="7159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300" b="1" dirty="0" smtClean="0"/>
              <a:t>Vámonos 3-1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Tienen 5 </a:t>
            </a:r>
            <a:r>
              <a:rPr lang="en-US" dirty="0" err="1" smtClean="0"/>
              <a:t>Minutos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6019800"/>
          </a:xfrm>
        </p:spPr>
        <p:txBody>
          <a:bodyPr numCol="4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Objective: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I can say the days of the week and months of the year and identify numbers 1-10 in Spanish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Vocab</a:t>
            </a:r>
            <a:r>
              <a:rPr lang="en-US" dirty="0" smtClean="0"/>
              <a:t>/Ideas: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err="1" smtClean="0"/>
              <a:t>Números</a:t>
            </a:r>
            <a:r>
              <a:rPr lang="en-US" sz="1800" dirty="0" smtClean="0"/>
              <a:t> (Numbers)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err="1" smtClean="0"/>
              <a:t>Días</a:t>
            </a:r>
            <a:r>
              <a:rPr lang="en-US" sz="1800" dirty="0" smtClean="0"/>
              <a:t> de la </a:t>
            </a:r>
            <a:r>
              <a:rPr lang="en-US" sz="1800" dirty="0" err="1" smtClean="0"/>
              <a:t>semana</a:t>
            </a:r>
            <a:r>
              <a:rPr lang="en-US" sz="1800" dirty="0" smtClean="0"/>
              <a:t> (days of the week)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err="1" smtClean="0"/>
              <a:t>Meses</a:t>
            </a:r>
            <a:r>
              <a:rPr lang="en-US" sz="1800" dirty="0" smtClean="0"/>
              <a:t> del </a:t>
            </a:r>
            <a:r>
              <a:rPr lang="en-US" sz="1800" dirty="0" err="1" smtClean="0"/>
              <a:t>año</a:t>
            </a:r>
            <a:r>
              <a:rPr lang="en-US" sz="1800" dirty="0" smtClean="0"/>
              <a:t> (months of the year)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Vámonos: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Answer the following questions in English:</a:t>
            </a:r>
          </a:p>
          <a:p>
            <a:pPr marL="457200" indent="-457200" eaLnBrk="1" hangingPunct="1">
              <a:buFont typeface="Wingdings" pitchFamily="2" charset="2"/>
              <a:buAutoNum type="arabicParenR"/>
              <a:defRPr/>
            </a:pPr>
            <a:r>
              <a:rPr lang="en-US" sz="1800" dirty="0" smtClean="0">
                <a:ea typeface="ＭＳ Ｐゴシック" charset="-128"/>
              </a:rPr>
              <a:t>If you were traveling to a Spanish-speaking country, why might it be important to know about numbers, days of the week and months</a:t>
            </a:r>
            <a:r>
              <a:rPr lang="en-US" sz="1800" dirty="0" smtClean="0">
                <a:ea typeface="ＭＳ Ｐゴシック" charset="-128"/>
              </a:rPr>
              <a:t>?</a:t>
            </a:r>
          </a:p>
          <a:p>
            <a:pPr marL="457200" indent="-457200" eaLnBrk="1" hangingPunct="1">
              <a:buFont typeface="Wingdings" pitchFamily="2" charset="2"/>
              <a:buAutoNum type="arabicParenR"/>
              <a:defRPr/>
            </a:pPr>
            <a:endParaRPr lang="en-US" sz="1800" dirty="0" smtClean="0">
              <a:ea typeface="ＭＳ Ｐゴシック" charset="-128"/>
            </a:endParaRPr>
          </a:p>
          <a:p>
            <a:pPr marL="457200" indent="-457200" eaLnBrk="1" hangingPunct="1">
              <a:buFont typeface="Wingdings" pitchFamily="2" charset="2"/>
              <a:buAutoNum type="arabicParenR"/>
              <a:defRPr/>
            </a:pPr>
            <a:r>
              <a:rPr lang="en-US" sz="1800" dirty="0" smtClean="0">
                <a:ea typeface="ＭＳ Ｐゴシック" charset="-128"/>
              </a:rPr>
              <a:t>Do you already know any numbers in Spanish?</a:t>
            </a:r>
          </a:p>
          <a:p>
            <a:pPr marL="457200" indent="-457200" eaLnBrk="1" hangingPunct="1">
              <a:buFont typeface="Wingdings" pitchFamily="2" charset="2"/>
              <a:buAutoNum type="arabicParenR"/>
              <a:defRPr/>
            </a:pPr>
            <a:endParaRPr lang="en-US" sz="1800" dirty="0" smtClean="0">
              <a:ea typeface="ＭＳ Ｐゴシック" charset="-128"/>
            </a:endParaRPr>
          </a:p>
          <a:p>
            <a:pPr marL="457200" indent="-457200" eaLnBrk="1" hangingPunct="1">
              <a:buFont typeface="Wingdings" pitchFamily="2" charset="2"/>
              <a:buAutoNum type="arabicParenR"/>
              <a:defRPr/>
            </a:pPr>
            <a:r>
              <a:rPr lang="en-US" sz="1800" dirty="0" smtClean="0">
                <a:ea typeface="ＭＳ Ｐゴシック" charset="-128"/>
              </a:rPr>
              <a:t>Go through the vocabulary you</a:t>
            </a:r>
            <a:r>
              <a:rPr lang="ja-JP" altLang="en-US" sz="1800" dirty="0" smtClean="0">
                <a:ea typeface="ＭＳ Ｐゴシック" charset="-128"/>
              </a:rPr>
              <a:t>’</a:t>
            </a:r>
            <a:r>
              <a:rPr lang="en-US" altLang="ja-JP" sz="1800" dirty="0" err="1" smtClean="0">
                <a:ea typeface="ＭＳ Ｐゴシック" charset="-128"/>
              </a:rPr>
              <a:t>ve</a:t>
            </a:r>
            <a:r>
              <a:rPr lang="en-US" altLang="ja-JP" sz="1800" dirty="0" smtClean="0">
                <a:ea typeface="ＭＳ Ｐゴシック" charset="-128"/>
              </a:rPr>
              <a:t> learned so far, and write down the 10 hardest words for you to remember in Spanish and the English translations.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 rot="8597349">
            <a:off x="9373639" y="1586581"/>
            <a:ext cx="2971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entury Schoolbook" pitchFamily="18" charset="0"/>
              </a:rPr>
              <a:t>Make </a:t>
            </a:r>
            <a:endParaRPr lang="en-US" dirty="0">
              <a:solidFill>
                <a:schemeClr val="bg1"/>
              </a:solidFill>
              <a:latin typeface="Century Schoolbook" pitchFamily="18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Century Schoolbook" pitchFamily="18" charset="0"/>
              </a:rPr>
              <a:t>sure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entury Schoolbook" pitchFamily="18" charset="0"/>
              </a:rPr>
              <a:t>you have out your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entury Schoolbook" pitchFamily="18" charset="0"/>
              </a:rPr>
              <a:t>progress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entury Schoolbook" pitchFamily="18" charset="0"/>
              </a:rPr>
              <a:t>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43461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773238"/>
            <a:ext cx="662622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febrero</a:t>
            </a:r>
            <a:endParaRPr lang="en-GB" sz="9600" u="sng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043461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989138"/>
            <a:ext cx="6408738" cy="341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marzo</a:t>
            </a:r>
            <a:endParaRPr lang="en-GB" sz="9600" u="sng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043462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844675"/>
            <a:ext cx="619283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abril</a:t>
            </a:r>
            <a:endParaRPr lang="en-GB" sz="9600" u="sng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9144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Repaso</a:t>
            </a:r>
            <a:r>
              <a:rPr lang="en-US" dirty="0" smtClean="0"/>
              <a:t> </a:t>
            </a:r>
            <a:r>
              <a:rPr lang="en-US" dirty="0" err="1" smtClean="0"/>
              <a:t>Rápido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Quick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j043461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333375"/>
            <a:ext cx="410527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j043461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141663"/>
            <a:ext cx="4176713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j0434621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3141663"/>
            <a:ext cx="41402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j0434615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333375"/>
            <a:ext cx="4032250" cy="21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j043462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060575"/>
            <a:ext cx="6697662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mayo</a:t>
            </a:r>
            <a:endParaRPr lang="en-GB" sz="9600" u="sng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j043462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916113"/>
            <a:ext cx="6551612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junio</a:t>
            </a:r>
            <a:endParaRPr lang="en-GB" sz="9600" u="sng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j043462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989138"/>
            <a:ext cx="6408737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julio</a:t>
            </a:r>
            <a:endParaRPr lang="en-GB" sz="9600" u="sng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j043462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916113"/>
            <a:ext cx="648017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agosto</a:t>
            </a:r>
            <a:endParaRPr lang="en-GB" sz="9600" u="sng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9144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Repaso</a:t>
            </a:r>
            <a:r>
              <a:rPr lang="en-US" dirty="0" smtClean="0"/>
              <a:t> </a:t>
            </a:r>
            <a:r>
              <a:rPr lang="en-US" dirty="0" err="1" smtClean="0"/>
              <a:t>Rápido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Quick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Vámonos 3-1</a:t>
            </a:r>
            <a:br>
              <a:rPr lang="en-US" dirty="0" smtClean="0"/>
            </a:br>
            <a:r>
              <a:rPr lang="en-US" dirty="0" err="1" smtClean="0"/>
              <a:t>Bienvenidos</a:t>
            </a:r>
            <a:r>
              <a:rPr lang="en-US" dirty="0" smtClean="0"/>
              <a:t> New Unit 3:</a:t>
            </a:r>
            <a:br>
              <a:rPr lang="en-US" dirty="0" smtClean="0"/>
            </a:br>
            <a:r>
              <a:rPr lang="en-US" dirty="0" smtClean="0"/>
              <a:t>“El </a:t>
            </a:r>
            <a:r>
              <a:rPr lang="en-US" dirty="0" err="1" smtClean="0"/>
              <a:t>Calendario</a:t>
            </a:r>
            <a:r>
              <a:rPr lang="en-US" dirty="0" smtClean="0"/>
              <a:t>, los </a:t>
            </a:r>
            <a:r>
              <a:rPr lang="en-US" dirty="0" err="1" smtClean="0"/>
              <a:t>numeros</a:t>
            </a:r>
            <a:r>
              <a:rPr lang="en-US" dirty="0" smtClean="0"/>
              <a:t> y la </a:t>
            </a:r>
            <a:r>
              <a:rPr lang="en-US" dirty="0" err="1" smtClean="0"/>
              <a:t>fecha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en-US" smtClean="0">
                <a:ea typeface="ＭＳ Ｐゴシック" charset="-128"/>
              </a:rPr>
              <a:t>If you were traveling to a Spanish-speaking country, why might it be important to know about numbers, days of the week and months?? </a:t>
            </a:r>
          </a:p>
          <a:p>
            <a:pPr marL="457200" indent="-457200" eaLnBrk="1" hangingPunct="1">
              <a:buFont typeface="Wingdings" pitchFamily="2" charset="2"/>
              <a:buAutoNum type="arabicParenR"/>
            </a:pPr>
            <a:endParaRPr lang="en-US" smtClean="0">
              <a:ea typeface="ＭＳ Ｐゴシック" charset="-128"/>
            </a:endParaRPr>
          </a:p>
          <a:p>
            <a:pPr marL="457200" indent="-457200" eaLnBrk="1" hangingPunct="1">
              <a:buFont typeface="Wingdings" pitchFamily="2" charset="2"/>
              <a:buAutoNum type="arabicParenR"/>
            </a:pPr>
            <a:endParaRPr lang="en-US" smtClean="0">
              <a:ea typeface="ＭＳ Ｐゴシック" charset="-128"/>
            </a:endParaRPr>
          </a:p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en-US" smtClean="0">
                <a:ea typeface="ＭＳ Ｐゴシック" charset="-128"/>
              </a:rPr>
              <a:t>Do you already know any numbers in Spanish?</a:t>
            </a:r>
          </a:p>
          <a:p>
            <a:pPr marL="457200" indent="-457200" eaLnBrk="1" hangingPunct="1">
              <a:buFont typeface="Wingdings" pitchFamily="2" charset="2"/>
              <a:buAutoNum type="arabicParenR"/>
            </a:pPr>
            <a:endParaRPr lang="en-US" smtClean="0">
              <a:ea typeface="ＭＳ Ｐゴシック" charset="-128"/>
            </a:endParaRPr>
          </a:p>
          <a:p>
            <a:pPr marL="457200" indent="-457200" eaLnBrk="1" hangingPunct="1">
              <a:buFont typeface="Wingdings" pitchFamily="2" charset="2"/>
              <a:buAutoNum type="arabicParenR"/>
            </a:pPr>
            <a:endParaRPr lang="en-US" smtClean="0">
              <a:ea typeface="ＭＳ Ｐゴシック" charset="-128"/>
            </a:endParaRPr>
          </a:p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en-US" smtClean="0">
                <a:ea typeface="ＭＳ Ｐゴシック" charset="-128"/>
              </a:rPr>
              <a:t>Go through the vocabulary you</a:t>
            </a:r>
            <a:r>
              <a:rPr lang="ja-JP" altLang="en-US" smtClean="0">
                <a:ea typeface="ＭＳ Ｐゴシック" charset="-128"/>
              </a:rPr>
              <a:t>’</a:t>
            </a:r>
            <a:r>
              <a:rPr lang="en-US" altLang="ja-JP" smtClean="0">
                <a:ea typeface="ＭＳ Ｐゴシック" charset="-128"/>
              </a:rPr>
              <a:t>ve learned so far, and write down the 10 hardest words for you to remember in Spanish and the English translations.</a:t>
            </a:r>
          </a:p>
          <a:p>
            <a:pPr marL="457200" indent="-457200" eaLnBrk="1" hangingPunct="1">
              <a:buFont typeface="Century Schoolbook" pitchFamily="18" charset="0"/>
              <a:buAutoNum type="arabicPeriod"/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4425" y="2824163"/>
            <a:ext cx="12271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¿Ideas?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4425" y="4264025"/>
            <a:ext cx="20002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¿</a:t>
            </a:r>
            <a:r>
              <a:rPr lang="en-US" sz="2400" dirty="0" err="1">
                <a:solidFill>
                  <a:srgbClr val="FF0000"/>
                </a:solidFill>
                <a:latin typeface="+mn-lt"/>
              </a:rPr>
              <a:t>Cuáles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 son?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4425" y="6396038"/>
            <a:ext cx="2000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¿</a:t>
            </a:r>
            <a:r>
              <a:rPr lang="en-US" sz="2400" dirty="0" err="1">
                <a:solidFill>
                  <a:srgbClr val="FF0000"/>
                </a:solidFill>
                <a:latin typeface="+mn-lt"/>
              </a:rPr>
              <a:t>Cuáles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 son?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8" grpId="0" build="allAtOnce"/>
      <p:bldP spid="10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j043462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141663"/>
            <a:ext cx="403225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j043462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3375"/>
            <a:ext cx="410527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j0434625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404813"/>
            <a:ext cx="38893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j0434627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3141663"/>
            <a:ext cx="4032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septiembre</a:t>
            </a:r>
            <a:endParaRPr lang="en-GB" sz="9600" u="sng">
              <a:latin typeface="Century Schoolbook" pitchFamily="18" charset="0"/>
            </a:endParaRPr>
          </a:p>
        </p:txBody>
      </p:sp>
      <p:pic>
        <p:nvPicPr>
          <p:cNvPr id="52226" name="Picture 2" descr="http://ableparris.com/wp-content/uploads/2008/09/september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057400"/>
            <a:ext cx="62293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octubre</a:t>
            </a:r>
            <a:endParaRPr lang="en-GB" sz="9600" u="sng">
              <a:latin typeface="Century Schoolbook" pitchFamily="18" charset="0"/>
            </a:endParaRPr>
          </a:p>
        </p:txBody>
      </p:sp>
      <p:pic>
        <p:nvPicPr>
          <p:cNvPr id="51202" name="Picture 2" descr="http://www.bethesdapresbyterianchurch.com/web_images/calendar_october_halloween_hg_cl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133600"/>
            <a:ext cx="464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noviembre</a:t>
            </a:r>
            <a:endParaRPr lang="en-GB" sz="9600" u="sng">
              <a:latin typeface="Century Schoolbook" pitchFamily="18" charset="0"/>
            </a:endParaRPr>
          </a:p>
        </p:txBody>
      </p:sp>
      <p:pic>
        <p:nvPicPr>
          <p:cNvPr id="50178" name="Picture 2" descr="http://catch-allclipart.com/holidaypics/0052dholid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09800"/>
            <a:ext cx="4953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diciembre</a:t>
            </a:r>
            <a:endParaRPr lang="en-GB" sz="9600" u="sng">
              <a:latin typeface="Century Schoolbook" pitchFamily="18" charset="0"/>
            </a:endParaRPr>
          </a:p>
        </p:txBody>
      </p:sp>
      <p:pic>
        <p:nvPicPr>
          <p:cNvPr id="49154" name="Picture 2" descr="http://www.bear-dictionary.com/images/teddy-bear-calendar-december-bear-clipart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801813"/>
            <a:ext cx="45466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9144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Repaso</a:t>
            </a:r>
            <a:r>
              <a:rPr lang="en-US" dirty="0" smtClean="0"/>
              <a:t> </a:t>
            </a:r>
            <a:r>
              <a:rPr lang="en-US" dirty="0" err="1" smtClean="0"/>
              <a:t>Rápido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Quick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bleparris.com/wp-content/uploads/2008/09/september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" y="152400"/>
            <a:ext cx="42545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www.bethesdapresbyterianchurch.com/web_images/calendar_october_halloween_hg_clr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0"/>
            <a:ext cx="37179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catch-allclipart.com/holidaypics/0052dholida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13" y="3505200"/>
            <a:ext cx="459898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bear-dictionary.com/images/teddy-bear-calendar-december-bear-clipart-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171825"/>
            <a:ext cx="38481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12954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Cantar</a:t>
            </a:r>
            <a:endParaRPr lang="en-US" dirty="0"/>
          </a:p>
        </p:txBody>
      </p:sp>
      <p:sp>
        <p:nvSpPr>
          <p:cNvPr id="31747" name="Text Placeholder 3"/>
          <p:cNvSpPr>
            <a:spLocks noGrp="1"/>
          </p:cNvSpPr>
          <p:nvPr>
            <p:ph type="body" idx="1"/>
          </p:nvPr>
        </p:nvSpPr>
        <p:spPr>
          <a:xfrm>
            <a:off x="2286000" y="4191000"/>
            <a:ext cx="4114800" cy="219075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There are TWO different songs we will learn with months of the year, but we are only going to practice one right now.</a:t>
            </a:r>
          </a:p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At first you can look at your notes, but try to sing along without looking!</a:t>
            </a:r>
          </a:p>
        </p:txBody>
      </p:sp>
      <p:pic>
        <p:nvPicPr>
          <p:cNvPr id="31748" name="Picture 2" descr="C:\Documents and Settings\meredithh.hall\Local Settings\Temporary Internet Files\Content.IE5\KWGVGX0K\MC90043819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191000"/>
            <a:ext cx="14065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686800" cy="990600"/>
          </a:xfrm>
        </p:spPr>
        <p:txBody>
          <a:bodyPr/>
          <a:lstStyle/>
          <a:p>
            <a:pPr algn="ctr" eaLnBrk="1" hangingPunct="1"/>
            <a:r>
              <a:rPr lang="en-US" sz="5400" b="1" cap="none" smtClean="0">
                <a:latin typeface="Georgia" pitchFamily="18" charset="0"/>
                <a:ea typeface="ＭＳ Ｐゴシック" charset="-128"/>
              </a:rPr>
              <a:t>¡BAILAMOS!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381000" y="1155700"/>
            <a:ext cx="76200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400" b="1">
                <a:solidFill>
                  <a:srgbClr val="E75C01"/>
                </a:solidFill>
                <a:latin typeface="Century Schoolbook" pitchFamily="18" charset="0"/>
              </a:rPr>
              <a:t>Enero, febrero, marzo, abril</a:t>
            </a:r>
          </a:p>
          <a:p>
            <a:endParaRPr lang="en-US" sz="3400" b="1">
              <a:solidFill>
                <a:srgbClr val="E75C01"/>
              </a:solidFill>
              <a:latin typeface="Century Schoolbook" pitchFamily="18" charset="0"/>
            </a:endParaRPr>
          </a:p>
          <a:p>
            <a:r>
              <a:rPr lang="en-US" sz="3400" b="1">
                <a:solidFill>
                  <a:srgbClr val="E75C01"/>
                </a:solidFill>
                <a:latin typeface="Century Schoolbook" pitchFamily="18" charset="0"/>
              </a:rPr>
              <a:t>Mayo, junio, julio, agosto</a:t>
            </a:r>
          </a:p>
          <a:p>
            <a:endParaRPr lang="en-US" sz="3400" b="1">
              <a:solidFill>
                <a:srgbClr val="E75C01"/>
              </a:solidFill>
              <a:latin typeface="Century Schoolbook" pitchFamily="18" charset="0"/>
            </a:endParaRPr>
          </a:p>
          <a:p>
            <a:r>
              <a:rPr lang="en-US" sz="3400" b="1">
                <a:solidFill>
                  <a:srgbClr val="E75C01"/>
                </a:solidFill>
                <a:latin typeface="Century Schoolbook" pitchFamily="18" charset="0"/>
              </a:rPr>
              <a:t>Septiembre, octubre, noviembre, diciembre</a:t>
            </a:r>
          </a:p>
          <a:p>
            <a:endParaRPr lang="en-US" sz="3400" b="1">
              <a:solidFill>
                <a:srgbClr val="E75C01"/>
              </a:solidFill>
              <a:latin typeface="Century Schoolbook" pitchFamily="18" charset="0"/>
            </a:endParaRPr>
          </a:p>
          <a:p>
            <a:r>
              <a:rPr lang="en-US" sz="3400" b="1">
                <a:solidFill>
                  <a:srgbClr val="E75C01"/>
                </a:solidFill>
                <a:latin typeface="Century Schoolbook" pitchFamily="18" charset="0"/>
              </a:rPr>
              <a:t>¡HEYYYY los meses! </a:t>
            </a: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685800" y="91440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Century Schoolbook" pitchFamily="18" charset="0"/>
              </a:rPr>
              <a:t>To the tune of </a:t>
            </a:r>
            <a:r>
              <a:rPr lang="ja-JP" altLang="en-US" i="1">
                <a:latin typeface="Century Schoolbook" pitchFamily="18" charset="0"/>
              </a:rPr>
              <a:t>“</a:t>
            </a:r>
            <a:r>
              <a:rPr lang="en-US" altLang="ja-JP" i="1">
                <a:latin typeface="Century Schoolbook" pitchFamily="18" charset="0"/>
              </a:rPr>
              <a:t>La macarena</a:t>
            </a:r>
            <a:r>
              <a:rPr lang="ja-JP" altLang="en-US" i="1">
                <a:latin typeface="Century Schoolbook" pitchFamily="18" charset="0"/>
              </a:rPr>
              <a:t>”</a:t>
            </a:r>
            <a:endParaRPr lang="en-US" i="1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12954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Cantar</a:t>
            </a:r>
            <a:endParaRPr lang="en-US" dirty="0"/>
          </a:p>
        </p:txBody>
      </p:sp>
      <p:sp>
        <p:nvSpPr>
          <p:cNvPr id="33795" name="Text Placeholder 3"/>
          <p:cNvSpPr>
            <a:spLocks noGrp="1"/>
          </p:cNvSpPr>
          <p:nvPr>
            <p:ph type="body" idx="1"/>
          </p:nvPr>
        </p:nvSpPr>
        <p:spPr>
          <a:xfrm>
            <a:off x="2286000" y="4191000"/>
            <a:ext cx="4114800" cy="219075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Now it is time for the SECOND song. </a:t>
            </a:r>
          </a:p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This one COMBINES days of the week and months of the year, do the best you can!</a:t>
            </a:r>
          </a:p>
          <a:p>
            <a:endParaRPr lang="en-US" smtClean="0">
              <a:ea typeface="ＭＳ Ｐゴシック" charset="-128"/>
            </a:endParaRPr>
          </a:p>
          <a:p>
            <a:endParaRPr lang="en-US" smtClean="0">
              <a:ea typeface="ＭＳ Ｐゴシック" charset="-128"/>
            </a:endParaRPr>
          </a:p>
        </p:txBody>
      </p:sp>
      <p:pic>
        <p:nvPicPr>
          <p:cNvPr id="33796" name="Picture 2" descr="C:\Documents and Settings\meredithh.hall\Local Settings\Temporary Internet Files\Content.IE5\KWGVGX0K\MC90043819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191000"/>
            <a:ext cx="14065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2286000" y="617220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http://www.youtube.com/watch?v=BdLuT_P0OzE&amp;feature=related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Log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80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INM: </a:t>
            </a:r>
            <a:r>
              <a:rPr lang="en-US" dirty="0" err="1" smtClean="0"/>
              <a:t>Números</a:t>
            </a:r>
            <a:r>
              <a:rPr lang="en-US" dirty="0" smtClean="0"/>
              <a:t> 1-10</a:t>
            </a:r>
            <a:br>
              <a:rPr lang="en-US" dirty="0" smtClean="0"/>
            </a:br>
            <a:r>
              <a:rPr lang="en-US" dirty="0" smtClean="0"/>
              <a:t>Numbers 1-10</a:t>
            </a:r>
            <a:endParaRPr lang="en-US" dirty="0"/>
          </a:p>
        </p:txBody>
      </p:sp>
      <p:sp>
        <p:nvSpPr>
          <p:cNvPr id="3481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As each day of the numbers pops up, write the Spanish word that matches the English on your packet.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Make sure to pay attention to spelling and accents!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2743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GB" sz="20000">
                <a:solidFill>
                  <a:schemeClr val="accent1"/>
                </a:solidFill>
                <a:latin typeface="Century Schoolbook" pitchFamily="18" charset="0"/>
              </a:rPr>
              <a:t>1</a:t>
            </a:r>
            <a:endParaRPr lang="en-US" sz="2000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35843" name="Text Box 8"/>
          <p:cNvSpPr txBox="1">
            <a:spLocks noChangeArrowheads="1"/>
          </p:cNvSpPr>
          <p:nvPr/>
        </p:nvSpPr>
        <p:spPr bwMode="auto">
          <a:xfrm>
            <a:off x="2700338" y="5229225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GB" sz="800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en-US" sz="8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2667000" y="2971800"/>
            <a:ext cx="4953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9600">
                <a:latin typeface="Century Schoolbook" pitchFamily="18" charset="0"/>
              </a:rPr>
              <a:t>uno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2743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20000">
                <a:solidFill>
                  <a:schemeClr val="accent1"/>
                </a:solidFill>
                <a:latin typeface="Century Schoolbook" pitchFamily="18" charset="0"/>
              </a:rPr>
              <a:t>2</a:t>
            </a:r>
          </a:p>
        </p:txBody>
      </p:sp>
      <p:sp>
        <p:nvSpPr>
          <p:cNvPr id="36867" name="Text Box 8"/>
          <p:cNvSpPr txBox="1">
            <a:spLocks noChangeArrowheads="1"/>
          </p:cNvSpPr>
          <p:nvPr/>
        </p:nvSpPr>
        <p:spPr bwMode="auto">
          <a:xfrm>
            <a:off x="2700338" y="5229225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GB" sz="800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en-US" sz="8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667000" y="2971800"/>
            <a:ext cx="4953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>
                <a:latin typeface="Century Schoolbook" pitchFamily="18" charset="0"/>
              </a:rPr>
              <a:t>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2743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20000">
                <a:solidFill>
                  <a:schemeClr val="accent1"/>
                </a:solidFill>
                <a:latin typeface="Century Schoolbook" pitchFamily="18" charset="0"/>
              </a:rPr>
              <a:t>3</a:t>
            </a:r>
          </a:p>
        </p:txBody>
      </p:sp>
      <p:sp>
        <p:nvSpPr>
          <p:cNvPr id="37891" name="Text Box 8"/>
          <p:cNvSpPr txBox="1">
            <a:spLocks noChangeArrowheads="1"/>
          </p:cNvSpPr>
          <p:nvPr/>
        </p:nvSpPr>
        <p:spPr bwMode="auto">
          <a:xfrm>
            <a:off x="2700338" y="5229225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GB" sz="800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en-US" sz="8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667000" y="2971800"/>
            <a:ext cx="4953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>
                <a:latin typeface="Century Schoolbook" pitchFamily="18" charset="0"/>
              </a:rPr>
              <a:t>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2743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20000">
                <a:solidFill>
                  <a:schemeClr val="accent1"/>
                </a:solidFill>
                <a:latin typeface="Century Schoolbook" pitchFamily="18" charset="0"/>
              </a:rPr>
              <a:t>4</a:t>
            </a:r>
          </a:p>
        </p:txBody>
      </p:sp>
      <p:sp>
        <p:nvSpPr>
          <p:cNvPr id="38915" name="Text Box 8"/>
          <p:cNvSpPr txBox="1">
            <a:spLocks noChangeArrowheads="1"/>
          </p:cNvSpPr>
          <p:nvPr/>
        </p:nvSpPr>
        <p:spPr bwMode="auto">
          <a:xfrm>
            <a:off x="2700338" y="5229225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GB" sz="800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en-US" sz="8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2667000" y="2971800"/>
            <a:ext cx="4953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>
                <a:latin typeface="Century Schoolbook" pitchFamily="18" charset="0"/>
              </a:rPr>
              <a:t>cuatro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2743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20000">
                <a:solidFill>
                  <a:schemeClr val="accent1"/>
                </a:solidFill>
                <a:latin typeface="Century Schoolbook" pitchFamily="18" charset="0"/>
              </a:rPr>
              <a:t>5</a:t>
            </a:r>
          </a:p>
        </p:txBody>
      </p:sp>
      <p:sp>
        <p:nvSpPr>
          <p:cNvPr id="39939" name="Text Box 8"/>
          <p:cNvSpPr txBox="1">
            <a:spLocks noChangeArrowheads="1"/>
          </p:cNvSpPr>
          <p:nvPr/>
        </p:nvSpPr>
        <p:spPr bwMode="auto">
          <a:xfrm>
            <a:off x="2700338" y="5229225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GB" sz="800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en-US" sz="8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667000" y="2971800"/>
            <a:ext cx="4953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>
                <a:latin typeface="Century Schoolbook" pitchFamily="18" charset="0"/>
              </a:rPr>
              <a:t>cinco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2743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GB" sz="20000">
                <a:solidFill>
                  <a:schemeClr val="accent1"/>
                </a:solidFill>
                <a:latin typeface="Century Schoolbook" pitchFamily="18" charset="0"/>
              </a:rPr>
              <a:t>6</a:t>
            </a:r>
            <a:endParaRPr lang="en-US" sz="2000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40963" name="Text Box 8"/>
          <p:cNvSpPr txBox="1">
            <a:spLocks noChangeArrowheads="1"/>
          </p:cNvSpPr>
          <p:nvPr/>
        </p:nvSpPr>
        <p:spPr bwMode="auto">
          <a:xfrm>
            <a:off x="2700338" y="5229225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GB" sz="800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en-US" sz="8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667000" y="2971800"/>
            <a:ext cx="4953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>
                <a:latin typeface="Century Schoolbook" pitchFamily="18" charset="0"/>
              </a:rPr>
              <a:t>seis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2743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GB" sz="20000">
                <a:solidFill>
                  <a:schemeClr val="accent1"/>
                </a:solidFill>
                <a:latin typeface="Century Schoolbook" pitchFamily="18" charset="0"/>
              </a:rPr>
              <a:t>7</a:t>
            </a:r>
            <a:endParaRPr lang="en-US" sz="2000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41987" name="Text Box 8"/>
          <p:cNvSpPr txBox="1">
            <a:spLocks noChangeArrowheads="1"/>
          </p:cNvSpPr>
          <p:nvPr/>
        </p:nvSpPr>
        <p:spPr bwMode="auto">
          <a:xfrm>
            <a:off x="2700338" y="5229225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GB" sz="800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en-US" sz="8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2667000" y="2971800"/>
            <a:ext cx="4953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>
                <a:latin typeface="Century Schoolbook" pitchFamily="18" charset="0"/>
              </a:rPr>
              <a:t>siete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2743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20000">
                <a:solidFill>
                  <a:schemeClr val="accent1"/>
                </a:solidFill>
                <a:latin typeface="Century Schoolbook" pitchFamily="18" charset="0"/>
              </a:rPr>
              <a:t>8</a:t>
            </a:r>
          </a:p>
        </p:txBody>
      </p:sp>
      <p:sp>
        <p:nvSpPr>
          <p:cNvPr id="43011" name="Text Box 8"/>
          <p:cNvSpPr txBox="1">
            <a:spLocks noChangeArrowheads="1"/>
          </p:cNvSpPr>
          <p:nvPr/>
        </p:nvSpPr>
        <p:spPr bwMode="auto">
          <a:xfrm>
            <a:off x="2700338" y="5229225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GB" sz="800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en-US" sz="8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2667000" y="2971800"/>
            <a:ext cx="4953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>
                <a:latin typeface="Century Schoolbook" pitchFamily="18" charset="0"/>
              </a:rPr>
              <a:t>ocho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2743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20000">
                <a:solidFill>
                  <a:schemeClr val="accent1"/>
                </a:solidFill>
                <a:latin typeface="Century Schoolbook" pitchFamily="18" charset="0"/>
              </a:rPr>
              <a:t>9</a:t>
            </a:r>
          </a:p>
        </p:txBody>
      </p:sp>
      <p:sp>
        <p:nvSpPr>
          <p:cNvPr id="44035" name="Text Box 8"/>
          <p:cNvSpPr txBox="1">
            <a:spLocks noChangeArrowheads="1"/>
          </p:cNvSpPr>
          <p:nvPr/>
        </p:nvSpPr>
        <p:spPr bwMode="auto">
          <a:xfrm>
            <a:off x="2700338" y="5229225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GB" sz="800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en-US" sz="8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667000" y="2971800"/>
            <a:ext cx="4953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>
                <a:latin typeface="Century Schoolbook" pitchFamily="18" charset="0"/>
              </a:rPr>
              <a:t>nueve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INM: Days of the week</a:t>
            </a:r>
            <a:br>
              <a:rPr lang="en-US" dirty="0" smtClean="0"/>
            </a:br>
            <a:r>
              <a:rPr lang="en-US" dirty="0" err="1" smtClean="0"/>
              <a:t>Días</a:t>
            </a:r>
            <a:r>
              <a:rPr lang="en-US" dirty="0" smtClean="0"/>
              <a:t> de la </a:t>
            </a:r>
            <a:r>
              <a:rPr lang="en-US" dirty="0" err="1" smtClean="0"/>
              <a:t>semana</a:t>
            </a:r>
            <a:endParaRPr lang="en-US" dirty="0"/>
          </a:p>
        </p:txBody>
      </p:sp>
      <p:sp>
        <p:nvSpPr>
          <p:cNvPr id="819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As each day of the week pops up, write the Spanish word that matches the English on your calendar.</a:t>
            </a:r>
          </a:p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Make sure to pay attention to spelling and accents!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3429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20000">
                <a:solidFill>
                  <a:schemeClr val="accent1"/>
                </a:solidFill>
                <a:latin typeface="Century Schoolbook" pitchFamily="18" charset="0"/>
              </a:rPr>
              <a:t>10</a:t>
            </a:r>
          </a:p>
        </p:txBody>
      </p:sp>
      <p:sp>
        <p:nvSpPr>
          <p:cNvPr id="45059" name="Text Box 8"/>
          <p:cNvSpPr txBox="1">
            <a:spLocks noChangeArrowheads="1"/>
          </p:cNvSpPr>
          <p:nvPr/>
        </p:nvSpPr>
        <p:spPr bwMode="auto">
          <a:xfrm>
            <a:off x="2700338" y="5229225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GB" sz="800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en-US" sz="8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667000" y="2971800"/>
            <a:ext cx="4953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>
                <a:latin typeface="Century Schoolbook" pitchFamily="18" charset="0"/>
              </a:rPr>
              <a:t>diez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12954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Cantar</a:t>
            </a:r>
            <a:endParaRPr lang="en-US" dirty="0"/>
          </a:p>
        </p:txBody>
      </p:sp>
      <p:sp>
        <p:nvSpPr>
          <p:cNvPr id="46083" name="Text Placeholder 3"/>
          <p:cNvSpPr>
            <a:spLocks noGrp="1"/>
          </p:cNvSpPr>
          <p:nvPr>
            <p:ph type="body" idx="1"/>
          </p:nvPr>
        </p:nvSpPr>
        <p:spPr>
          <a:xfrm>
            <a:off x="2286000" y="4191000"/>
            <a:ext cx="4114800" cy="219075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We will be singing a song to learn the numbers 1-10.</a:t>
            </a:r>
          </a:p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At first you can look at your notes, but try to sing along without looking!</a:t>
            </a:r>
          </a:p>
        </p:txBody>
      </p:sp>
      <p:pic>
        <p:nvPicPr>
          <p:cNvPr id="46084" name="Picture 2" descr="C:\Documents and Settings\meredithh.hall\Local Settings\Temporary Internet Files\Content.IE5\KWGVGX0K\MC90043819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191000"/>
            <a:ext cx="14065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9525" y="0"/>
            <a:ext cx="9144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FF6600"/>
                </a:solidFill>
                <a:latin typeface="Century Schoolbook" pitchFamily="18" charset="0"/>
              </a:rPr>
              <a:t>Una canción: Diez amigos </a:t>
            </a:r>
          </a:p>
          <a:p>
            <a:pPr algn="ctr"/>
            <a:r>
              <a:rPr lang="en-US" sz="3000" i="1">
                <a:solidFill>
                  <a:srgbClr val="FF6600"/>
                </a:solidFill>
                <a:latin typeface="Century Schoolbook" pitchFamily="18" charset="0"/>
              </a:rPr>
              <a:t>(To the tune of </a:t>
            </a:r>
            <a:r>
              <a:rPr lang="en-US" altLang="en-US" sz="3000" i="1">
                <a:solidFill>
                  <a:srgbClr val="FF6600"/>
                </a:solidFill>
                <a:latin typeface="Century Schoolbook" pitchFamily="18" charset="0"/>
              </a:rPr>
              <a:t>“</a:t>
            </a:r>
            <a:r>
              <a:rPr lang="en-US" sz="3000" i="1">
                <a:solidFill>
                  <a:srgbClr val="FF6600"/>
                </a:solidFill>
                <a:latin typeface="Century Schoolbook" pitchFamily="18" charset="0"/>
              </a:rPr>
              <a:t>Ten Little Indians</a:t>
            </a:r>
            <a:r>
              <a:rPr lang="en-US" altLang="en-US" sz="3000" i="1">
                <a:solidFill>
                  <a:srgbClr val="FF6600"/>
                </a:solidFill>
                <a:latin typeface="Century Schoolbook" pitchFamily="18" charset="0"/>
              </a:rPr>
              <a:t>”</a:t>
            </a:r>
            <a:r>
              <a:rPr lang="en-US" sz="3000" i="1">
                <a:solidFill>
                  <a:srgbClr val="FF6600"/>
                </a:solidFill>
                <a:latin typeface="Century Schoolbook" pitchFamily="18" charset="0"/>
              </a:rPr>
              <a:t>)</a:t>
            </a:r>
          </a:p>
          <a:p>
            <a:r>
              <a:rPr lang="en-US" sz="6000">
                <a:latin typeface="Century Schoolbook" pitchFamily="18" charset="0"/>
              </a:rPr>
              <a:t>1. Uno, dos tres amigos, cuatro, cinco, seis amigos, siete ocho, nueve amigos, diez amigos son.</a:t>
            </a:r>
          </a:p>
        </p:txBody>
      </p:sp>
      <p:pic>
        <p:nvPicPr>
          <p:cNvPr id="47107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4138" y="4787900"/>
            <a:ext cx="39243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2362200"/>
            <a:ext cx="61722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Cantar</a:t>
            </a:r>
            <a:endParaRPr lang="en-US" dirty="0"/>
          </a:p>
        </p:txBody>
      </p:sp>
      <p:sp>
        <p:nvSpPr>
          <p:cNvPr id="48131" name="Text Placeholder 3"/>
          <p:cNvSpPr>
            <a:spLocks noGrp="1"/>
          </p:cNvSpPr>
          <p:nvPr>
            <p:ph type="body" idx="1"/>
          </p:nvPr>
        </p:nvSpPr>
        <p:spPr>
          <a:xfrm>
            <a:off x="2286000" y="2895600"/>
            <a:ext cx="4114800" cy="348615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NOW we are going to change the song!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err="1" smtClean="0">
                <a:ea typeface="ＭＳ Ｐゴシック" charset="-128"/>
              </a:rPr>
              <a:t>Señoria</a:t>
            </a:r>
            <a:r>
              <a:rPr lang="en-US" dirty="0" smtClean="0">
                <a:ea typeface="ＭＳ Ｐゴシック" charset="-128"/>
              </a:rPr>
              <a:t> Lugo will randomly choose a number between 1-10.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She will say the number in ENGLISH.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When you come to that number in the song, don’t say it, say HMMM instead.</a:t>
            </a:r>
          </a:p>
        </p:txBody>
      </p:sp>
      <p:pic>
        <p:nvPicPr>
          <p:cNvPr id="48132" name="Picture 2" descr="C:\Documents and Settings\meredithh.hall\Local Settings\Temporary Internet Files\Content.IE5\KWGVGX0K\MC90043819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191000"/>
            <a:ext cx="14065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9525" y="0"/>
            <a:ext cx="9144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 dirty="0" err="1">
                <a:solidFill>
                  <a:srgbClr val="FF6600"/>
                </a:solidFill>
                <a:latin typeface="Century Schoolbook" pitchFamily="18" charset="0"/>
              </a:rPr>
              <a:t>Una</a:t>
            </a:r>
            <a:r>
              <a:rPr lang="en-US" sz="3000" b="1" dirty="0">
                <a:solidFill>
                  <a:srgbClr val="FF6600"/>
                </a:solidFill>
                <a:latin typeface="Century Schoolbook" pitchFamily="18" charset="0"/>
              </a:rPr>
              <a:t> </a:t>
            </a:r>
            <a:r>
              <a:rPr lang="en-US" sz="3000" b="1" dirty="0" err="1">
                <a:solidFill>
                  <a:srgbClr val="FF6600"/>
                </a:solidFill>
                <a:latin typeface="Century Schoolbook" pitchFamily="18" charset="0"/>
              </a:rPr>
              <a:t>canción</a:t>
            </a:r>
            <a:r>
              <a:rPr lang="en-US" sz="3000" b="1" dirty="0">
                <a:solidFill>
                  <a:srgbClr val="FF6600"/>
                </a:solidFill>
                <a:latin typeface="Century Schoolbook" pitchFamily="18" charset="0"/>
              </a:rPr>
              <a:t>: </a:t>
            </a:r>
            <a:r>
              <a:rPr lang="en-US" sz="3000" b="1" dirty="0" err="1">
                <a:solidFill>
                  <a:srgbClr val="FF6600"/>
                </a:solidFill>
                <a:latin typeface="Century Schoolbook" pitchFamily="18" charset="0"/>
              </a:rPr>
              <a:t>Diez</a:t>
            </a:r>
            <a:r>
              <a:rPr lang="en-US" sz="3000" b="1" dirty="0">
                <a:solidFill>
                  <a:srgbClr val="FF6600"/>
                </a:solidFill>
                <a:latin typeface="Century Schoolbook" pitchFamily="18" charset="0"/>
              </a:rPr>
              <a:t> amigos </a:t>
            </a:r>
          </a:p>
          <a:p>
            <a:pPr algn="ctr"/>
            <a:r>
              <a:rPr lang="en-US" sz="3000" i="1" dirty="0">
                <a:solidFill>
                  <a:srgbClr val="FF6600"/>
                </a:solidFill>
                <a:latin typeface="Century Schoolbook" pitchFamily="18" charset="0"/>
              </a:rPr>
              <a:t>(To the tune of </a:t>
            </a:r>
            <a:r>
              <a:rPr lang="en-US" altLang="en-US" sz="3000" i="1" dirty="0">
                <a:solidFill>
                  <a:srgbClr val="FF6600"/>
                </a:solidFill>
                <a:latin typeface="Century Schoolbook" pitchFamily="18" charset="0"/>
              </a:rPr>
              <a:t>“</a:t>
            </a:r>
            <a:r>
              <a:rPr lang="en-US" sz="3000" i="1" dirty="0">
                <a:solidFill>
                  <a:srgbClr val="FF6600"/>
                </a:solidFill>
                <a:latin typeface="Century Schoolbook" pitchFamily="18" charset="0"/>
              </a:rPr>
              <a:t>Ten Little Indians</a:t>
            </a:r>
            <a:r>
              <a:rPr lang="en-US" altLang="en-US" sz="3000" i="1" dirty="0">
                <a:solidFill>
                  <a:srgbClr val="FF6600"/>
                </a:solidFill>
                <a:latin typeface="Century Schoolbook" pitchFamily="18" charset="0"/>
              </a:rPr>
              <a:t>”</a:t>
            </a:r>
            <a:r>
              <a:rPr lang="en-US" sz="3000" i="1" dirty="0">
                <a:solidFill>
                  <a:srgbClr val="FF6600"/>
                </a:solidFill>
                <a:latin typeface="Century Schoolbook" pitchFamily="18" charset="0"/>
              </a:rPr>
              <a:t>)</a:t>
            </a:r>
          </a:p>
          <a:p>
            <a:r>
              <a:rPr lang="en-US" sz="6000" dirty="0">
                <a:latin typeface="Century Schoolbook" pitchFamily="18" charset="0"/>
              </a:rPr>
              <a:t>1. </a:t>
            </a:r>
            <a:r>
              <a:rPr lang="en-US" sz="6000">
                <a:latin typeface="Century Schoolbook" pitchFamily="18" charset="0"/>
              </a:rPr>
              <a:t>Uno, </a:t>
            </a:r>
            <a:r>
              <a:rPr lang="en-US" sz="6000" smtClean="0">
                <a:latin typeface="Century Schoolbook" pitchFamily="18" charset="0"/>
              </a:rPr>
              <a:t>dos, </a:t>
            </a:r>
            <a:r>
              <a:rPr lang="en-US" sz="6000" dirty="0" err="1">
                <a:latin typeface="Century Schoolbook" pitchFamily="18" charset="0"/>
              </a:rPr>
              <a:t>tres</a:t>
            </a:r>
            <a:r>
              <a:rPr lang="en-US" sz="6000" dirty="0">
                <a:latin typeface="Century Schoolbook" pitchFamily="18" charset="0"/>
              </a:rPr>
              <a:t> amigos, </a:t>
            </a:r>
            <a:r>
              <a:rPr lang="en-US" sz="6000" dirty="0" err="1">
                <a:latin typeface="Century Schoolbook" pitchFamily="18" charset="0"/>
              </a:rPr>
              <a:t>cuatro</a:t>
            </a:r>
            <a:r>
              <a:rPr lang="en-US" sz="6000" dirty="0">
                <a:latin typeface="Century Schoolbook" pitchFamily="18" charset="0"/>
              </a:rPr>
              <a:t>, </a:t>
            </a:r>
            <a:r>
              <a:rPr lang="en-US" sz="6000" dirty="0" err="1">
                <a:latin typeface="Century Schoolbook" pitchFamily="18" charset="0"/>
              </a:rPr>
              <a:t>cinco</a:t>
            </a:r>
            <a:r>
              <a:rPr lang="en-US" sz="6000" dirty="0">
                <a:latin typeface="Century Schoolbook" pitchFamily="18" charset="0"/>
              </a:rPr>
              <a:t>, </a:t>
            </a:r>
            <a:r>
              <a:rPr lang="en-US" sz="6000" dirty="0" err="1">
                <a:latin typeface="Century Schoolbook" pitchFamily="18" charset="0"/>
              </a:rPr>
              <a:t>seis</a:t>
            </a:r>
            <a:r>
              <a:rPr lang="en-US" sz="6000" dirty="0">
                <a:latin typeface="Century Schoolbook" pitchFamily="18" charset="0"/>
              </a:rPr>
              <a:t> amigos, </a:t>
            </a:r>
            <a:r>
              <a:rPr lang="en-US" sz="6000" dirty="0" err="1">
                <a:latin typeface="Century Schoolbook" pitchFamily="18" charset="0"/>
              </a:rPr>
              <a:t>siete</a:t>
            </a:r>
            <a:r>
              <a:rPr lang="en-US" sz="6000" dirty="0">
                <a:latin typeface="Century Schoolbook" pitchFamily="18" charset="0"/>
              </a:rPr>
              <a:t> </a:t>
            </a:r>
            <a:r>
              <a:rPr lang="en-US" sz="6000" dirty="0" err="1">
                <a:latin typeface="Century Schoolbook" pitchFamily="18" charset="0"/>
              </a:rPr>
              <a:t>ocho</a:t>
            </a:r>
            <a:r>
              <a:rPr lang="en-US" sz="6000" dirty="0">
                <a:latin typeface="Century Schoolbook" pitchFamily="18" charset="0"/>
              </a:rPr>
              <a:t>, </a:t>
            </a:r>
            <a:r>
              <a:rPr lang="en-US" sz="6000" dirty="0" err="1">
                <a:latin typeface="Century Schoolbook" pitchFamily="18" charset="0"/>
              </a:rPr>
              <a:t>nueve</a:t>
            </a:r>
            <a:r>
              <a:rPr lang="en-US" sz="6000" dirty="0">
                <a:latin typeface="Century Schoolbook" pitchFamily="18" charset="0"/>
              </a:rPr>
              <a:t> amigos, </a:t>
            </a:r>
            <a:r>
              <a:rPr lang="en-US" sz="6000" dirty="0" err="1">
                <a:latin typeface="Century Schoolbook" pitchFamily="18" charset="0"/>
              </a:rPr>
              <a:t>diez</a:t>
            </a:r>
            <a:r>
              <a:rPr lang="en-US" sz="6000" dirty="0">
                <a:latin typeface="Century Schoolbook" pitchFamily="18" charset="0"/>
              </a:rPr>
              <a:t> amigos son.</a:t>
            </a:r>
          </a:p>
        </p:txBody>
      </p:sp>
      <p:pic>
        <p:nvPicPr>
          <p:cNvPr id="4915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4138" y="4787900"/>
            <a:ext cx="39243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At least 20 minutes of studying!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Days of the week</a:t>
            </a:r>
          </a:p>
          <a:p>
            <a:pPr>
              <a:defRPr/>
            </a:pPr>
            <a:r>
              <a:rPr lang="en-US" dirty="0" smtClean="0"/>
              <a:t>Months</a:t>
            </a:r>
          </a:p>
          <a:p>
            <a:pPr>
              <a:defRPr/>
            </a:pPr>
            <a:r>
              <a:rPr lang="en-US" dirty="0" smtClean="0"/>
              <a:t>Numbers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Use </a:t>
            </a:r>
            <a:r>
              <a:rPr lang="en-US" dirty="0" err="1" smtClean="0"/>
              <a:t>Quizlet</a:t>
            </a:r>
            <a:r>
              <a:rPr lang="en-US" dirty="0"/>
              <a:t> </a:t>
            </a:r>
            <a:r>
              <a:rPr lang="en-US" dirty="0" smtClean="0"/>
              <a:t>and the songs to practice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 bwMode="auto">
          <a:xfrm>
            <a:off x="685800" y="76200"/>
            <a:ext cx="7467600" cy="655638"/>
          </a:xfrm>
        </p:spPr>
        <p:txBody>
          <a:bodyPr/>
          <a:lstStyle/>
          <a:p>
            <a:pPr algn="ctr" eaLnBrk="1" hangingPunct="1"/>
            <a:r>
              <a:rPr lang="en-US" sz="3700" b="1" u="sng" cap="none" smtClean="0">
                <a:ea typeface="ＭＳ Ｐゴシック" charset="-128"/>
              </a:rPr>
              <a:t>LOS DÍAS DE LA SEMANA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397000"/>
          <a:ext cx="8763000" cy="5461000"/>
        </p:xfrm>
        <a:graphic>
          <a:graphicData uri="http://schemas.openxmlformats.org/drawingml/2006/table">
            <a:tbl>
              <a:tblPr/>
              <a:tblGrid>
                <a:gridCol w="4749800"/>
                <a:gridCol w="4013200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Schoolbook" charset="0"/>
                          <a:ea typeface="ＭＳ Ｐゴシック" charset="0"/>
                          <a:cs typeface="ＭＳ Ｐゴシック" charset="0"/>
                        </a:rPr>
                        <a:t>ENGLISH: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Schoolbook" charset="0"/>
                          <a:ea typeface="ＭＳ Ｐゴシック" charset="0"/>
                          <a:cs typeface="ＭＳ Ｐゴシック" charset="0"/>
                        </a:rPr>
                        <a:t>SPANISH: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ea typeface="ＭＳ Ｐゴシック" charset="0"/>
                          <a:cs typeface="ＭＳ Ｐゴシック" charset="0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ea typeface="ＭＳ Ｐゴシック" charset="0"/>
                          <a:cs typeface="ＭＳ Ｐゴシック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ea typeface="ＭＳ Ｐゴシック" charset="0"/>
                          <a:cs typeface="ＭＳ Ｐゴシック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ea typeface="ＭＳ Ｐゴシック" charset="0"/>
                          <a:cs typeface="ＭＳ Ｐゴシック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ea typeface="ＭＳ Ｐゴシック" charset="0"/>
                          <a:cs typeface="ＭＳ Ｐゴシック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ea typeface="ＭＳ Ｐゴシック" charset="0"/>
                          <a:cs typeface="ＭＳ Ｐゴシック" charset="0"/>
                        </a:rPr>
                        <a:t>Saturday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ea typeface="ＭＳ Ｐゴシック" charset="0"/>
                          <a:cs typeface="ＭＳ Ｐゴシック" charset="0"/>
                        </a:rPr>
                        <a:t>Sunday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9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53000" y="2133600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entury Schoolbook" pitchFamily="18" charset="0"/>
              </a:rPr>
              <a:t>lunes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53000" y="2782888"/>
            <a:ext cx="304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entury Schoolbook" pitchFamily="18" charset="0"/>
              </a:rPr>
              <a:t>martes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3468688"/>
            <a:ext cx="304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entury Schoolbook" pitchFamily="18" charset="0"/>
              </a:rPr>
              <a:t>miércoles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53000" y="4078288"/>
            <a:ext cx="304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entury Schoolbook" pitchFamily="18" charset="0"/>
              </a:rPr>
              <a:t>jueves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53000" y="4764088"/>
            <a:ext cx="304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entury Schoolbook" pitchFamily="18" charset="0"/>
              </a:rPr>
              <a:t>viernes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0" y="5449888"/>
            <a:ext cx="304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entury Schoolbook" pitchFamily="18" charset="0"/>
              </a:rPr>
              <a:t>sábado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53000" y="6135688"/>
            <a:ext cx="304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entury Schoolbook" pitchFamily="18" charset="0"/>
              </a:rPr>
              <a:t>domingo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12954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Cantar</a:t>
            </a:r>
            <a:endParaRPr lang="en-US" dirty="0"/>
          </a:p>
        </p:txBody>
      </p:sp>
      <p:sp>
        <p:nvSpPr>
          <p:cNvPr id="10243" name="Text Placeholder 3"/>
          <p:cNvSpPr>
            <a:spLocks noGrp="1"/>
          </p:cNvSpPr>
          <p:nvPr>
            <p:ph type="body" idx="1"/>
          </p:nvPr>
        </p:nvSpPr>
        <p:spPr>
          <a:xfrm>
            <a:off x="2286000" y="4191000"/>
            <a:ext cx="4114800" cy="219075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There are TWO different songs we will learn with days of the week, but we are only going to practice one right now.</a:t>
            </a:r>
          </a:p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At first you can look at your notes, but try to sing along without looking!</a:t>
            </a:r>
          </a:p>
        </p:txBody>
      </p:sp>
      <p:pic>
        <p:nvPicPr>
          <p:cNvPr id="10244" name="Picture 2" descr="C:\Documents and Settings\meredithh.hall\Local Settings\Temporary Internet Files\Content.IE5\KWGVGX0K\MC90043819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191000"/>
            <a:ext cx="14065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686800" cy="990600"/>
          </a:xfrm>
        </p:spPr>
        <p:txBody>
          <a:bodyPr/>
          <a:lstStyle/>
          <a:p>
            <a:pPr algn="ctr" eaLnBrk="1" hangingPunct="1"/>
            <a:r>
              <a:rPr lang="en-US" sz="5400" b="1" cap="none" smtClean="0">
                <a:latin typeface="Georgia" pitchFamily="18" charset="0"/>
                <a:ea typeface="ＭＳ Ｐゴシック" charset="-128"/>
              </a:rPr>
              <a:t>¡CANTAMOS!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81000" y="1155700"/>
            <a:ext cx="7620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err="1">
                <a:solidFill>
                  <a:srgbClr val="E75C01"/>
                </a:solidFill>
                <a:latin typeface="Century Schoolbook" pitchFamily="18" charset="0"/>
              </a:rPr>
              <a:t>Lunes</a:t>
            </a:r>
            <a:r>
              <a:rPr lang="en-US" sz="4000" b="1" dirty="0">
                <a:solidFill>
                  <a:srgbClr val="E75C01"/>
                </a:solidFill>
                <a:latin typeface="Century Schoolbook" pitchFamily="18" charset="0"/>
              </a:rPr>
              <a:t>, </a:t>
            </a:r>
            <a:r>
              <a:rPr lang="en-US" sz="4000" b="1" dirty="0" err="1">
                <a:solidFill>
                  <a:srgbClr val="E75C01"/>
                </a:solidFill>
                <a:latin typeface="Century Schoolbook" pitchFamily="18" charset="0"/>
              </a:rPr>
              <a:t>martes</a:t>
            </a:r>
            <a:endParaRPr lang="en-US" sz="4000" b="1" dirty="0">
              <a:solidFill>
                <a:srgbClr val="E75C01"/>
              </a:solidFill>
              <a:latin typeface="Century Schoolbook" pitchFamily="18" charset="0"/>
            </a:endParaRPr>
          </a:p>
          <a:p>
            <a:r>
              <a:rPr lang="en-US" sz="4000" b="1" dirty="0" err="1">
                <a:solidFill>
                  <a:srgbClr val="E75C01"/>
                </a:solidFill>
                <a:latin typeface="Century Schoolbook" pitchFamily="18" charset="0"/>
              </a:rPr>
              <a:t>Lunes</a:t>
            </a:r>
            <a:r>
              <a:rPr lang="en-US" sz="4000" b="1" dirty="0">
                <a:solidFill>
                  <a:srgbClr val="E75C01"/>
                </a:solidFill>
                <a:latin typeface="Century Schoolbook" pitchFamily="18" charset="0"/>
              </a:rPr>
              <a:t>, </a:t>
            </a:r>
            <a:r>
              <a:rPr lang="en-US" sz="4000" b="1" dirty="0" err="1">
                <a:solidFill>
                  <a:srgbClr val="E75C01"/>
                </a:solidFill>
                <a:latin typeface="Century Schoolbook" pitchFamily="18" charset="0"/>
              </a:rPr>
              <a:t>martes</a:t>
            </a:r>
            <a:endParaRPr lang="en-US" sz="4000" b="1" dirty="0">
              <a:solidFill>
                <a:srgbClr val="E75C01"/>
              </a:solidFill>
              <a:latin typeface="Century Schoolbook" pitchFamily="18" charset="0"/>
            </a:endParaRPr>
          </a:p>
          <a:p>
            <a:r>
              <a:rPr lang="en-US" sz="4000" b="1" dirty="0" err="1">
                <a:solidFill>
                  <a:srgbClr val="E75C01"/>
                </a:solidFill>
                <a:latin typeface="Century Schoolbook" pitchFamily="18" charset="0"/>
              </a:rPr>
              <a:t>Miércoles</a:t>
            </a:r>
            <a:endParaRPr lang="en-US" sz="4000" b="1" dirty="0">
              <a:solidFill>
                <a:srgbClr val="E75C01"/>
              </a:solidFill>
              <a:latin typeface="Century Schoolbook" pitchFamily="18" charset="0"/>
            </a:endParaRPr>
          </a:p>
          <a:p>
            <a:r>
              <a:rPr lang="en-US" sz="4000" b="1" dirty="0" err="1">
                <a:solidFill>
                  <a:srgbClr val="E75C01"/>
                </a:solidFill>
                <a:latin typeface="Century Schoolbook" pitchFamily="18" charset="0"/>
              </a:rPr>
              <a:t>Miércoles</a:t>
            </a:r>
            <a:endParaRPr lang="en-US" sz="4000" b="1" dirty="0">
              <a:solidFill>
                <a:srgbClr val="E75C01"/>
              </a:solidFill>
              <a:latin typeface="Century Schoolbook" pitchFamily="18" charset="0"/>
            </a:endParaRPr>
          </a:p>
          <a:p>
            <a:r>
              <a:rPr lang="en-US" sz="4000" b="1" dirty="0" err="1" smtClean="0">
                <a:solidFill>
                  <a:srgbClr val="E75C01"/>
                </a:solidFill>
                <a:latin typeface="Century Schoolbook" pitchFamily="18" charset="0"/>
              </a:rPr>
              <a:t>Jueves</a:t>
            </a:r>
            <a:r>
              <a:rPr lang="en-US" sz="4000" b="1" dirty="0">
                <a:solidFill>
                  <a:srgbClr val="E75C01"/>
                </a:solidFill>
                <a:latin typeface="Century Schoolbook" pitchFamily="18" charset="0"/>
              </a:rPr>
              <a:t>,</a:t>
            </a:r>
            <a:r>
              <a:rPr lang="en-US" sz="4000" b="1" dirty="0" smtClean="0">
                <a:solidFill>
                  <a:srgbClr val="E75C01"/>
                </a:solidFill>
                <a:latin typeface="Century Schoolbook" pitchFamily="18" charset="0"/>
              </a:rPr>
              <a:t> </a:t>
            </a:r>
            <a:r>
              <a:rPr lang="en-US" sz="4000" b="1" dirty="0" err="1" smtClean="0">
                <a:solidFill>
                  <a:srgbClr val="E75C01"/>
                </a:solidFill>
                <a:latin typeface="Century Schoolbook" pitchFamily="18" charset="0"/>
              </a:rPr>
              <a:t>viernes</a:t>
            </a:r>
            <a:r>
              <a:rPr lang="en-US" sz="4000" b="1" dirty="0" smtClean="0">
                <a:solidFill>
                  <a:srgbClr val="E75C01"/>
                </a:solidFill>
                <a:latin typeface="Century Schoolbook" pitchFamily="18" charset="0"/>
              </a:rPr>
              <a:t>, </a:t>
            </a:r>
            <a:r>
              <a:rPr lang="en-US" sz="4000" b="1" dirty="0" err="1" smtClean="0">
                <a:solidFill>
                  <a:srgbClr val="E75C01"/>
                </a:solidFill>
                <a:latin typeface="Century Schoolbook" pitchFamily="18" charset="0"/>
              </a:rPr>
              <a:t>Sá</a:t>
            </a:r>
            <a:r>
              <a:rPr lang="en-US" sz="4000" b="1" dirty="0" smtClean="0">
                <a:solidFill>
                  <a:srgbClr val="E75C01"/>
                </a:solidFill>
                <a:latin typeface="Century Schoolbook" pitchFamily="18" charset="0"/>
              </a:rPr>
              <a:t>-</a:t>
            </a:r>
            <a:r>
              <a:rPr lang="en-US" sz="4000" b="1" dirty="0" err="1" smtClean="0">
                <a:solidFill>
                  <a:srgbClr val="E75C01"/>
                </a:solidFill>
                <a:latin typeface="Century Schoolbook" pitchFamily="18" charset="0"/>
              </a:rPr>
              <a:t>ba</a:t>
            </a:r>
            <a:r>
              <a:rPr lang="en-US" sz="4000" b="1" dirty="0" smtClean="0">
                <a:solidFill>
                  <a:srgbClr val="E75C01"/>
                </a:solidFill>
                <a:latin typeface="Century Schoolbook" pitchFamily="18" charset="0"/>
              </a:rPr>
              <a:t>-do //</a:t>
            </a:r>
            <a:endParaRPr lang="en-US" sz="4000" b="1" dirty="0">
              <a:solidFill>
                <a:srgbClr val="E75C01"/>
              </a:solidFill>
              <a:latin typeface="Century Schoolbook" pitchFamily="18" charset="0"/>
            </a:endParaRPr>
          </a:p>
          <a:p>
            <a:r>
              <a:rPr lang="en-US" sz="4000" b="1" dirty="0">
                <a:solidFill>
                  <a:srgbClr val="E75C01"/>
                </a:solidFill>
                <a:latin typeface="Century Schoolbook" pitchFamily="18" charset="0"/>
              </a:rPr>
              <a:t>Do-min-go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685800" y="91440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Century Schoolbook" pitchFamily="18" charset="0"/>
              </a:rPr>
              <a:t>To the tune of </a:t>
            </a:r>
            <a:r>
              <a:rPr lang="ja-JP" altLang="en-US" i="1">
                <a:latin typeface="Century Schoolbook" pitchFamily="18" charset="0"/>
              </a:rPr>
              <a:t>“</a:t>
            </a:r>
            <a:r>
              <a:rPr lang="en-US" altLang="ja-JP" i="1">
                <a:latin typeface="Century Schoolbook" pitchFamily="18" charset="0"/>
              </a:rPr>
              <a:t>Brother John</a:t>
            </a:r>
            <a:r>
              <a:rPr lang="ja-JP" altLang="en-US" i="1">
                <a:latin typeface="Century Schoolbook" pitchFamily="18" charset="0"/>
              </a:rPr>
              <a:t>”</a:t>
            </a:r>
            <a:endParaRPr lang="en-US" i="1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INM: Months of the Year</a:t>
            </a:r>
            <a:br>
              <a:rPr lang="en-US" dirty="0" smtClean="0"/>
            </a:br>
            <a:r>
              <a:rPr lang="en-US" dirty="0" err="1" smtClean="0"/>
              <a:t>Meses</a:t>
            </a:r>
            <a:r>
              <a:rPr lang="en-US" dirty="0" smtClean="0"/>
              <a:t> del </a:t>
            </a:r>
            <a:r>
              <a:rPr lang="en-US" dirty="0" err="1" smtClean="0"/>
              <a:t>Año</a:t>
            </a:r>
            <a:endParaRPr lang="en-US" dirty="0"/>
          </a:p>
        </p:txBody>
      </p:sp>
      <p:sp>
        <p:nvSpPr>
          <p:cNvPr id="1229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As each day of the month pops up, write the Spanish word that matches the English on your packet.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Make sure to pay attention to spelling and accents!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043461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276475"/>
            <a:ext cx="7129462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19250" y="260350"/>
            <a:ext cx="64817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9600">
                <a:latin typeface="Century Schoolbook" pitchFamily="18" charset="0"/>
              </a:rPr>
              <a:t>enero</a:t>
            </a:r>
            <a:endParaRPr lang="en-GB" sz="9600" u="sng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738</TotalTime>
  <Words>763</Words>
  <Application>Microsoft Office PowerPoint</Application>
  <PresentationFormat>On-screen Show (4:3)</PresentationFormat>
  <Paragraphs>178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Oriel</vt:lpstr>
      <vt:lpstr>Vámonos 3-1  Tienen 5 Minutos</vt:lpstr>
      <vt:lpstr>Vámonos 3-1 Bienvenidos New Unit 3: “El Calendario, los numeros y la fecha”</vt:lpstr>
      <vt:lpstr>Homework Log</vt:lpstr>
      <vt:lpstr>INM: Days of the week Días de la semana</vt:lpstr>
      <vt:lpstr>LOS DÍAS DE LA SEMANA</vt:lpstr>
      <vt:lpstr>Vamos a Cantar</vt:lpstr>
      <vt:lpstr>¡CANTAMOS!</vt:lpstr>
      <vt:lpstr>INM: Months of the Year Meses del Año</vt:lpstr>
      <vt:lpstr>Slide 9</vt:lpstr>
      <vt:lpstr>Slide 10</vt:lpstr>
      <vt:lpstr>Slide 11</vt:lpstr>
      <vt:lpstr>Slide 12</vt:lpstr>
      <vt:lpstr>Repaso Rápido</vt:lpstr>
      <vt:lpstr>Slide 14</vt:lpstr>
      <vt:lpstr>Slide 15</vt:lpstr>
      <vt:lpstr>Slide 16</vt:lpstr>
      <vt:lpstr>Slide 17</vt:lpstr>
      <vt:lpstr>Slide 18</vt:lpstr>
      <vt:lpstr>Repaso Rápido</vt:lpstr>
      <vt:lpstr>Slide 20</vt:lpstr>
      <vt:lpstr>Slide 21</vt:lpstr>
      <vt:lpstr>Slide 22</vt:lpstr>
      <vt:lpstr>Slide 23</vt:lpstr>
      <vt:lpstr>Slide 24</vt:lpstr>
      <vt:lpstr>Repaso Rápido</vt:lpstr>
      <vt:lpstr>Slide 26</vt:lpstr>
      <vt:lpstr>Vamos a Cantar</vt:lpstr>
      <vt:lpstr>¡BAILAMOS!</vt:lpstr>
      <vt:lpstr>Vamos a Cantar</vt:lpstr>
      <vt:lpstr>INM: Números 1-10 Numbers 1-10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Vamos a Cantar</vt:lpstr>
      <vt:lpstr>Slide 42</vt:lpstr>
      <vt:lpstr>Vamos a Cantar</vt:lpstr>
      <vt:lpstr>Slide 44</vt:lpstr>
      <vt:lpstr>Tarea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VÁMONOS</dc:title>
  <dc:creator>Rachel McGowen</dc:creator>
  <cp:lastModifiedBy>diana1.lugo</cp:lastModifiedBy>
  <cp:revision>50</cp:revision>
  <dcterms:created xsi:type="dcterms:W3CDTF">2011-02-12T17:16:57Z</dcterms:created>
  <dcterms:modified xsi:type="dcterms:W3CDTF">2014-10-08T17:37:24Z</dcterms:modified>
</cp:coreProperties>
</file>