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s/slide14.xml" ContentType="application/vnd.openxmlformats-officedocument.presentationml.slide+xml"/>
  <Override PartName="/ppt/notesSlides/notesSlide16.xml" ContentType="application/vnd.openxmlformats-officedocument.presentationml.notesSlide+xml"/>
  <Override PartName="/ppt/embeddings/oleObject8.bin" ContentType="application/vnd.openxmlformats-officedocument.oleObject"/>
  <Override PartName="/ppt/embeddings/oleObject1.bin" ContentType="application/vnd.openxmlformats-officedocument.oleObject"/>
  <Default Extension="xml" ContentType="application/xml"/>
  <Override PartName="/ppt/tableStyles.xml" ContentType="application/vnd.openxmlformats-officedocument.presentationml.tableStyles+xml"/>
  <Override PartName="/ppt/notesSlides/notesSlide1.xml" ContentType="application/vnd.openxmlformats-officedocument.presentationml.notesSlide+xml"/>
  <Override PartName="/ppt/slides/slide21.xml" ContentType="application/vnd.openxmlformats-officedocument.presentationml.slide+xml"/>
  <Override PartName="/ppt/notesSlides/notesSlide23.xml" ContentType="application/vnd.openxmlformats-officedocument.presentationml.notesSlide+xml"/>
  <Override PartName="/ppt/slides/slide5.xml" ContentType="application/vnd.openxmlformats-officedocument.presentationml.slide+xml"/>
  <Override PartName="/ppt/tags/tag4.xml" ContentType="application/vnd.openxmlformats-officedocument.presentationml.tags+xml"/>
  <Override PartName="/ppt/notesSlides/notesSlide9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5.xml" ContentType="application/vnd.openxmlformats-officedocument.presentationml.notesSlide+xml"/>
  <Override PartName="/ppt/embeddings/oleObject7.bin" ContentType="application/vnd.openxmlformats-officedocument.oleObject"/>
  <Override PartName="/docProps/core.xml" ContentType="application/vnd.openxmlformats-package.core-properties+xml"/>
  <Override PartName="/ppt/notesSlides/notesSlide7.xml" ContentType="application/vnd.openxmlformats-officedocument.presentationml.notesSlide+xml"/>
  <Override PartName="/ppt/slides/slide27.xml" ContentType="application/vnd.openxmlformats-officedocument.presentationml.slide+xml"/>
  <Default Extension="vml" ContentType="application/vnd.openxmlformats-officedocument.vmlDrawing"/>
  <Override PartName="/ppt/slides/slide20.xml" ContentType="application/vnd.openxmlformats-officedocument.presentationml.slide+xml"/>
  <Override PartName="/ppt/notesSlides/notesSlide22.xml" ContentType="application/vnd.openxmlformats-officedocument.presentationml.notesSlide+xml"/>
  <Override PartName="/ppt/tags/tag3.xml" ContentType="application/vnd.openxmlformats-officedocument.presentationml.tags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notesSlides/notesSlide8.xml" ContentType="application/vnd.openxmlformats-officedocument.presentationml.notesSlide+xml"/>
  <Default Extension="png" ContentType="image/png"/>
  <Override PartName="/ppt/slideLayouts/slideLayout4.xml" ContentType="application/vnd.openxmlformats-officedocument.presentationml.slideLayout+xml"/>
  <Override PartName="/ppt/theme/themeOverride1.xml" ContentType="application/vnd.openxmlformats-officedocument.themeOverride+xml"/>
  <Override PartName="/ppt/slides/slide12.xml" ContentType="application/vnd.openxmlformats-officedocument.presentationml.slide+xml"/>
  <Override PartName="/ppt/notesSlides/notesSlide14.xml" ContentType="application/vnd.openxmlformats-officedocument.presentationml.notesSlide+xml"/>
  <Override PartName="/ppt/embeddings/oleObject6.bin" ContentType="application/vnd.openxmlformats-officedocument.oleObject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tags/tag14.xml" ContentType="application/vnd.openxmlformats-officedocument.presentationml.tags+xml"/>
  <Override PartName="/ppt/slides/slide26.xml" ContentType="application/vnd.openxmlformats-officedocument.presentationml.slide+xml"/>
  <Override PartName="/ppt/tags/tag9.xml" ContentType="application/vnd.openxmlformats-officedocument.presentationml.tags+xml"/>
  <Override PartName="/ppt/notesSlides/notesSlide21.xml" ContentType="application/vnd.openxmlformats-officedocument.presentationml.notesSlide+xml"/>
  <Override PartName="/ppt/tags/tag2.xml" ContentType="application/vnd.openxmlformats-officedocument.presentationml.tags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embeddings/oleObject12.bin" ContentType="application/vnd.openxmlformats-officedocument.oleObject"/>
  <Override PartName="/ppt/slides/slide11.xml" ContentType="application/vnd.openxmlformats-officedocument.presentationml.slide+xml"/>
  <Override PartName="/ppt/notesSlides/notesSlide13.xml" ContentType="application/vnd.openxmlformats-officedocument.presentationml.notesSlide+xml"/>
  <Override PartName="/ppt/embeddings/oleObject5.bin" ContentType="application/vnd.openxmlformats-officedocument.oleObject"/>
  <Override PartName="/ppt/notesSlides/notesSlide5.xml" ContentType="application/vnd.openxmlformats-officedocument.presentationml.notesSlide+xml"/>
  <Override PartName="/ppt/tags/tag13.xml" ContentType="application/vnd.openxmlformats-officedocument.presentationml.tags+xml"/>
  <Override PartName="/ppt/slides/slide25.xml" ContentType="application/vnd.openxmlformats-officedocument.presentationml.slide+xml"/>
  <Override PartName="/ppt/slides/slide9.xml" ContentType="application/vnd.openxmlformats-officedocument.presentationml.slide+xml"/>
  <Override PartName="/ppt/tags/tag8.xml" ContentType="application/vnd.openxmlformats-officedocument.presentationml.tags+xml"/>
  <Override PartName="/ppt/slideLayouts/slideLayout9.xml" ContentType="application/vnd.openxmlformats-officedocument.presentationml.slideLayout+xml"/>
  <Override PartName="/ppt/notesSlides/notesSlide20.xml" ContentType="application/vnd.openxmlformats-officedocument.presentationml.notesSlide+xml"/>
  <Override PartName="/ppt/tags/tag1.xml" ContentType="application/vnd.openxmlformats-officedocument.presentationml.tags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17.xml" ContentType="application/vnd.openxmlformats-officedocument.presentationml.slide+xml"/>
  <Override PartName="/ppt/notesSlides/notesSlide19.xml" ContentType="application/vnd.openxmlformats-officedocument.presentationml.notesSlide+xml"/>
  <Override PartName="/ppt/embeddings/oleObject11.bin" ContentType="application/vnd.openxmlformats-officedocument.oleObject"/>
  <Override PartName="/ppt/slides/slide10.xml" ContentType="application/vnd.openxmlformats-officedocument.presentationml.slide+xml"/>
  <Override PartName="/ppt/notesSlides/notesSlide12.xml" ContentType="application/vnd.openxmlformats-officedocument.presentationml.notesSlide+xml"/>
  <Default Extension="wmf" ContentType="image/x-wmf"/>
  <Override PartName="/ppt/embeddings/oleObject4.bin" ContentType="application/vnd.openxmlformats-officedocument.oleObject"/>
  <Override PartName="/docProps/app.xml" ContentType="application/vnd.openxmlformats-officedocument.extended-properties+xml"/>
  <Override PartName="/ppt/notesSlides/notesSlide4.xml" ContentType="application/vnd.openxmlformats-officedocument.presentationml.notesSlide+xml"/>
  <Override PartName="/ppt/tags/tag12.xml" ContentType="application/vnd.openxmlformats-officedocument.presentationml.tags+xml"/>
  <Override PartName="/ppt/slides/slide24.xml" ContentType="application/vnd.openxmlformats-officedocument.presentationml.slide+xml"/>
  <Override PartName="/ppt/notesSlides/notesSlide10.xml" ContentType="application/vnd.openxmlformats-officedocument.presentationml.notesSlide+xml"/>
  <Override PartName="/ppt/tags/tag7.xml" ContentType="application/vnd.openxmlformats-officedocument.presentationml.tags+xml"/>
  <Override PartName="/ppt/slides/slide8.xml" ContentType="application/vnd.openxmlformats-officedocument.presentationml.slide+xml"/>
  <Override PartName="/ppt/slideLayouts/slideLayout8.xml" ContentType="application/vnd.openxmlformats-officedocument.presentationml.slideLayout+xml"/>
  <Override PartName="/ppt/embeddings/oleObject10.bin" ContentType="application/vnd.openxmlformats-officedocument.oleObject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16.xml" ContentType="application/vnd.openxmlformats-officedocument.presentationml.slide+xml"/>
  <Override PartName="/ppt/notesSlides/notesSlide18.xml" ContentType="application/vnd.openxmlformats-officedocument.presentationml.notesSlide+xml"/>
  <Default Extension="jpeg" ContentType="image/jpeg"/>
  <Override PartName="/ppt/viewProps.xml" ContentType="application/vnd.openxmlformats-officedocument.presentationml.viewProps+xml"/>
  <Override PartName="/ppt/notesSlides/notesSlide11.xml" ContentType="application/vnd.openxmlformats-officedocument.presentationml.notesSlide+xml"/>
  <Override PartName="/ppt/embeddings/oleObject3.bin" ContentType="application/vnd.openxmlformats-officedocument.oleObject"/>
  <Override PartName="/ppt/notesSlides/notesSlide3.xml" ContentType="application/vnd.openxmlformats-officedocument.presentationml.notesSlide+xml"/>
  <Override PartName="/ppt/theme/theme2.xml" ContentType="application/vnd.openxmlformats-officedocument.theme+xml"/>
  <Override PartName="/ppt/tags/tag11.xml" ContentType="application/vnd.openxmlformats-officedocument.presentationml.tags+xml"/>
  <Override PartName="/ppt/slideLayouts/slideLayout11.xml" ContentType="application/vnd.openxmlformats-officedocument.presentationml.slideLayout+xml"/>
  <Override PartName="/ppt/slides/slide23.xml" ContentType="application/vnd.openxmlformats-officedocument.presentationml.slide+xml"/>
  <Override PartName="/ppt/tags/tag6.xml" ContentType="application/vnd.openxmlformats-officedocument.presentationml.tags+xml"/>
  <Override PartName="/ppt/slides/slide7.xml" ContentType="application/vnd.openxmlformats-officedocument.presentationml.slide+xml"/>
  <Override PartName="/ppt/slideLayouts/slideLayout7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5.xml" ContentType="application/vnd.openxmlformats-officedocument.presentationml.slide+xml"/>
  <Override PartName="/ppt/notesSlides/notesSlide17.xml" ContentType="application/vnd.openxmlformats-officedocument.presentationml.notesSlide+xml"/>
  <Override PartName="/ppt/embeddings/oleObject9.bin" ContentType="application/vnd.openxmlformats-officedocument.oleObject"/>
  <Override PartName="/ppt/embeddings/oleObject2.bin" ContentType="application/vnd.openxmlformats-officedocument.oleObject"/>
  <Override PartName="/ppt/notesSlides/notesSlide2.xml" ContentType="application/vnd.openxmlformats-officedocument.presentationml.notesSlide+xml"/>
  <Override PartName="/ppt/tags/tag10.xml" ContentType="application/vnd.openxmlformats-officedocument.presentationml.tags+xml"/>
  <Override PartName="/ppt/theme/theme1.xml" ContentType="application/vnd.openxmlformats-officedocument.theme+xml"/>
  <Override PartName="/ppt/slides/slide22.xml" ContentType="application/vnd.openxmlformats-officedocument.presentationml.slide+xml"/>
  <Default Extension="gif" ContentType="image/gif"/>
  <Override PartName="/ppt/presentation.xml" ContentType="application/vnd.openxmlformats-officedocument.presentationml.presentation.main+xml"/>
  <Override PartName="/ppt/tags/tag5.xml" ContentType="application/vnd.openxmlformats-officedocument.presentationml.tags+xml"/>
  <Override PartName="/ppt/slides/slide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0.xml" ContentType="application/vnd.openxmlformats-officedocument.presentationml.slideLayout+xml"/>
  <Default Extension="bin" ContentType="application/vnd.openxmlformats-officedocument.presentationml.printerSettings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60" r:id="rId1"/>
  </p:sldMasterIdLst>
  <p:notesMasterIdLst>
    <p:notesMasterId r:id="rId29"/>
  </p:notesMasterIdLst>
  <p:sldIdLst>
    <p:sldId id="309" r:id="rId2"/>
    <p:sldId id="301" r:id="rId3"/>
    <p:sldId id="303" r:id="rId4"/>
    <p:sldId id="300" r:id="rId5"/>
    <p:sldId id="305" r:id="rId6"/>
    <p:sldId id="284" r:id="rId7"/>
    <p:sldId id="285" r:id="rId8"/>
    <p:sldId id="286" r:id="rId9"/>
    <p:sldId id="310" r:id="rId10"/>
    <p:sldId id="288" r:id="rId11"/>
    <p:sldId id="289" r:id="rId12"/>
    <p:sldId id="290" r:id="rId13"/>
    <p:sldId id="291" r:id="rId14"/>
    <p:sldId id="292" r:id="rId15"/>
    <p:sldId id="293" r:id="rId16"/>
    <p:sldId id="294" r:id="rId17"/>
    <p:sldId id="295" r:id="rId18"/>
    <p:sldId id="296" r:id="rId19"/>
    <p:sldId id="297" r:id="rId20"/>
    <p:sldId id="267" r:id="rId21"/>
    <p:sldId id="265" r:id="rId22"/>
    <p:sldId id="307" r:id="rId23"/>
    <p:sldId id="270" r:id="rId24"/>
    <p:sldId id="268" r:id="rId25"/>
    <p:sldId id="279" r:id="rId26"/>
    <p:sldId id="269" r:id="rId27"/>
    <p:sldId id="299" r:id="rId2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-106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-106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-106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-106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-106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-106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-106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-106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-106" charset="-128"/>
        <a:cs typeface="+mn-cs"/>
      </a:defRPr>
    </a:lvl9pPr>
  </p:defaultTextStyle>
  <p:extLst>
    <p:ext uri="{EFAFB233-063F-42B5-8137-9DF3F51BA10A}">
      <p15:sldGuideLst xmlns:mc="http://schemas.openxmlformats.org/markup-compatibility/2006" xmlns:mv="urn:schemas-microsoft-com:mac:vml" xmlns:p15="http://schemas.microsoft.com/office/powerpoint/2012/main" xmlns="" xmlns:p="http://schemas.openxmlformats.org/presentationml/2006/main" xmlns:r="http://schemas.openxmlformats.org/officeDocument/2006/relationships" xmlns:a="http://schemas.openxmlformats.org/drawingml/2006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extLst>
    <p:ext uri="{E76CE94A-603C-4142-B9EB-6D1370010A27}">
      <p14:discardImageEditData xmlns:mc="http://schemas.openxmlformats.org/markup-compatibility/2006" xmlns:mv="urn:schemas-microsoft-com:mac:vml"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val="0"/>
    </p:ext>
    <p:ext uri="{D31A062A-798A-4329-ABDD-BBA856620510}">
      <p14:defaultImageDpi xmlns:mc="http://schemas.openxmlformats.org/markup-compatibility/2006" xmlns:mv="urn:schemas-microsoft-com:mac:vml"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val="220"/>
    </p:ext>
    <p:ext uri="{FD5EFAAD-0ECE-453E-9831-46B23BE46B34}">
      <p15:chartTrackingRefBased xmlns:mc="http://schemas.openxmlformats.org/markup-compatibility/2006" xmlns:mv="urn:schemas-microsoft-com:mac:vml" xmlns:p15="http://schemas.microsoft.com/office/powerpoint/2012/main" xmlns="" xmlns:p="http://schemas.openxmlformats.org/presentationml/2006/main" xmlns:r="http://schemas.openxmlformats.org/officeDocument/2006/relationships" xmlns:a="http://schemas.openxmlformats.org/drawingml/2006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515" autoAdjust="0"/>
    <p:restoredTop sz="94660"/>
  </p:normalViewPr>
  <p:slideViewPr>
    <p:cSldViewPr>
      <p:cViewPr varScale="1">
        <p:scale>
          <a:sx n="92" d="100"/>
          <a:sy n="92" d="100"/>
        </p:scale>
        <p:origin x="-82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4" Type="http://schemas.openxmlformats.org/officeDocument/2006/relationships/image" Target="../media/image33.wmf"/><Relationship Id="rId5" Type="http://schemas.openxmlformats.org/officeDocument/2006/relationships/image" Target="../media/image34.wmf"/><Relationship Id="rId6" Type="http://schemas.openxmlformats.org/officeDocument/2006/relationships/image" Target="../media/image35.wmf"/><Relationship Id="rId1" Type="http://schemas.openxmlformats.org/officeDocument/2006/relationships/image" Target="../media/image30.wmf"/><Relationship Id="rId2" Type="http://schemas.openxmlformats.org/officeDocument/2006/relationships/image" Target="../media/image31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4" Type="http://schemas.openxmlformats.org/officeDocument/2006/relationships/image" Target="../media/image33.wmf"/><Relationship Id="rId5" Type="http://schemas.openxmlformats.org/officeDocument/2006/relationships/image" Target="../media/image34.wmf"/><Relationship Id="rId6" Type="http://schemas.openxmlformats.org/officeDocument/2006/relationships/image" Target="../media/image35.wmf"/><Relationship Id="rId1" Type="http://schemas.openxmlformats.org/officeDocument/2006/relationships/image" Target="../media/image30.wmf"/><Relationship Id="rId2" Type="http://schemas.openxmlformats.org/officeDocument/2006/relationships/image" Target="../media/image3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45365B83-320A-4DE8-B497-2659D8A02B6B}" type="datetime1">
              <a:rPr lang="en-US"/>
              <a:pPr/>
              <a:t>4/11/15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831A3651-8BF5-40E4-88AE-3BB9AE425BA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val="36374906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6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6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6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6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6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Check </a:t>
            </a:r>
            <a:r>
              <a:rPr lang="en-US" smtClean="0"/>
              <a:t>Vámonos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1A3651-8BF5-40E4-88AE-3BB9AE425BAD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It is bad weather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1A3651-8BF5-40E4-88AE-3BB9AE425BAD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It is cool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1A3651-8BF5-40E4-88AE-3BB9AE425BAD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Lighten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1A3651-8BF5-40E4-88AE-3BB9AE425BAD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Snowing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1A3651-8BF5-40E4-88AE-3BB9AE425BAD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Thunders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1A3651-8BF5-40E4-88AE-3BB9AE425BAD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sz="1200" dirty="0" smtClean="0">
                <a:latin typeface="Comic Sans MS" pitchFamily="66" charset="0"/>
              </a:rPr>
              <a:t>It´s raining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1A3651-8BF5-40E4-88AE-3BB9AE425BAD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Volunteers</a:t>
            </a:r>
            <a:r>
              <a:rPr lang="en-US" baseline="0" dirty="0" smtClean="0"/>
              <a:t> to answer this questions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1A3651-8BF5-40E4-88AE-3BB9AE425BAD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Students doing by themselves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1A3651-8BF5-40E4-88AE-3BB9AE425BAD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Calibri" pitchFamily="-107" charset="0"/>
                <a:ea typeface="ＭＳ Ｐゴシック" pitchFamily="-107" charset="-128"/>
                <a:cs typeface="ＭＳ Ｐゴシック" pitchFamily="-107" charset="-128"/>
              </a:rPr>
              <a:t>LINK: http://</a:t>
            </a:r>
            <a:r>
              <a:rPr lang="en-US" dirty="0" err="1" smtClean="0">
                <a:latin typeface="Calibri" pitchFamily="-107" charset="0"/>
                <a:ea typeface="ＭＳ Ｐゴシック" pitchFamily="-107" charset="-128"/>
                <a:cs typeface="ＭＳ Ｐゴシック" pitchFamily="-107" charset="-128"/>
              </a:rPr>
              <a:t>www.youtube.com/watch?v</a:t>
            </a:r>
            <a:r>
              <a:rPr lang="en-US" dirty="0" smtClean="0">
                <a:latin typeface="Calibri" pitchFamily="-107" charset="0"/>
                <a:ea typeface="ＭＳ Ｐゴシック" pitchFamily="-107" charset="-128"/>
                <a:cs typeface="ＭＳ Ｐゴシック" pitchFamily="-107" charset="-128"/>
              </a:rPr>
              <a:t>=F50KnPmvr3s</a:t>
            </a:r>
          </a:p>
          <a:p>
            <a:endParaRPr lang="en-US" dirty="0" smtClean="0">
              <a:latin typeface="Calibri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dirty="0" smtClean="0">
                <a:latin typeface="Calibri" pitchFamily="-107" charset="0"/>
                <a:ea typeface="ＭＳ Ｐゴシック" pitchFamily="-107" charset="-128"/>
                <a:cs typeface="ＭＳ Ｐゴシック" pitchFamily="-107" charset="-128"/>
              </a:rPr>
              <a:t>https://</a:t>
            </a:r>
            <a:r>
              <a:rPr lang="en-US" dirty="0" err="1" smtClean="0">
                <a:latin typeface="Calibri" pitchFamily="-107" charset="0"/>
                <a:ea typeface="ＭＳ Ｐゴシック" pitchFamily="-107" charset="-128"/>
                <a:cs typeface="ＭＳ Ｐゴシック" pitchFamily="-107" charset="-128"/>
              </a:rPr>
              <a:t>www.youtube.com/watch?v</a:t>
            </a:r>
            <a:r>
              <a:rPr lang="en-US" dirty="0" smtClean="0">
                <a:latin typeface="Calibri" pitchFamily="-107" charset="0"/>
                <a:ea typeface="ＭＳ Ｐゴシック" pitchFamily="-107" charset="-128"/>
                <a:cs typeface="ＭＳ Ｐゴシック" pitchFamily="-107" charset="-128"/>
              </a:rPr>
              <a:t>=U7W5oKx6g2I</a:t>
            </a:r>
          </a:p>
          <a:p>
            <a:endParaRPr lang="en-US" dirty="0" smtClean="0">
              <a:latin typeface="Calibri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dirty="0" smtClean="0">
                <a:latin typeface="Calibri" pitchFamily="-107" charset="0"/>
                <a:ea typeface="ＭＳ Ｐゴシック" pitchFamily="-107" charset="-128"/>
                <a:cs typeface="ＭＳ Ｐゴシック" pitchFamily="-107" charset="-128"/>
              </a:rPr>
              <a:t>https://</a:t>
            </a:r>
            <a:r>
              <a:rPr lang="en-US" dirty="0" err="1" smtClean="0">
                <a:latin typeface="Calibri" pitchFamily="-107" charset="0"/>
                <a:ea typeface="ＭＳ Ｐゴシック" pitchFamily="-107" charset="-128"/>
                <a:cs typeface="ＭＳ Ｐゴシック" pitchFamily="-107" charset="-128"/>
              </a:rPr>
              <a:t>www.youtube.com/watch?v</a:t>
            </a:r>
            <a:r>
              <a:rPr lang="en-US" dirty="0" smtClean="0">
                <a:latin typeface="Calibri" pitchFamily="-107" charset="0"/>
                <a:ea typeface="ＭＳ Ｐゴシック" pitchFamily="-107" charset="-128"/>
                <a:cs typeface="ＭＳ Ｐゴシック" pitchFamily="-107" charset="-128"/>
              </a:rPr>
              <a:t>=LiI0lWmgmEE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1A3651-8BF5-40E4-88AE-3BB9AE425BAD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Work with</a:t>
            </a:r>
            <a:r>
              <a:rPr lang="en-US" baseline="0" dirty="0" smtClean="0"/>
              <a:t> a partner to complete activities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1A3651-8BF5-40E4-88AE-3BB9AE425BAD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1. https://</a:t>
            </a:r>
            <a:r>
              <a:rPr lang="en-US" dirty="0" err="1" smtClean="0"/>
              <a:t>www.youtube.com/watch?v</a:t>
            </a:r>
            <a:r>
              <a:rPr lang="en-US" dirty="0" smtClean="0"/>
              <a:t>=anB_MU948BI</a:t>
            </a:r>
          </a:p>
          <a:p>
            <a:endParaRPr lang="en-US" dirty="0" smtClean="0"/>
          </a:p>
          <a:p>
            <a:r>
              <a:rPr lang="en-US" dirty="0" smtClean="0"/>
              <a:t>https://</a:t>
            </a:r>
            <a:r>
              <a:rPr lang="en-US" dirty="0" err="1" smtClean="0"/>
              <a:t>www.youtube.com/watch?v</a:t>
            </a:r>
            <a:r>
              <a:rPr lang="en-US" dirty="0" smtClean="0"/>
              <a:t>=m56b6pPa1zo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1A3651-8BF5-40E4-88AE-3BB9AE425BAD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7F37788-9841-479D-A7B6-9F265410179E}" type="slidenum">
              <a:rPr lang="es-ES"/>
              <a:pPr/>
              <a:t>24</a:t>
            </a:fld>
            <a:endParaRPr lang="es-E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val="12874332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Work with</a:t>
            </a:r>
            <a:r>
              <a:rPr lang="en-US" baseline="0" dirty="0" smtClean="0"/>
              <a:t> a partner to complete activities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1A3651-8BF5-40E4-88AE-3BB9AE425BAD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5B1F23F-A3DF-4227-A4E0-66D68BDB8D54}" type="slidenum">
              <a:rPr lang="es-ES"/>
              <a:pPr/>
              <a:t>26</a:t>
            </a:fld>
            <a:endParaRPr lang="es-E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val="366779872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1A3651-8BF5-40E4-88AE-3BB9AE425BAD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It is nice weather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1A3651-8BF5-40E4-88AE-3BB9AE425BAD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It</a:t>
            </a:r>
            <a:r>
              <a:rPr lang="en-US" baseline="0" dirty="0" smtClean="0"/>
              <a:t> is hot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1A3651-8BF5-40E4-88AE-3BB9AE425BAD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 so…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1A3651-8BF5-40E4-88AE-3BB9AE425BAD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1A3651-8BF5-40E4-88AE-3BB9AE425BAD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It is windy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1A3651-8BF5-40E4-88AE-3BB9AE425BAD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It is wet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1A3651-8BF5-40E4-88AE-3BB9AE425BAD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It is cloudy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1A3651-8BF5-40E4-88AE-3BB9AE425BAD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Oval 16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Oval 17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Oval 20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2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fld id="{0E65702A-A39B-4C34-9DA5-18203204D6D4}" type="datetime1">
              <a:rPr lang="en-US"/>
              <a:pPr/>
              <a:t>4/11/15</a:t>
            </a:fld>
            <a:endParaRPr lang="en-US"/>
          </a:p>
        </p:txBody>
      </p:sp>
      <p:sp>
        <p:nvSpPr>
          <p:cNvPr id="23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fld id="{D3AAE5F6-C957-4A75-BFD6-70BD9ECAF277}" type="slidenum">
              <a:rPr lang="en-US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7F8C111-FB16-4A18-8B1F-A9A916000C34}" type="datetime1">
              <a:rPr lang="en-US"/>
              <a:pPr/>
              <a:t>4/11/15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70BB95-9ECF-4B17-98FF-E1EF006BA9A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6D05376-7FFC-443C-806C-105470AD89BB}" type="datetime1">
              <a:rPr lang="en-US"/>
              <a:pPr/>
              <a:t>4/11/15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32EE24-8201-4D99-BA59-C30A59F955F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4BF9AF4-0E5D-4BFE-814A-C77269337C94}" type="datetime1">
              <a:rPr lang="en-US"/>
              <a:pPr/>
              <a:t>4/11/15</a:t>
            </a:fld>
            <a:endParaRPr lang="en-US"/>
          </a:p>
        </p:txBody>
      </p:sp>
      <p:sp>
        <p:nvSpPr>
          <p:cNvPr id="5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EDEB0E2-4D6E-43F5-8A91-00467DB66C8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Oval 13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Oval 14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Oval 15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Oval 16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Oval 17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fld id="{CDF99DE1-6F42-4796-A81E-6E221CD53C01}" type="datetime1">
              <a:rPr lang="en-US"/>
              <a:pPr/>
              <a:t>4/11/15</a:t>
            </a:fld>
            <a:endParaRPr lang="en-US"/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fld id="{FE534BD9-0AFA-4681-8796-E434A2CE52B6}" type="slidenum">
              <a:rPr lang="en-US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308EF1D-62C8-4E38-AA31-E017CEBD9A52}" type="datetime1">
              <a:rPr lang="en-US"/>
              <a:pPr/>
              <a:t>4/11/15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0C116F-F4CA-4CF4-937D-322A8274770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A29713B-A03B-4C31-81D0-7A3A78204BF9}" type="datetime1">
              <a:rPr lang="en-US"/>
              <a:pPr/>
              <a:t>4/11/15</a:t>
            </a:fld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4BF22A-455E-4FBF-B5DB-0A3BA5601ED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AA3CB4C-D427-44E0-8663-CDBCAE7F947A}" type="datetime1">
              <a:rPr lang="en-US"/>
              <a:pPr/>
              <a:t>4/11/15</a:t>
            </a:fld>
            <a:endParaRPr lang="en-US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2217CB9-6D6C-4DA2-844F-135AE5202A3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1430E48-FC6F-43CC-B366-95F61909292C}" type="datetime1">
              <a:rPr lang="en-US"/>
              <a:pPr/>
              <a:t>4/11/15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FF39E8-F0C8-47A8-B81B-C7C1657D2DB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</a:endParaRPr>
          </a:p>
        </p:txBody>
      </p:sp>
      <p:sp>
        <p:nvSpPr>
          <p:cNvPr id="6" name="Straight Connector 5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</a:endParaRP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</a:endParaRP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90CD299-D1A7-44CE-8CA5-754A174E7845}" type="datetime1">
              <a:rPr lang="en-US"/>
              <a:pPr/>
              <a:t>4/11/15</a:t>
            </a:fld>
            <a:endParaRPr lang="en-US"/>
          </a:p>
        </p:txBody>
      </p:sp>
      <p:sp>
        <p:nvSpPr>
          <p:cNvPr id="13" name="Slide Number Placeholder 2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6D933BC-1567-4B21-A6C9-9116FC80DE8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4" name="Footer Placeholder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6" name="Oval 5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AAD9738-CF09-41E7-BEF6-86A124CDE1C6}" type="datetime1">
              <a:rPr lang="en-US"/>
              <a:pPr/>
              <a:t>4/11/15</a:t>
            </a:fld>
            <a:endParaRPr lang="en-US"/>
          </a:p>
        </p:txBody>
      </p:sp>
      <p:sp>
        <p:nvSpPr>
          <p:cNvPr id="13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799AC98-0D1B-4346-987E-62295D3A1A23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4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8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2"/>
                </a:solidFill>
                <a:latin typeface="Century Schoolbook" pitchFamily="18" charset="0"/>
              </a:defRPr>
            </a:lvl1pPr>
          </a:lstStyle>
          <a:p>
            <a:fld id="{8D1D2C61-C121-45F4-B48C-80D379221EF8}" type="datetime1">
              <a:rPr lang="en-US"/>
              <a:pPr/>
              <a:t>4/11/15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400" b="1">
                <a:solidFill>
                  <a:srgbClr val="FFFFFF"/>
                </a:solidFill>
                <a:latin typeface="Century Schoolbook" pitchFamily="18" charset="0"/>
              </a:defRPr>
            </a:lvl1pPr>
          </a:lstStyle>
          <a:p>
            <a:fld id="{4797A0F4-76BF-4B8D-B24E-9ADE4EA6E63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12" r:id="rId4"/>
    <p:sldLayoutId id="2147483713" r:id="rId5"/>
    <p:sldLayoutId id="2147483720" r:id="rId6"/>
    <p:sldLayoutId id="2147483714" r:id="rId7"/>
    <p:sldLayoutId id="2147483721" r:id="rId8"/>
    <p:sldLayoutId id="2147483722" r:id="rId9"/>
    <p:sldLayoutId id="2147483715" r:id="rId10"/>
    <p:sldLayoutId id="214748371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ＭＳ Ｐゴシック" pitchFamily="-106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-106" charset="0"/>
          <a:ea typeface="ＭＳ Ｐゴシック" pitchFamily="-106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-106" charset="0"/>
          <a:ea typeface="ＭＳ Ｐゴシック" pitchFamily="-106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-106" charset="0"/>
          <a:ea typeface="ＭＳ Ｐゴシック" pitchFamily="-106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-106" charset="0"/>
          <a:ea typeface="ＭＳ Ｐゴシック" pitchFamily="-106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-106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-106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-106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-106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ＭＳ Ｐゴシック" pitchFamily="-106" charset="-128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ＭＳ Ｐゴシック" pitchFamily="-106" charset="-128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0C61AE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ＭＳ Ｐゴシック" pitchFamily="-106" charset="-128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AABBDF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ＭＳ Ｐゴシック" pitchFamily="-106" charset="-128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AACCE9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ＭＳ Ｐゴシック" pitchFamily="-106" charset="-128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4" Type="http://schemas.openxmlformats.org/officeDocument/2006/relationships/image" Target="../media/image9.jpeg"/><Relationship Id="rId5" Type="http://schemas.openxmlformats.org/officeDocument/2006/relationships/image" Target="../media/image10.wmf"/><Relationship Id="rId1" Type="http://schemas.openxmlformats.org/officeDocument/2006/relationships/tags" Target="../tags/tag5.x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4" Type="http://schemas.openxmlformats.org/officeDocument/2006/relationships/image" Target="../media/image11.wmf"/><Relationship Id="rId1" Type="http://schemas.openxmlformats.org/officeDocument/2006/relationships/tags" Target="../tags/tag6.x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4" Type="http://schemas.openxmlformats.org/officeDocument/2006/relationships/image" Target="../media/image12.jpeg"/><Relationship Id="rId1" Type="http://schemas.openxmlformats.org/officeDocument/2006/relationships/tags" Target="../tags/tag7.x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4" Type="http://schemas.openxmlformats.org/officeDocument/2006/relationships/image" Target="../media/image13.jpeg"/><Relationship Id="rId1" Type="http://schemas.openxmlformats.org/officeDocument/2006/relationships/tags" Target="../tags/tag8.xml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4" Type="http://schemas.openxmlformats.org/officeDocument/2006/relationships/hyperlink" Target="http://thisisyourwakeupcallonline.com/wp-content/uploads/stormy_weather.jpg" TargetMode="External"/><Relationship Id="rId5" Type="http://schemas.openxmlformats.org/officeDocument/2006/relationships/image" Target="../media/image14.jpeg"/><Relationship Id="rId1" Type="http://schemas.openxmlformats.org/officeDocument/2006/relationships/tags" Target="../tags/tag9.xml"/><Relationship Id="rId2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4" Type="http://schemas.openxmlformats.org/officeDocument/2006/relationships/image" Target="../media/image15.png"/><Relationship Id="rId1" Type="http://schemas.openxmlformats.org/officeDocument/2006/relationships/tags" Target="../tags/tag10.xml"/><Relationship Id="rId2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4" Type="http://schemas.openxmlformats.org/officeDocument/2006/relationships/image" Target="../media/image16.jpeg"/><Relationship Id="rId1" Type="http://schemas.openxmlformats.org/officeDocument/2006/relationships/tags" Target="../tags/tag11.xml"/><Relationship Id="rId2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4" Type="http://schemas.openxmlformats.org/officeDocument/2006/relationships/image" Target="../media/image17.jpeg"/><Relationship Id="rId1" Type="http://schemas.openxmlformats.org/officeDocument/2006/relationships/tags" Target="../tags/tag12.xml"/><Relationship Id="rId2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4.xml"/><Relationship Id="rId5" Type="http://schemas.openxmlformats.org/officeDocument/2006/relationships/image" Target="../media/image18.wmf"/><Relationship Id="rId6" Type="http://schemas.openxmlformats.org/officeDocument/2006/relationships/image" Target="../media/image19.png"/><Relationship Id="rId7" Type="http://schemas.openxmlformats.org/officeDocument/2006/relationships/image" Target="../media/image20.wmf"/><Relationship Id="rId1" Type="http://schemas.openxmlformats.org/officeDocument/2006/relationships/tags" Target="../tags/tag13.xml"/><Relationship Id="rId2" Type="http://schemas.openxmlformats.org/officeDocument/2006/relationships/audio" Target="file:///C:\Documents%20and%20Settings\c.kennedy\Local%20Settings\Temporary%20Internet%20Files\Content.IE5\DRRZD1WE\MSj03882640000%5b1%5d.wav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4" Type="http://schemas.openxmlformats.org/officeDocument/2006/relationships/image" Target="../media/image21.jpeg"/><Relationship Id="rId1" Type="http://schemas.openxmlformats.org/officeDocument/2006/relationships/tags" Target="../tags/tag14.xml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4" Type="http://schemas.openxmlformats.org/officeDocument/2006/relationships/image" Target="../media/image11.wmf"/><Relationship Id="rId5" Type="http://schemas.openxmlformats.org/officeDocument/2006/relationships/image" Target="../media/image23.wmf"/><Relationship Id="rId6" Type="http://schemas.openxmlformats.org/officeDocument/2006/relationships/image" Target="../media/image24.wmf"/><Relationship Id="rId7" Type="http://schemas.openxmlformats.org/officeDocument/2006/relationships/image" Target="../media/image25.wmf"/><Relationship Id="rId8" Type="http://schemas.openxmlformats.org/officeDocument/2006/relationships/image" Target="../media/image26.wmf"/><Relationship Id="rId9" Type="http://schemas.openxmlformats.org/officeDocument/2006/relationships/image" Target="../media/image27.gif"/><Relationship Id="rId10" Type="http://schemas.openxmlformats.org/officeDocument/2006/relationships/image" Target="../media/image28.wmf"/><Relationship Id="rId11" Type="http://schemas.openxmlformats.org/officeDocument/2006/relationships/image" Target="../media/image29.w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4" Type="http://schemas.openxmlformats.org/officeDocument/2006/relationships/oleObject" Target="../embeddings/oleObject1.bin"/><Relationship Id="rId5" Type="http://schemas.openxmlformats.org/officeDocument/2006/relationships/oleObject" Target="../embeddings/oleObject2.bin"/><Relationship Id="rId6" Type="http://schemas.openxmlformats.org/officeDocument/2006/relationships/oleObject" Target="../embeddings/oleObject3.bin"/><Relationship Id="rId7" Type="http://schemas.openxmlformats.org/officeDocument/2006/relationships/oleObject" Target="../embeddings/oleObject4.bin"/><Relationship Id="rId8" Type="http://schemas.openxmlformats.org/officeDocument/2006/relationships/oleObject" Target="../embeddings/oleObject5.bin"/><Relationship Id="rId9" Type="http://schemas.openxmlformats.org/officeDocument/2006/relationships/oleObject" Target="../embeddings/oleObject6.bin"/><Relationship Id="rId10" Type="http://schemas.openxmlformats.org/officeDocument/2006/relationships/hyperlink" Target="http://es.weather.yahoo.com/w/wcom/eur_outlook_es_ES_440_dmy_y.html" TargetMode="External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4" Type="http://schemas.openxmlformats.org/officeDocument/2006/relationships/oleObject" Target="../embeddings/oleObject7.bin"/><Relationship Id="rId5" Type="http://schemas.openxmlformats.org/officeDocument/2006/relationships/oleObject" Target="../embeddings/oleObject8.bin"/><Relationship Id="rId6" Type="http://schemas.openxmlformats.org/officeDocument/2006/relationships/oleObject" Target="../embeddings/oleObject9.bin"/><Relationship Id="rId7" Type="http://schemas.openxmlformats.org/officeDocument/2006/relationships/oleObject" Target="../embeddings/oleObject10.bin"/><Relationship Id="rId8" Type="http://schemas.openxmlformats.org/officeDocument/2006/relationships/oleObject" Target="../embeddings/oleObject11.bin"/><Relationship Id="rId9" Type="http://schemas.openxmlformats.org/officeDocument/2006/relationships/oleObject" Target="../embeddings/oleObject12.bin"/><Relationship Id="rId10" Type="http://schemas.openxmlformats.org/officeDocument/2006/relationships/hyperlink" Target="http://es.weather.yahoo.com/w/wcom/eur_outlook_es_ES_440_dmy_y.html" TargetMode="External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4" Type="http://schemas.openxmlformats.org/officeDocument/2006/relationships/image" Target="../media/image38.wmf"/><Relationship Id="rId5" Type="http://schemas.openxmlformats.org/officeDocument/2006/relationships/image" Target="../media/image39.wmf"/><Relationship Id="rId6" Type="http://schemas.openxmlformats.org/officeDocument/2006/relationships/image" Target="../media/image40.wmf"/><Relationship Id="rId7" Type="http://schemas.openxmlformats.org/officeDocument/2006/relationships/image" Target="../media/image24.wmf"/><Relationship Id="rId8" Type="http://schemas.openxmlformats.org/officeDocument/2006/relationships/image" Target="../media/image41.wmf"/><Relationship Id="rId9" Type="http://schemas.openxmlformats.org/officeDocument/2006/relationships/image" Target="../media/image42.wmf"/><Relationship Id="rId10" Type="http://schemas.openxmlformats.org/officeDocument/2006/relationships/image" Target="../media/image43.wmf"/><Relationship Id="rId11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image" Target="../media/image5.wmf"/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image" Target="../media/image6.png"/><Relationship Id="rId1" Type="http://schemas.openxmlformats.org/officeDocument/2006/relationships/tags" Target="../tags/tag2.x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tags" Target="../tags/tag3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7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image" Target="../media/image8.png"/><Relationship Id="rId1" Type="http://schemas.openxmlformats.org/officeDocument/2006/relationships/tags" Target="../tags/tag4.x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401762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 eaLnBrk="1" hangingPunct="1"/>
            <a:r>
              <a:rPr lang="en-US" sz="5600" b="1" dirty="0" err="1" smtClean="0"/>
              <a:t>Vámonos</a:t>
            </a:r>
            <a:r>
              <a:rPr lang="en-US" sz="5600" b="1" dirty="0" smtClean="0"/>
              <a:t> </a:t>
            </a:r>
            <a:r>
              <a:rPr lang="en-US" sz="6700" b="1" dirty="0" smtClean="0"/>
              <a:t/>
            </a:r>
            <a:br>
              <a:rPr lang="en-US" sz="6700" b="1" dirty="0" smtClean="0"/>
            </a:br>
            <a:r>
              <a:rPr lang="en-US" sz="2700" b="1" dirty="0" smtClean="0"/>
              <a:t>Unit 4: El </a:t>
            </a:r>
            <a:r>
              <a:rPr lang="en-US" sz="2700" b="1" dirty="0" err="1" smtClean="0"/>
              <a:t>tiempo</a:t>
            </a:r>
            <a:r>
              <a:rPr lang="en-US" sz="2700" b="1" dirty="0" smtClean="0"/>
              <a:t> y </a:t>
            </a:r>
            <a:r>
              <a:rPr lang="en-US" sz="2700" b="1" dirty="0" err="1" smtClean="0"/>
              <a:t>las</a:t>
            </a:r>
            <a:r>
              <a:rPr lang="en-US" sz="2700" b="1" dirty="0" smtClean="0"/>
              <a:t> </a:t>
            </a:r>
            <a:r>
              <a:rPr lang="en-US" sz="2700" b="1" dirty="0" err="1" smtClean="0"/>
              <a:t>estaciones</a:t>
            </a:r>
            <a:r>
              <a:rPr lang="en-US" sz="2700" dirty="0" smtClean="0"/>
              <a:t> 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cap="none" dirty="0" smtClean="0"/>
              <a:t>TIENEN CINCO MINUTOS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57200" y="1676400"/>
            <a:ext cx="8077200" cy="5181600"/>
          </a:xfrm>
        </p:spPr>
        <p:txBody>
          <a:bodyPr numCol="3">
            <a:normAutofit fontScale="250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en-US" sz="6800" b="1" dirty="0" smtClean="0">
                <a:ea typeface="+mn-ea"/>
              </a:rPr>
              <a:t>Objective</a:t>
            </a:r>
            <a:r>
              <a:rPr lang="en-US" sz="6800" dirty="0" smtClean="0">
                <a:ea typeface="+mn-ea"/>
              </a:rPr>
              <a:t>: I can identify weather conditions and compose sentences to describe the weather.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en-US" sz="6800" dirty="0" smtClean="0">
              <a:ea typeface="+mn-ea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en-US" sz="5000" dirty="0" smtClean="0">
              <a:ea typeface="+mn-ea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en-US" sz="5000" dirty="0" smtClean="0">
              <a:ea typeface="+mn-ea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en-US" sz="5000" dirty="0" smtClean="0">
              <a:ea typeface="+mn-ea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en-US" sz="5000" dirty="0" smtClean="0">
              <a:ea typeface="+mn-ea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en-US" sz="5000" dirty="0" smtClean="0">
              <a:ea typeface="+mn-ea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en-US" sz="5000" dirty="0" smtClean="0">
              <a:ea typeface="+mn-ea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en-US" sz="5000" dirty="0" smtClean="0">
              <a:ea typeface="+mn-ea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en-US" sz="5000" dirty="0" smtClean="0">
              <a:ea typeface="+mn-ea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en-US" sz="5000" dirty="0" smtClean="0">
              <a:ea typeface="+mn-ea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en-US" sz="5000" dirty="0" smtClean="0">
              <a:ea typeface="+mn-ea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en-US" sz="5000" dirty="0" smtClean="0">
              <a:ea typeface="+mn-ea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en-US" sz="5000" dirty="0">
              <a:ea typeface="+mn-ea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en-US" sz="5000" dirty="0" smtClean="0">
              <a:ea typeface="+mn-ea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en-US" sz="5000" dirty="0">
              <a:ea typeface="+mn-ea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en-US" sz="5000" dirty="0" smtClean="0">
              <a:ea typeface="+mn-ea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en-US" sz="5000" dirty="0" smtClean="0">
              <a:ea typeface="+mn-ea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en-US" sz="6800" b="1" dirty="0" smtClean="0">
                <a:ea typeface="+mn-ea"/>
              </a:rPr>
              <a:t>Vocab/Ideas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6800" dirty="0" err="1" smtClean="0">
                <a:ea typeface="+mn-ea"/>
              </a:rPr>
              <a:t>Hace</a:t>
            </a:r>
            <a:r>
              <a:rPr lang="en-US" sz="6800" dirty="0" smtClean="0">
                <a:ea typeface="+mn-ea"/>
              </a:rPr>
              <a:t> </a:t>
            </a:r>
            <a:r>
              <a:rPr lang="en-US" sz="6800" dirty="0" err="1" smtClean="0">
                <a:ea typeface="+mn-ea"/>
              </a:rPr>
              <a:t>buen</a:t>
            </a:r>
            <a:r>
              <a:rPr lang="en-US" sz="6800" dirty="0" smtClean="0">
                <a:ea typeface="+mn-ea"/>
              </a:rPr>
              <a:t> </a:t>
            </a:r>
            <a:r>
              <a:rPr lang="en-US" sz="6800" dirty="0" err="1" smtClean="0">
                <a:ea typeface="+mn-ea"/>
              </a:rPr>
              <a:t>tiempo</a:t>
            </a:r>
            <a:endParaRPr lang="en-US" sz="6800" dirty="0" smtClean="0">
              <a:ea typeface="+mn-ea"/>
            </a:endParaRPr>
          </a:p>
          <a:p>
            <a:pPr lvl="2" indent="-182880" eaLnBrk="1" fontAlgn="auto" hangingPunct="1">
              <a:spcAft>
                <a:spcPts val="0"/>
              </a:spcAft>
              <a:buClr>
                <a:schemeClr val="accent1">
                  <a:shade val="75000"/>
                </a:schemeClr>
              </a:buClr>
              <a:buFont typeface="Wingdings"/>
              <a:buChar char=""/>
              <a:defRPr/>
            </a:pPr>
            <a:r>
              <a:rPr lang="en-US" sz="6800" dirty="0" err="1" smtClean="0">
                <a:ea typeface="+mn-ea"/>
              </a:rPr>
              <a:t>Hace</a:t>
            </a:r>
            <a:r>
              <a:rPr lang="en-US" sz="6800" dirty="0" smtClean="0">
                <a:ea typeface="+mn-ea"/>
              </a:rPr>
              <a:t> sol</a:t>
            </a:r>
          </a:p>
          <a:p>
            <a:pPr lvl="2" indent="-182880" eaLnBrk="1" fontAlgn="auto" hangingPunct="1">
              <a:spcAft>
                <a:spcPts val="0"/>
              </a:spcAft>
              <a:buClr>
                <a:schemeClr val="accent1">
                  <a:shade val="75000"/>
                </a:schemeClr>
              </a:buClr>
              <a:buFont typeface="Wingdings"/>
              <a:buChar char=""/>
              <a:defRPr/>
            </a:pPr>
            <a:r>
              <a:rPr lang="en-US" sz="6800" dirty="0" err="1" smtClean="0">
                <a:ea typeface="+mn-ea"/>
              </a:rPr>
              <a:t>Hace</a:t>
            </a:r>
            <a:r>
              <a:rPr lang="en-US" sz="6800" dirty="0" smtClean="0">
                <a:ea typeface="+mn-ea"/>
              </a:rPr>
              <a:t> </a:t>
            </a:r>
            <a:r>
              <a:rPr lang="en-US" sz="6800" dirty="0" err="1" smtClean="0">
                <a:ea typeface="+mn-ea"/>
              </a:rPr>
              <a:t>calor</a:t>
            </a:r>
            <a:endParaRPr lang="en-US" sz="6800" dirty="0" smtClean="0">
              <a:ea typeface="+mn-ea"/>
            </a:endParaRP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6800" dirty="0" err="1" smtClean="0">
                <a:ea typeface="+mn-ea"/>
              </a:rPr>
              <a:t>Más</a:t>
            </a:r>
            <a:r>
              <a:rPr lang="en-US" sz="6800" dirty="0" smtClean="0">
                <a:ea typeface="+mn-ea"/>
              </a:rPr>
              <a:t> o </a:t>
            </a:r>
            <a:r>
              <a:rPr lang="en-US" sz="6800" dirty="0" err="1" smtClean="0">
                <a:ea typeface="+mn-ea"/>
              </a:rPr>
              <a:t>menos</a:t>
            </a:r>
            <a:endParaRPr lang="en-US" sz="6800" dirty="0" smtClean="0">
              <a:ea typeface="+mn-ea"/>
            </a:endParaRPr>
          </a:p>
          <a:p>
            <a:pPr lvl="2" indent="-182880" eaLnBrk="1" fontAlgn="auto" hangingPunct="1">
              <a:spcAft>
                <a:spcPts val="0"/>
              </a:spcAft>
              <a:buClr>
                <a:schemeClr val="accent1">
                  <a:shade val="75000"/>
                </a:schemeClr>
              </a:buClr>
              <a:buFont typeface="Wingdings"/>
              <a:buChar char=""/>
              <a:defRPr/>
            </a:pPr>
            <a:r>
              <a:rPr lang="en-US" sz="6800" dirty="0" err="1" smtClean="0">
                <a:ea typeface="+mn-ea"/>
              </a:rPr>
              <a:t>Hace</a:t>
            </a:r>
            <a:r>
              <a:rPr lang="en-US" sz="6800" dirty="0" smtClean="0">
                <a:ea typeface="+mn-ea"/>
              </a:rPr>
              <a:t> fresco</a:t>
            </a:r>
          </a:p>
          <a:p>
            <a:pPr lvl="2" indent="-182880" eaLnBrk="1" fontAlgn="auto" hangingPunct="1">
              <a:spcAft>
                <a:spcPts val="0"/>
              </a:spcAft>
              <a:buClr>
                <a:schemeClr val="accent1">
                  <a:shade val="75000"/>
                </a:schemeClr>
              </a:buClr>
              <a:buFont typeface="Wingdings"/>
              <a:buChar char=""/>
              <a:defRPr/>
            </a:pPr>
            <a:r>
              <a:rPr lang="en-US" sz="6800" dirty="0" err="1" smtClean="0">
                <a:ea typeface="+mn-ea"/>
              </a:rPr>
              <a:t>Hace</a:t>
            </a:r>
            <a:r>
              <a:rPr lang="en-US" sz="6800" dirty="0" smtClean="0">
                <a:ea typeface="+mn-ea"/>
              </a:rPr>
              <a:t> </a:t>
            </a:r>
            <a:r>
              <a:rPr lang="en-US" sz="6800" dirty="0" err="1" smtClean="0">
                <a:ea typeface="+mn-ea"/>
              </a:rPr>
              <a:t>viento</a:t>
            </a:r>
            <a:endParaRPr lang="en-US" sz="6800" dirty="0" smtClean="0">
              <a:ea typeface="+mn-ea"/>
            </a:endParaRPr>
          </a:p>
          <a:p>
            <a:pPr lvl="2" indent="-182880" eaLnBrk="1" fontAlgn="auto" hangingPunct="1">
              <a:spcAft>
                <a:spcPts val="0"/>
              </a:spcAft>
              <a:buClr>
                <a:schemeClr val="accent1">
                  <a:shade val="75000"/>
                </a:schemeClr>
              </a:buClr>
              <a:buFont typeface="Wingdings"/>
              <a:buChar char=""/>
              <a:defRPr/>
            </a:pPr>
            <a:r>
              <a:rPr lang="en-US" sz="6800" dirty="0" err="1" smtClean="0">
                <a:ea typeface="+mn-ea"/>
              </a:rPr>
              <a:t>Está</a:t>
            </a:r>
            <a:r>
              <a:rPr lang="en-US" sz="6800" dirty="0" smtClean="0">
                <a:ea typeface="+mn-ea"/>
              </a:rPr>
              <a:t> </a:t>
            </a:r>
            <a:r>
              <a:rPr lang="en-US" sz="6800" dirty="0" err="1" smtClean="0">
                <a:ea typeface="+mn-ea"/>
              </a:rPr>
              <a:t>húmedo</a:t>
            </a:r>
            <a:endParaRPr lang="en-US" sz="6800" dirty="0" smtClean="0">
              <a:ea typeface="+mn-ea"/>
            </a:endParaRPr>
          </a:p>
          <a:p>
            <a:pPr lvl="2" indent="-182880" eaLnBrk="1" fontAlgn="auto" hangingPunct="1">
              <a:spcAft>
                <a:spcPts val="0"/>
              </a:spcAft>
              <a:buClr>
                <a:schemeClr val="accent1">
                  <a:shade val="75000"/>
                </a:schemeClr>
              </a:buClr>
              <a:buFont typeface="Wingdings"/>
              <a:buChar char=""/>
              <a:defRPr/>
            </a:pPr>
            <a:r>
              <a:rPr lang="en-US" sz="6800" dirty="0" err="1" smtClean="0">
                <a:ea typeface="+mn-ea"/>
              </a:rPr>
              <a:t>Está</a:t>
            </a:r>
            <a:r>
              <a:rPr lang="en-US" sz="6800" dirty="0" smtClean="0">
                <a:ea typeface="+mn-ea"/>
              </a:rPr>
              <a:t> </a:t>
            </a:r>
            <a:r>
              <a:rPr lang="en-US" sz="6800" dirty="0" err="1" smtClean="0">
                <a:ea typeface="+mn-ea"/>
              </a:rPr>
              <a:t>nublado</a:t>
            </a:r>
            <a:endParaRPr lang="en-US" sz="6800" dirty="0" smtClean="0">
              <a:ea typeface="+mn-ea"/>
            </a:endParaRP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6800" dirty="0" err="1" smtClean="0">
                <a:ea typeface="+mn-ea"/>
              </a:rPr>
              <a:t>Hace</a:t>
            </a:r>
            <a:r>
              <a:rPr lang="en-US" sz="6800" dirty="0" smtClean="0">
                <a:ea typeface="+mn-ea"/>
              </a:rPr>
              <a:t> mal </a:t>
            </a:r>
            <a:r>
              <a:rPr lang="en-US" sz="6800" dirty="0" err="1" smtClean="0">
                <a:ea typeface="+mn-ea"/>
              </a:rPr>
              <a:t>tiempo</a:t>
            </a:r>
            <a:endParaRPr lang="en-US" sz="6800" dirty="0" smtClean="0">
              <a:ea typeface="+mn-ea"/>
            </a:endParaRPr>
          </a:p>
          <a:p>
            <a:pPr lvl="2" indent="-182880" eaLnBrk="1" fontAlgn="auto" hangingPunct="1">
              <a:spcAft>
                <a:spcPts val="0"/>
              </a:spcAft>
              <a:buClr>
                <a:schemeClr val="accent1">
                  <a:shade val="75000"/>
                </a:schemeClr>
              </a:buClr>
              <a:buFont typeface="Wingdings"/>
              <a:buChar char=""/>
              <a:defRPr/>
            </a:pPr>
            <a:r>
              <a:rPr lang="en-US" sz="6800" dirty="0" err="1" smtClean="0">
                <a:ea typeface="+mn-ea"/>
              </a:rPr>
              <a:t>Hace</a:t>
            </a:r>
            <a:r>
              <a:rPr lang="en-US" sz="6800" dirty="0" smtClean="0">
                <a:ea typeface="+mn-ea"/>
              </a:rPr>
              <a:t> </a:t>
            </a:r>
            <a:r>
              <a:rPr lang="en-US" sz="6800" dirty="0" err="1" smtClean="0">
                <a:ea typeface="+mn-ea"/>
              </a:rPr>
              <a:t>frío</a:t>
            </a:r>
            <a:endParaRPr lang="en-US" sz="6800" dirty="0" smtClean="0">
              <a:ea typeface="+mn-ea"/>
            </a:endParaRPr>
          </a:p>
          <a:p>
            <a:pPr lvl="2" indent="-182880" eaLnBrk="1" fontAlgn="auto" hangingPunct="1">
              <a:spcAft>
                <a:spcPts val="0"/>
              </a:spcAft>
              <a:buClr>
                <a:schemeClr val="accent1">
                  <a:shade val="75000"/>
                </a:schemeClr>
              </a:buClr>
              <a:buFont typeface="Wingdings"/>
              <a:buChar char=""/>
              <a:defRPr/>
            </a:pPr>
            <a:r>
              <a:rPr lang="en-US" sz="6800" dirty="0" err="1" smtClean="0">
                <a:ea typeface="+mn-ea"/>
              </a:rPr>
              <a:t>Relampaguea</a:t>
            </a:r>
            <a:endParaRPr lang="en-US" sz="6800" dirty="0" smtClean="0">
              <a:ea typeface="+mn-ea"/>
            </a:endParaRPr>
          </a:p>
          <a:p>
            <a:pPr lvl="2" indent="-182880" eaLnBrk="1" fontAlgn="auto" hangingPunct="1">
              <a:spcAft>
                <a:spcPts val="0"/>
              </a:spcAft>
              <a:buClr>
                <a:schemeClr val="accent1">
                  <a:shade val="75000"/>
                </a:schemeClr>
              </a:buClr>
              <a:buFont typeface="Wingdings"/>
              <a:buChar char=""/>
              <a:defRPr/>
            </a:pPr>
            <a:r>
              <a:rPr lang="en-US" sz="6800" dirty="0" err="1" smtClean="0">
                <a:ea typeface="+mn-ea"/>
              </a:rPr>
              <a:t>Nieva</a:t>
            </a:r>
            <a:endParaRPr lang="en-US" sz="6800" dirty="0" smtClean="0">
              <a:ea typeface="+mn-ea"/>
            </a:endParaRPr>
          </a:p>
          <a:p>
            <a:pPr lvl="2" indent="-182880" eaLnBrk="1" fontAlgn="auto" hangingPunct="1">
              <a:spcAft>
                <a:spcPts val="0"/>
              </a:spcAft>
              <a:buClr>
                <a:schemeClr val="accent1">
                  <a:shade val="75000"/>
                </a:schemeClr>
              </a:buClr>
              <a:buFont typeface="Wingdings"/>
              <a:buChar char=""/>
              <a:defRPr/>
            </a:pPr>
            <a:r>
              <a:rPr lang="en-US" sz="6800" dirty="0" err="1" smtClean="0">
                <a:ea typeface="+mn-ea"/>
              </a:rPr>
              <a:t>Truena</a:t>
            </a:r>
            <a:endParaRPr lang="en-US" sz="6800" dirty="0" smtClean="0">
              <a:ea typeface="+mn-ea"/>
            </a:endParaRPr>
          </a:p>
          <a:p>
            <a:pPr lvl="2" indent="-182880" eaLnBrk="1" fontAlgn="auto" hangingPunct="1">
              <a:spcAft>
                <a:spcPts val="0"/>
              </a:spcAft>
              <a:buClr>
                <a:schemeClr val="accent1">
                  <a:shade val="75000"/>
                </a:schemeClr>
              </a:buClr>
              <a:buFont typeface="Wingdings"/>
              <a:buChar char=""/>
              <a:defRPr/>
            </a:pPr>
            <a:r>
              <a:rPr lang="en-US" sz="6800" dirty="0" err="1" smtClean="0">
                <a:ea typeface="+mn-ea"/>
              </a:rPr>
              <a:t>Llueve</a:t>
            </a:r>
            <a:endParaRPr lang="en-US" sz="6800" dirty="0" smtClean="0">
              <a:ea typeface="+mn-ea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en-US" sz="5000" dirty="0" smtClean="0">
              <a:ea typeface="+mn-ea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en-US" sz="5000" dirty="0" smtClean="0">
              <a:ea typeface="+mn-ea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en-US" sz="5000" dirty="0" smtClean="0">
              <a:ea typeface="+mn-ea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en-US" sz="5000" dirty="0" smtClean="0">
              <a:ea typeface="+mn-ea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en-US" sz="5000" dirty="0" smtClean="0">
              <a:ea typeface="+mn-ea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en-US" sz="8800" b="1" dirty="0" smtClean="0">
                <a:ea typeface="+mn-ea"/>
              </a:rPr>
              <a:t>Vámonos</a:t>
            </a:r>
            <a:r>
              <a:rPr lang="en-US" sz="8800" dirty="0" smtClean="0">
                <a:ea typeface="+mn-ea"/>
              </a:rPr>
              <a:t>: Answer the following math problems by writing the number out in Spanish.</a:t>
            </a:r>
          </a:p>
          <a:p>
            <a:pPr marL="457200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8800" dirty="0" smtClean="0">
                <a:ea typeface="+mn-ea"/>
              </a:rPr>
              <a:t>5 + 20 = ?</a:t>
            </a:r>
          </a:p>
          <a:p>
            <a:pPr marL="457200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8800" dirty="0" smtClean="0">
                <a:ea typeface="+mn-ea"/>
              </a:rPr>
              <a:t>30 – 14 = ?</a:t>
            </a:r>
          </a:p>
          <a:p>
            <a:pPr marL="457200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8800" dirty="0" smtClean="0">
                <a:ea typeface="+mn-ea"/>
              </a:rPr>
              <a:t>24 + 3 = ?</a:t>
            </a:r>
          </a:p>
          <a:p>
            <a:pPr marL="457200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8800" dirty="0" smtClean="0">
                <a:ea typeface="+mn-ea"/>
              </a:rPr>
              <a:t>12 - 3 = ?</a:t>
            </a:r>
          </a:p>
          <a:p>
            <a:pPr marL="457200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8800" dirty="0" smtClean="0">
                <a:ea typeface="+mn-ea"/>
              </a:rPr>
              <a:t>23 + 7 = ?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en-US" sz="5000" dirty="0" smtClean="0">
              <a:ea typeface="+mn-ea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en-US" dirty="0" smtClean="0">
              <a:ea typeface="+mn-ea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en-US" dirty="0" smtClean="0">
              <a:ea typeface="+mn-ea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en-US" dirty="0" smtClean="0">
              <a:ea typeface="+mn-ea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en-US" dirty="0" smtClean="0">
              <a:ea typeface="+mn-ea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en-US" dirty="0" smtClean="0">
              <a:ea typeface="+mn-ea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en-US" dirty="0" smtClean="0">
              <a:ea typeface="+mn-ea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en-US" dirty="0" smtClean="0"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 smtClean="0">
                <a:ea typeface="+mj-ea"/>
              </a:rPr>
              <a:t>Hace</a:t>
            </a:r>
            <a:r>
              <a:rPr lang="en-US" dirty="0" smtClean="0">
                <a:ea typeface="+mj-ea"/>
              </a:rPr>
              <a:t> fresco</a:t>
            </a:r>
          </a:p>
        </p:txBody>
      </p:sp>
      <p:pic>
        <p:nvPicPr>
          <p:cNvPr id="20484" name="Picture 4" descr="MPj0438909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524000"/>
            <a:ext cx="73914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5" descr="MCj03980470000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7400" y="3606800"/>
            <a:ext cx="2667000" cy="325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6" name="AutoShape 6"/>
          <p:cNvSpPr>
            <a:spLocks noChangeArrowheads="1"/>
          </p:cNvSpPr>
          <p:nvPr/>
        </p:nvSpPr>
        <p:spPr bwMode="auto">
          <a:xfrm rot="1914487">
            <a:off x="3429000" y="3048000"/>
            <a:ext cx="3962400" cy="19812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5400">
                <a:latin typeface="Century Schoolbook" pitchFamily="18" charset="0"/>
              </a:rPr>
              <a:t>50</a:t>
            </a:r>
            <a:r>
              <a:rPr lang="en-US" sz="5400">
                <a:latin typeface="Century Schoolbook" pitchFamily="18" charset="0"/>
                <a:cs typeface="Arial" pitchFamily="34" charset="0"/>
              </a:rPr>
              <a:t>°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 smtClean="0">
                <a:ea typeface="+mj-ea"/>
              </a:rPr>
              <a:t>Hace</a:t>
            </a:r>
            <a:r>
              <a:rPr lang="en-US" dirty="0" smtClean="0">
                <a:ea typeface="+mj-ea"/>
              </a:rPr>
              <a:t> </a:t>
            </a:r>
            <a:r>
              <a:rPr lang="en-US" dirty="0" err="1" smtClean="0">
                <a:ea typeface="+mj-ea"/>
              </a:rPr>
              <a:t>viento</a:t>
            </a:r>
            <a:endParaRPr lang="en-US" dirty="0" smtClean="0">
              <a:ea typeface="+mj-ea"/>
            </a:endParaRPr>
          </a:p>
        </p:txBody>
      </p:sp>
      <p:pic>
        <p:nvPicPr>
          <p:cNvPr id="21508" name="Picture 5" descr="MCj0233094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5200" y="990600"/>
            <a:ext cx="6040482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cap="none" dirty="0" smtClean="0"/>
              <a:t>ESTÁ HÚMEDO</a:t>
            </a:r>
          </a:p>
        </p:txBody>
      </p:sp>
      <p:pic>
        <p:nvPicPr>
          <p:cNvPr id="22532" name="Picture 4" descr="Talesh2%20(Classification%20of%20the%20Climates---Warm%20and%20Humid)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1524000"/>
            <a:ext cx="75438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cap="none" dirty="0" smtClean="0"/>
              <a:t>ESTÁ NUBLADO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3556" name="Picture 7" descr="Cloudy sk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381125"/>
            <a:ext cx="9144000" cy="547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 smtClean="0">
                <a:ea typeface="+mj-ea"/>
              </a:rPr>
              <a:t>Hace</a:t>
            </a:r>
            <a:r>
              <a:rPr lang="en-US" dirty="0" smtClean="0">
                <a:ea typeface="+mj-ea"/>
              </a:rPr>
              <a:t> mal </a:t>
            </a:r>
            <a:r>
              <a:rPr lang="en-US" dirty="0" err="1" smtClean="0">
                <a:ea typeface="+mj-ea"/>
              </a:rPr>
              <a:t>tiempo</a:t>
            </a:r>
            <a:r>
              <a:rPr lang="en-US" dirty="0" smtClean="0">
                <a:ea typeface="+mj-ea"/>
              </a:rPr>
              <a:t> 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4580" name="Picture 9" descr="stormy_weather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524000"/>
            <a:ext cx="9144000" cy="57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cap="none" dirty="0" smtClean="0"/>
              <a:t>HACE FRÍO 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5604" name="Picture 5" descr="versoix-ice-stor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371600"/>
            <a:ext cx="91440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 smtClean="0">
                <a:ea typeface="+mj-ea"/>
              </a:rPr>
              <a:t>Relampaguea</a:t>
            </a:r>
            <a:endParaRPr lang="en-US" dirty="0" smtClean="0">
              <a:ea typeface="+mj-ea"/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6628" name="Picture 5" descr="weather-picture-photo-lightning-storm-joe-holme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447800"/>
            <a:ext cx="91440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5400" b="1" dirty="0" err="1" smtClean="0">
                <a:ea typeface="+mj-ea"/>
              </a:rPr>
              <a:t>Nieva</a:t>
            </a:r>
            <a:endParaRPr lang="en-US" sz="5400" b="1" dirty="0" smtClean="0">
              <a:ea typeface="+mj-ea"/>
            </a:endParaRPr>
          </a:p>
        </p:txBody>
      </p:sp>
      <p:pic>
        <p:nvPicPr>
          <p:cNvPr id="27652" name="Picture 5" descr="snowstor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1295400"/>
            <a:ext cx="74676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 smtClean="0">
                <a:ea typeface="+mj-ea"/>
              </a:rPr>
              <a:t>Truena</a:t>
            </a:r>
            <a:endParaRPr lang="en-US" dirty="0" smtClean="0">
              <a:ea typeface="+mj-ea"/>
            </a:endParaRPr>
          </a:p>
        </p:txBody>
      </p:sp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95400" y="57150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MSj03882640000[1].wav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43400" y="45720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2" name="Picture 10" descr="MCj03962080000[1]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828800" y="1524000"/>
            <a:ext cx="5151438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331" fill="hold"/>
                                        <p:tgtEl>
                                          <p:spTgt spid="1536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365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6000" dirty="0" err="1" smtClean="0">
                <a:ea typeface="+mj-ea"/>
              </a:rPr>
              <a:t>Llueve</a:t>
            </a:r>
            <a:endParaRPr lang="en-US" sz="6000" dirty="0" smtClean="0">
              <a:ea typeface="+mj-ea"/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9700" name="Picture 5" descr="rain_forest_tropi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257300"/>
            <a:ext cx="9144000" cy="560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0"/>
            <a:ext cx="6172200" cy="2054225"/>
          </a:xfrm>
        </p:spPr>
        <p:txBody>
          <a:bodyPr>
            <a:normAutofit/>
          </a:bodyPr>
          <a:lstStyle/>
          <a:p>
            <a:r>
              <a:rPr lang="en-US" u="sng" cap="none" dirty="0">
                <a:ea typeface="ＭＳ Ｐゴシック" pitchFamily="-110" charset="-128"/>
                <a:cs typeface="ＭＳ Ｐゴシック" pitchFamily="-110" charset="-128"/>
              </a:rPr>
              <a:t>MOMENTO CULTURAL:</a:t>
            </a:r>
            <a:r>
              <a:rPr lang="en-US" cap="none" dirty="0" smtClean="0">
                <a:ea typeface="ＭＳ Ｐゴシック" pitchFamily="-110" charset="-128"/>
                <a:cs typeface="ＭＳ Ｐゴシック" pitchFamily="-110" charset="-128"/>
              </a:rPr>
              <a:t/>
            </a:r>
            <a:br>
              <a:rPr lang="en-US" cap="none" dirty="0" smtClean="0">
                <a:ea typeface="ＭＳ Ｐゴシック" pitchFamily="-110" charset="-128"/>
                <a:cs typeface="ＭＳ Ｐゴシック" pitchFamily="-110" charset="-128"/>
              </a:rPr>
            </a:br>
            <a:r>
              <a:rPr lang="en-US" dirty="0" err="1" smtClean="0"/>
              <a:t>tradiciones</a:t>
            </a:r>
            <a:r>
              <a:rPr lang="en-US" dirty="0" smtClean="0"/>
              <a:t> de </a:t>
            </a:r>
            <a:r>
              <a:rPr lang="en-US" dirty="0" err="1" smtClean="0"/>
              <a:t>españa</a:t>
            </a:r>
            <a:r>
              <a:rPr lang="en-US" dirty="0" smtClean="0"/>
              <a:t>: La siesta/Nap</a:t>
            </a:r>
            <a:endParaRPr lang="en-US" cap="none" dirty="0"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19458" name="Text Placeholder 2"/>
          <p:cNvSpPr>
            <a:spLocks noGrp="1"/>
          </p:cNvSpPr>
          <p:nvPr>
            <p:ph type="body" idx="1"/>
          </p:nvPr>
        </p:nvSpPr>
        <p:spPr>
          <a:xfrm>
            <a:off x="1752600" y="2438400"/>
            <a:ext cx="6858000" cy="3486150"/>
          </a:xfrm>
        </p:spPr>
        <p:txBody>
          <a:bodyPr/>
          <a:lstStyle/>
          <a:p>
            <a:r>
              <a:rPr lang="en-US" sz="2600" dirty="0" smtClean="0">
                <a:ea typeface="ＭＳ Ｐゴシック" pitchFamily="-110" charset="-128"/>
                <a:cs typeface="ＭＳ Ｐゴシック" pitchFamily="-110" charset="-128"/>
              </a:rPr>
              <a:t>Every culture has its own customs and beliefs.  </a:t>
            </a:r>
          </a:p>
          <a:p>
            <a:endParaRPr lang="en-US" sz="2600" dirty="0">
              <a:ea typeface="ＭＳ Ｐゴシック" pitchFamily="-110" charset="-128"/>
              <a:cs typeface="ＭＳ Ｐゴシック" pitchFamily="-110" charset="-128"/>
            </a:endParaRPr>
          </a:p>
          <a:p>
            <a:r>
              <a:rPr lang="en-US" sz="2600" dirty="0" smtClean="0">
                <a:ea typeface="ＭＳ Ｐゴシック" pitchFamily="-110" charset="-128"/>
                <a:cs typeface="ＭＳ Ｐゴシック" pitchFamily="-110" charset="-128"/>
              </a:rPr>
              <a:t>¡¡¡Let’s look at </a:t>
            </a:r>
            <a:r>
              <a:rPr lang="en-US" sz="2600" dirty="0" err="1" smtClean="0">
                <a:ea typeface="ＭＳ Ｐゴシック" pitchFamily="-110" charset="-128"/>
                <a:cs typeface="ＭＳ Ｐゴシック" pitchFamily="-110" charset="-128"/>
              </a:rPr>
              <a:t>tradiciones</a:t>
            </a:r>
            <a:r>
              <a:rPr lang="en-US" sz="2600" dirty="0" smtClean="0">
                <a:ea typeface="ＭＳ Ｐゴシック" pitchFamily="-110" charset="-128"/>
                <a:cs typeface="ＭＳ Ｐゴシック" pitchFamily="-110" charset="-128"/>
              </a:rPr>
              <a:t> DIVERTIDOS de </a:t>
            </a:r>
            <a:r>
              <a:rPr lang="en-US" sz="2600" dirty="0" err="1" smtClean="0">
                <a:ea typeface="ＭＳ Ｐゴシック" pitchFamily="-110" charset="-128"/>
                <a:cs typeface="ＭＳ Ｐゴシック" pitchFamily="-110" charset="-128"/>
              </a:rPr>
              <a:t>España</a:t>
            </a:r>
            <a:r>
              <a:rPr lang="en-US" sz="2600" dirty="0" smtClean="0">
                <a:ea typeface="ＭＳ Ｐゴシック" pitchFamily="-110" charset="-128"/>
                <a:cs typeface="ＭＳ Ｐゴシック" pitchFamily="-110" charset="-128"/>
              </a:rPr>
              <a:t>!!!</a:t>
            </a:r>
            <a:endParaRPr lang="en-US" sz="2600" dirty="0">
              <a:ea typeface="ＭＳ Ｐゴシック" pitchFamily="-110" charset="-128"/>
              <a:cs typeface="ＭＳ Ｐゴシック" pitchFamily="-110" charset="-128"/>
            </a:endParaRPr>
          </a:p>
          <a:p>
            <a:endParaRPr lang="en-US" sz="2600" dirty="0">
              <a:ea typeface="ＭＳ Ｐゴシック" pitchFamily="-110" charset="-128"/>
              <a:cs typeface="ＭＳ Ｐゴシック" pitchFamily="-110" charset="-128"/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val="1904460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s-ES" u="sng" cap="none" dirty="0" smtClean="0">
                <a:latin typeface="Comic Sans MS" pitchFamily="66" charset="0"/>
              </a:rPr>
              <a:t>¿QUÉ TIEMPO </a:t>
            </a:r>
            <a:r>
              <a:rPr lang="es-ES" u="sng" cap="none" dirty="0" smtClean="0">
                <a:solidFill>
                  <a:srgbClr val="9900CC"/>
                </a:solidFill>
                <a:latin typeface="Comic Sans MS" pitchFamily="66" charset="0"/>
              </a:rPr>
              <a:t>HACE</a:t>
            </a:r>
            <a:r>
              <a:rPr lang="es-ES" u="sng" cap="none" dirty="0" smtClean="0">
                <a:latin typeface="Comic Sans MS" pitchFamily="66" charset="0"/>
              </a:rPr>
              <a:t>?</a:t>
            </a:r>
            <a:endParaRPr lang="en-GB" u="sng" cap="none" dirty="0" smtClean="0">
              <a:latin typeface="Comic Sans MS" pitchFamily="66" charset="0"/>
            </a:endParaRPr>
          </a:p>
        </p:txBody>
      </p:sp>
      <p:sp>
        <p:nvSpPr>
          <p:cNvPr id="3277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3467100" cy="4997450"/>
          </a:xfrm>
        </p:spPr>
        <p:txBody>
          <a:bodyPr/>
          <a:lstStyle/>
          <a:p>
            <a:pPr marL="533400" indent="-533400" eaLnBrk="1" hangingPunct="1">
              <a:lnSpc>
                <a:spcPct val="80000"/>
              </a:lnSpc>
              <a:buFontTx/>
              <a:buAutoNum type="arabicPeriod"/>
            </a:pPr>
            <a:r>
              <a:rPr lang="es-ES" smtClean="0">
                <a:solidFill>
                  <a:srgbClr val="9900CC"/>
                </a:solidFill>
                <a:latin typeface="Comic Sans MS" pitchFamily="66" charset="0"/>
              </a:rPr>
              <a:t>Hace</a:t>
            </a:r>
            <a:r>
              <a:rPr lang="es-ES" smtClean="0">
                <a:latin typeface="Comic Sans MS" pitchFamily="66" charset="0"/>
              </a:rPr>
              <a:t> sol</a:t>
            </a:r>
          </a:p>
          <a:p>
            <a:pPr marL="533400" indent="-533400" eaLnBrk="1" hangingPunct="1">
              <a:lnSpc>
                <a:spcPct val="80000"/>
              </a:lnSpc>
              <a:buFontTx/>
              <a:buAutoNum type="arabicPeriod"/>
            </a:pPr>
            <a:r>
              <a:rPr lang="es-ES" smtClean="0">
                <a:solidFill>
                  <a:srgbClr val="9900CC"/>
                </a:solidFill>
                <a:latin typeface="Comic Sans MS" pitchFamily="66" charset="0"/>
              </a:rPr>
              <a:t>Hace</a:t>
            </a:r>
            <a:r>
              <a:rPr lang="es-ES" smtClean="0">
                <a:latin typeface="Comic Sans MS" pitchFamily="66" charset="0"/>
              </a:rPr>
              <a:t> viento</a:t>
            </a:r>
          </a:p>
          <a:p>
            <a:pPr marL="533400" indent="-533400" eaLnBrk="1" hangingPunct="1">
              <a:lnSpc>
                <a:spcPct val="80000"/>
              </a:lnSpc>
              <a:buFontTx/>
              <a:buAutoNum type="arabicPeriod"/>
            </a:pPr>
            <a:r>
              <a:rPr lang="es-ES" smtClean="0">
                <a:solidFill>
                  <a:srgbClr val="9900CC"/>
                </a:solidFill>
                <a:latin typeface="Comic Sans MS" pitchFamily="66" charset="0"/>
              </a:rPr>
              <a:t>Hace</a:t>
            </a:r>
            <a:r>
              <a:rPr lang="es-ES" smtClean="0">
                <a:latin typeface="Comic Sans MS" pitchFamily="66" charset="0"/>
              </a:rPr>
              <a:t> buen tiempo</a:t>
            </a:r>
          </a:p>
          <a:p>
            <a:pPr marL="533400" indent="-533400" eaLnBrk="1" hangingPunct="1">
              <a:lnSpc>
                <a:spcPct val="80000"/>
              </a:lnSpc>
              <a:buFontTx/>
              <a:buAutoNum type="arabicPeriod"/>
            </a:pPr>
            <a:r>
              <a:rPr lang="es-ES" smtClean="0">
                <a:solidFill>
                  <a:srgbClr val="9900CC"/>
                </a:solidFill>
                <a:latin typeface="Comic Sans MS" pitchFamily="66" charset="0"/>
              </a:rPr>
              <a:t>Hace</a:t>
            </a:r>
            <a:r>
              <a:rPr lang="es-ES" smtClean="0">
                <a:latin typeface="Comic Sans MS" pitchFamily="66" charset="0"/>
              </a:rPr>
              <a:t> mal tiempo</a:t>
            </a:r>
          </a:p>
          <a:p>
            <a:pPr marL="533400" indent="-533400" eaLnBrk="1" hangingPunct="1">
              <a:lnSpc>
                <a:spcPct val="80000"/>
              </a:lnSpc>
              <a:buFontTx/>
              <a:buAutoNum type="arabicPeriod"/>
            </a:pPr>
            <a:r>
              <a:rPr lang="es-ES" smtClean="0">
                <a:solidFill>
                  <a:srgbClr val="9900CC"/>
                </a:solidFill>
                <a:latin typeface="Comic Sans MS" pitchFamily="66" charset="0"/>
              </a:rPr>
              <a:t>Hace</a:t>
            </a:r>
            <a:r>
              <a:rPr lang="es-ES" smtClean="0">
                <a:latin typeface="Comic Sans MS" pitchFamily="66" charset="0"/>
              </a:rPr>
              <a:t> calor</a:t>
            </a:r>
          </a:p>
          <a:p>
            <a:pPr marL="533400" indent="-533400" eaLnBrk="1" hangingPunct="1">
              <a:lnSpc>
                <a:spcPct val="80000"/>
              </a:lnSpc>
              <a:buFontTx/>
              <a:buAutoNum type="arabicPeriod"/>
            </a:pPr>
            <a:r>
              <a:rPr lang="es-ES" smtClean="0">
                <a:solidFill>
                  <a:srgbClr val="9900CC"/>
                </a:solidFill>
                <a:latin typeface="Comic Sans MS" pitchFamily="66" charset="0"/>
              </a:rPr>
              <a:t>Hace</a:t>
            </a:r>
            <a:r>
              <a:rPr lang="es-ES" smtClean="0">
                <a:latin typeface="Comic Sans MS" pitchFamily="66" charset="0"/>
              </a:rPr>
              <a:t> frío</a:t>
            </a:r>
          </a:p>
          <a:p>
            <a:pPr marL="533400" indent="-533400" eaLnBrk="1" hangingPunct="1">
              <a:lnSpc>
                <a:spcPct val="80000"/>
              </a:lnSpc>
              <a:buFontTx/>
              <a:buAutoNum type="arabicPeriod"/>
            </a:pPr>
            <a:r>
              <a:rPr lang="es-ES" smtClean="0">
                <a:solidFill>
                  <a:srgbClr val="9900CC"/>
                </a:solidFill>
                <a:latin typeface="Comic Sans MS" pitchFamily="66" charset="0"/>
              </a:rPr>
              <a:t>Llueve</a:t>
            </a:r>
          </a:p>
          <a:p>
            <a:pPr marL="533400" indent="-533400" eaLnBrk="1" hangingPunct="1">
              <a:lnSpc>
                <a:spcPct val="80000"/>
              </a:lnSpc>
              <a:buFontTx/>
              <a:buAutoNum type="arabicPeriod"/>
            </a:pPr>
            <a:r>
              <a:rPr lang="es-ES" smtClean="0">
                <a:solidFill>
                  <a:srgbClr val="33CC33"/>
                </a:solidFill>
                <a:latin typeface="Comic Sans MS" pitchFamily="66" charset="0"/>
              </a:rPr>
              <a:t>Nieva</a:t>
            </a:r>
          </a:p>
        </p:txBody>
      </p:sp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4572000" y="1628775"/>
            <a:ext cx="4248150" cy="499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>
              <a:lnSpc>
                <a:spcPct val="90000"/>
              </a:lnSpc>
              <a:spcBef>
                <a:spcPct val="20000"/>
              </a:spcBef>
              <a:buFontTx/>
              <a:buAutoNum type="alphaLcPeriod"/>
            </a:pPr>
            <a:r>
              <a:rPr lang="es-ES" sz="2400" dirty="0" err="1" smtClean="0">
                <a:latin typeface="Comic Sans MS" pitchFamily="66" charset="0"/>
              </a:rPr>
              <a:t>It´s</a:t>
            </a:r>
            <a:r>
              <a:rPr lang="es-ES" sz="2400" dirty="0" smtClean="0">
                <a:latin typeface="Comic Sans MS" pitchFamily="66" charset="0"/>
              </a:rPr>
              <a:t> </a:t>
            </a:r>
            <a:r>
              <a:rPr lang="es-ES" sz="2400" dirty="0" err="1" smtClean="0">
                <a:latin typeface="Comic Sans MS" pitchFamily="66" charset="0"/>
              </a:rPr>
              <a:t>sunny</a:t>
            </a:r>
            <a:endParaRPr lang="es-ES" sz="2400" dirty="0">
              <a:latin typeface="Comic Sans MS" pitchFamily="66" charset="0"/>
            </a:endParaRPr>
          </a:p>
          <a:p>
            <a:pPr marL="609600" indent="-609600">
              <a:lnSpc>
                <a:spcPct val="90000"/>
              </a:lnSpc>
              <a:spcBef>
                <a:spcPct val="20000"/>
              </a:spcBef>
              <a:buFontTx/>
              <a:buAutoNum type="alphaLcPeriod"/>
            </a:pPr>
            <a:r>
              <a:rPr lang="es-ES" sz="2400" dirty="0" err="1" smtClean="0">
                <a:latin typeface="Comic Sans MS" pitchFamily="66" charset="0"/>
              </a:rPr>
              <a:t>It´s</a:t>
            </a:r>
            <a:r>
              <a:rPr lang="es-ES" sz="2400" dirty="0" smtClean="0">
                <a:latin typeface="Comic Sans MS" pitchFamily="66" charset="0"/>
              </a:rPr>
              <a:t> </a:t>
            </a:r>
            <a:r>
              <a:rPr lang="es-ES" sz="2400" dirty="0" err="1" smtClean="0">
                <a:latin typeface="Comic Sans MS" pitchFamily="66" charset="0"/>
              </a:rPr>
              <a:t>hot</a:t>
            </a:r>
            <a:endParaRPr lang="es-ES" sz="2400" dirty="0">
              <a:latin typeface="Comic Sans MS" pitchFamily="66" charset="0"/>
            </a:endParaRPr>
          </a:p>
          <a:p>
            <a:pPr marL="609600" indent="-609600">
              <a:lnSpc>
                <a:spcPct val="90000"/>
              </a:lnSpc>
              <a:spcBef>
                <a:spcPct val="20000"/>
              </a:spcBef>
              <a:buFontTx/>
              <a:buAutoNum type="alphaLcPeriod"/>
            </a:pPr>
            <a:r>
              <a:rPr lang="es-ES" sz="2400" dirty="0" err="1" smtClean="0">
                <a:latin typeface="Comic Sans MS" pitchFamily="66" charset="0"/>
              </a:rPr>
              <a:t>It´s</a:t>
            </a:r>
            <a:r>
              <a:rPr lang="es-ES" sz="2400" dirty="0" smtClean="0">
                <a:latin typeface="Comic Sans MS" pitchFamily="66" charset="0"/>
              </a:rPr>
              <a:t> </a:t>
            </a:r>
            <a:r>
              <a:rPr lang="es-ES" sz="2400" dirty="0" err="1" smtClean="0">
                <a:latin typeface="Comic Sans MS" pitchFamily="66" charset="0"/>
              </a:rPr>
              <a:t>bad</a:t>
            </a:r>
            <a:r>
              <a:rPr lang="es-ES" sz="2400" dirty="0" smtClean="0">
                <a:latin typeface="Comic Sans MS" pitchFamily="66" charset="0"/>
              </a:rPr>
              <a:t> </a:t>
            </a:r>
            <a:r>
              <a:rPr lang="es-ES" sz="2400" dirty="0" err="1" smtClean="0">
                <a:latin typeface="Comic Sans MS" pitchFamily="66" charset="0"/>
              </a:rPr>
              <a:t>weather</a:t>
            </a:r>
            <a:endParaRPr lang="es-ES" sz="2400" dirty="0">
              <a:latin typeface="Comic Sans MS" pitchFamily="66" charset="0"/>
            </a:endParaRPr>
          </a:p>
          <a:p>
            <a:pPr marL="609600" indent="-609600">
              <a:lnSpc>
                <a:spcPct val="90000"/>
              </a:lnSpc>
              <a:spcBef>
                <a:spcPct val="20000"/>
              </a:spcBef>
              <a:buFontTx/>
              <a:buAutoNum type="alphaLcPeriod"/>
            </a:pPr>
            <a:r>
              <a:rPr lang="es-ES" sz="2400" dirty="0" err="1" smtClean="0">
                <a:latin typeface="Comic Sans MS" pitchFamily="66" charset="0"/>
              </a:rPr>
              <a:t>It´s</a:t>
            </a:r>
            <a:r>
              <a:rPr lang="es-ES" sz="2400" dirty="0" smtClean="0">
                <a:latin typeface="Comic Sans MS" pitchFamily="66" charset="0"/>
              </a:rPr>
              <a:t> </a:t>
            </a:r>
            <a:r>
              <a:rPr lang="es-ES" sz="2400" dirty="0" err="1" smtClean="0">
                <a:latin typeface="Comic Sans MS" pitchFamily="66" charset="0"/>
              </a:rPr>
              <a:t>raining</a:t>
            </a:r>
            <a:endParaRPr lang="es-ES" sz="2400" dirty="0">
              <a:latin typeface="Comic Sans MS" pitchFamily="66" charset="0"/>
            </a:endParaRPr>
          </a:p>
          <a:p>
            <a:pPr marL="609600" indent="-609600">
              <a:lnSpc>
                <a:spcPct val="90000"/>
              </a:lnSpc>
              <a:spcBef>
                <a:spcPct val="20000"/>
              </a:spcBef>
              <a:buFontTx/>
              <a:buAutoNum type="alphaLcPeriod"/>
            </a:pPr>
            <a:r>
              <a:rPr lang="es-ES" sz="2400" dirty="0" err="1" smtClean="0">
                <a:latin typeface="Comic Sans MS" pitchFamily="66" charset="0"/>
              </a:rPr>
              <a:t>It´s</a:t>
            </a:r>
            <a:r>
              <a:rPr lang="es-ES" sz="2400" dirty="0" smtClean="0">
                <a:latin typeface="Comic Sans MS" pitchFamily="66" charset="0"/>
              </a:rPr>
              <a:t> </a:t>
            </a:r>
            <a:r>
              <a:rPr lang="es-ES" sz="2400" dirty="0" err="1" smtClean="0">
                <a:latin typeface="Comic Sans MS" pitchFamily="66" charset="0"/>
              </a:rPr>
              <a:t>snowing</a:t>
            </a:r>
            <a:endParaRPr lang="es-ES" sz="2400" dirty="0">
              <a:latin typeface="Comic Sans MS" pitchFamily="66" charset="0"/>
            </a:endParaRPr>
          </a:p>
          <a:p>
            <a:pPr marL="609600" indent="-609600">
              <a:lnSpc>
                <a:spcPct val="90000"/>
              </a:lnSpc>
              <a:spcBef>
                <a:spcPct val="20000"/>
              </a:spcBef>
              <a:buFontTx/>
              <a:buAutoNum type="alphaLcPeriod"/>
            </a:pPr>
            <a:r>
              <a:rPr lang="es-ES" sz="2400" dirty="0" err="1" smtClean="0">
                <a:latin typeface="Comic Sans MS" pitchFamily="66" charset="0"/>
              </a:rPr>
              <a:t>It´s</a:t>
            </a:r>
            <a:r>
              <a:rPr lang="es-ES" sz="2400" dirty="0" smtClean="0">
                <a:latin typeface="Comic Sans MS" pitchFamily="66" charset="0"/>
              </a:rPr>
              <a:t> </a:t>
            </a:r>
            <a:r>
              <a:rPr lang="es-ES" sz="2400" dirty="0" err="1" smtClean="0">
                <a:latin typeface="Comic Sans MS" pitchFamily="66" charset="0"/>
              </a:rPr>
              <a:t>windy</a:t>
            </a:r>
            <a:endParaRPr lang="es-ES" sz="2400" dirty="0">
              <a:latin typeface="Comic Sans MS" pitchFamily="66" charset="0"/>
            </a:endParaRPr>
          </a:p>
          <a:p>
            <a:pPr marL="609600" indent="-609600">
              <a:lnSpc>
                <a:spcPct val="90000"/>
              </a:lnSpc>
              <a:spcBef>
                <a:spcPct val="20000"/>
              </a:spcBef>
              <a:buFontTx/>
              <a:buAutoNum type="alphaLcPeriod"/>
            </a:pPr>
            <a:r>
              <a:rPr lang="es-ES" sz="2400" dirty="0" err="1" smtClean="0">
                <a:latin typeface="Comic Sans MS" pitchFamily="66" charset="0"/>
              </a:rPr>
              <a:t>It´s</a:t>
            </a:r>
            <a:r>
              <a:rPr lang="es-ES" sz="2400" dirty="0" smtClean="0">
                <a:latin typeface="Comic Sans MS" pitchFamily="66" charset="0"/>
              </a:rPr>
              <a:t> </a:t>
            </a:r>
            <a:r>
              <a:rPr lang="es-ES" sz="2400" dirty="0" err="1" smtClean="0">
                <a:latin typeface="Comic Sans MS" pitchFamily="66" charset="0"/>
              </a:rPr>
              <a:t>cold</a:t>
            </a:r>
            <a:endParaRPr lang="es-ES" sz="2400" dirty="0">
              <a:latin typeface="Comic Sans MS" pitchFamily="66" charset="0"/>
            </a:endParaRPr>
          </a:p>
          <a:p>
            <a:pPr marL="609600" indent="-609600">
              <a:lnSpc>
                <a:spcPct val="90000"/>
              </a:lnSpc>
              <a:spcBef>
                <a:spcPct val="20000"/>
              </a:spcBef>
              <a:buFontTx/>
              <a:buAutoNum type="alphaLcPeriod"/>
            </a:pPr>
            <a:r>
              <a:rPr lang="es-ES" sz="2400" dirty="0" err="1" smtClean="0">
                <a:latin typeface="Comic Sans MS" pitchFamily="66" charset="0"/>
              </a:rPr>
              <a:t>It´s</a:t>
            </a:r>
            <a:r>
              <a:rPr lang="es-ES" sz="2400" dirty="0" smtClean="0">
                <a:latin typeface="Comic Sans MS" pitchFamily="66" charset="0"/>
              </a:rPr>
              <a:t> </a:t>
            </a:r>
            <a:r>
              <a:rPr lang="es-ES" sz="2400" dirty="0" err="1" smtClean="0">
                <a:latin typeface="Comic Sans MS" pitchFamily="66" charset="0"/>
              </a:rPr>
              <a:t>nice</a:t>
            </a:r>
            <a:r>
              <a:rPr lang="es-ES" sz="2400" dirty="0" smtClean="0">
                <a:latin typeface="Comic Sans MS" pitchFamily="66" charset="0"/>
              </a:rPr>
              <a:t> </a:t>
            </a:r>
            <a:r>
              <a:rPr lang="es-ES" sz="2400" dirty="0" err="1" smtClean="0">
                <a:latin typeface="Comic Sans MS" pitchFamily="66" charset="0"/>
              </a:rPr>
              <a:t>weather</a:t>
            </a:r>
            <a:endParaRPr lang="en-GB" sz="24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j0244567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447800"/>
            <a:ext cx="77787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Picture 3" descr="j023309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3200400"/>
            <a:ext cx="102393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Picture 4" descr="j0137605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62200" y="1447800"/>
            <a:ext cx="835025" cy="93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5" descr="j023101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6000" y="3505200"/>
            <a:ext cx="83343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6" name="Rectangle 6"/>
          <p:cNvSpPr>
            <a:spLocks noGrp="1" noChangeArrowheads="1"/>
          </p:cNvSpPr>
          <p:nvPr>
            <p:ph type="title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cap="none" smtClean="0">
                <a:latin typeface="Comic Sans MS" pitchFamily="66" charset="0"/>
              </a:rPr>
              <a:t>¿QUÉ T_____ </a:t>
            </a:r>
            <a:r>
              <a:rPr lang="en-GB" cap="none" smtClean="0">
                <a:solidFill>
                  <a:srgbClr val="FF00FF"/>
                </a:solidFill>
                <a:latin typeface="Comic Sans MS" pitchFamily="66" charset="0"/>
              </a:rPr>
              <a:t>H___?</a:t>
            </a:r>
          </a:p>
        </p:txBody>
      </p:sp>
      <p:sp>
        <p:nvSpPr>
          <p:cNvPr id="132120" name="Rectangle 24"/>
          <p:cNvSpPr>
            <a:spLocks noGrp="1" noChangeArrowheads="1"/>
          </p:cNvSpPr>
          <p:nvPr>
            <p:ph sz="quarter" idx="1"/>
          </p:nvPr>
        </p:nvSpPr>
        <p:spPr>
          <a:xfrm>
            <a:off x="6934200" y="2590800"/>
            <a:ext cx="2209800" cy="1143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GB" sz="8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sz="2800" u="sng" dirty="0" err="1" smtClean="0">
                <a:solidFill>
                  <a:srgbClr val="00CC66"/>
                </a:solidFill>
                <a:latin typeface="Comic Sans MS" pitchFamily="66" charset="0"/>
              </a:rPr>
              <a:t>Está</a:t>
            </a:r>
            <a:r>
              <a:rPr lang="en-GB" sz="2800" dirty="0" err="1" smtClean="0">
                <a:latin typeface="Comic Sans MS" pitchFamily="66" charset="0"/>
              </a:rPr>
              <a:t>nublado</a:t>
            </a:r>
            <a:endParaRPr lang="en-GB" sz="2800" dirty="0" smtClean="0">
              <a:latin typeface="Comic Sans MS" pitchFamily="66" charset="0"/>
            </a:endParaRPr>
          </a:p>
        </p:txBody>
      </p:sp>
      <p:sp>
        <p:nvSpPr>
          <p:cNvPr id="132103" name="Text Box 7"/>
          <p:cNvSpPr txBox="1">
            <a:spLocks noChangeArrowheads="1"/>
          </p:cNvSpPr>
          <p:nvPr/>
        </p:nvSpPr>
        <p:spPr bwMode="auto">
          <a:xfrm>
            <a:off x="0" y="2514600"/>
            <a:ext cx="1676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800">
                <a:solidFill>
                  <a:srgbClr val="FF00FF"/>
                </a:solidFill>
                <a:latin typeface="Comic Sans MS" pitchFamily="66" charset="0"/>
              </a:rPr>
              <a:t>Hace</a:t>
            </a:r>
            <a:r>
              <a:rPr lang="en-GB" sz="2800">
                <a:latin typeface="Comic Sans MS" pitchFamily="66" charset="0"/>
              </a:rPr>
              <a:t> sol</a:t>
            </a:r>
          </a:p>
        </p:txBody>
      </p:sp>
      <p:sp>
        <p:nvSpPr>
          <p:cNvPr id="132104" name="Text Box 8"/>
          <p:cNvSpPr txBox="1">
            <a:spLocks noChangeArrowheads="1"/>
          </p:cNvSpPr>
          <p:nvPr/>
        </p:nvSpPr>
        <p:spPr bwMode="auto">
          <a:xfrm>
            <a:off x="1676400" y="2438400"/>
            <a:ext cx="22098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800">
                <a:solidFill>
                  <a:srgbClr val="FF00FF"/>
                </a:solidFill>
                <a:latin typeface="Comic Sans MS" pitchFamily="66" charset="0"/>
              </a:rPr>
              <a:t>Hace</a:t>
            </a:r>
            <a:r>
              <a:rPr lang="en-GB" sz="2800">
                <a:latin typeface="Comic Sans MS" pitchFamily="66" charset="0"/>
              </a:rPr>
              <a:t> buen tiempo</a:t>
            </a:r>
          </a:p>
        </p:txBody>
      </p:sp>
      <p:sp>
        <p:nvSpPr>
          <p:cNvPr id="132105" name="Text Box 9"/>
          <p:cNvSpPr txBox="1">
            <a:spLocks noChangeArrowheads="1"/>
          </p:cNvSpPr>
          <p:nvPr/>
        </p:nvSpPr>
        <p:spPr bwMode="auto">
          <a:xfrm>
            <a:off x="0" y="4419600"/>
            <a:ext cx="2133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800">
                <a:solidFill>
                  <a:srgbClr val="FF00FF"/>
                </a:solidFill>
                <a:latin typeface="Comic Sans MS" pitchFamily="66" charset="0"/>
              </a:rPr>
              <a:t>Hace</a:t>
            </a:r>
            <a:r>
              <a:rPr lang="en-GB" sz="2800">
                <a:latin typeface="Comic Sans MS" pitchFamily="66" charset="0"/>
              </a:rPr>
              <a:t> viento</a:t>
            </a:r>
          </a:p>
        </p:txBody>
      </p:sp>
      <p:sp>
        <p:nvSpPr>
          <p:cNvPr id="132106" name="Text Box 10"/>
          <p:cNvSpPr txBox="1">
            <a:spLocks noChangeArrowheads="1"/>
          </p:cNvSpPr>
          <p:nvPr/>
        </p:nvSpPr>
        <p:spPr bwMode="auto">
          <a:xfrm>
            <a:off x="1981200" y="4648200"/>
            <a:ext cx="19812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800">
                <a:solidFill>
                  <a:srgbClr val="FF00FF"/>
                </a:solidFill>
                <a:latin typeface="Comic Sans MS" pitchFamily="66" charset="0"/>
              </a:rPr>
              <a:t>Hace</a:t>
            </a:r>
            <a:r>
              <a:rPr lang="en-GB" sz="2800">
                <a:latin typeface="Comic Sans MS" pitchFamily="66" charset="0"/>
              </a:rPr>
              <a:t> mal tiempo</a:t>
            </a:r>
          </a:p>
        </p:txBody>
      </p:sp>
      <p:pic>
        <p:nvPicPr>
          <p:cNvPr id="30732" name="Picture 11" descr="j0102084[1]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191000" y="1447800"/>
            <a:ext cx="638175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3" name="Picture 12" descr="j028578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038600" y="3429000"/>
            <a:ext cx="790575" cy="93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2109" name="Text Box 13"/>
          <p:cNvSpPr txBox="1">
            <a:spLocks noChangeArrowheads="1"/>
          </p:cNvSpPr>
          <p:nvPr/>
        </p:nvSpPr>
        <p:spPr bwMode="auto">
          <a:xfrm>
            <a:off x="3733800" y="2362200"/>
            <a:ext cx="2209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800">
                <a:solidFill>
                  <a:srgbClr val="FF00FF"/>
                </a:solidFill>
                <a:latin typeface="Comic Sans MS" pitchFamily="66" charset="0"/>
              </a:rPr>
              <a:t>Hace</a:t>
            </a:r>
            <a:r>
              <a:rPr lang="en-GB" sz="2800">
                <a:latin typeface="Comic Sans MS" pitchFamily="66" charset="0"/>
              </a:rPr>
              <a:t> calor</a:t>
            </a:r>
            <a:endParaRPr lang="en-US" sz="2800">
              <a:latin typeface="Comic Sans MS" pitchFamily="66" charset="0"/>
            </a:endParaRPr>
          </a:p>
        </p:txBody>
      </p:sp>
      <p:sp>
        <p:nvSpPr>
          <p:cNvPr id="132110" name="Text Box 14"/>
          <p:cNvSpPr txBox="1">
            <a:spLocks noChangeArrowheads="1"/>
          </p:cNvSpPr>
          <p:nvPr/>
        </p:nvSpPr>
        <p:spPr bwMode="auto">
          <a:xfrm>
            <a:off x="3886200" y="4648200"/>
            <a:ext cx="2209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800">
                <a:solidFill>
                  <a:srgbClr val="FF00FF"/>
                </a:solidFill>
                <a:latin typeface="Comic Sans MS" pitchFamily="66" charset="0"/>
              </a:rPr>
              <a:t>Hace</a:t>
            </a:r>
            <a:r>
              <a:rPr lang="en-GB" sz="2800">
                <a:latin typeface="Comic Sans MS" pitchFamily="66" charset="0"/>
              </a:rPr>
              <a:t> fr</a:t>
            </a:r>
            <a:r>
              <a:rPr lang="en-US" sz="2800">
                <a:latin typeface="Comic Sans MS" pitchFamily="66" charset="0"/>
              </a:rPr>
              <a:t>ío</a:t>
            </a:r>
          </a:p>
        </p:txBody>
      </p:sp>
      <p:pic>
        <p:nvPicPr>
          <p:cNvPr id="30736" name="Picture 15" descr="j0285320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943600" y="1447800"/>
            <a:ext cx="838200" cy="116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7" name="Picture 16" descr="j018790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943600" y="3581400"/>
            <a:ext cx="9779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2113" name="Text Box 17"/>
          <p:cNvSpPr txBox="1">
            <a:spLocks noChangeArrowheads="1"/>
          </p:cNvSpPr>
          <p:nvPr/>
        </p:nvSpPr>
        <p:spPr bwMode="auto">
          <a:xfrm>
            <a:off x="5715000" y="2590800"/>
            <a:ext cx="2209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800">
                <a:solidFill>
                  <a:srgbClr val="00CC66"/>
                </a:solidFill>
                <a:latin typeface="Comic Sans MS" pitchFamily="66" charset="0"/>
              </a:rPr>
              <a:t>Llueve</a:t>
            </a:r>
            <a:endParaRPr lang="en-US" sz="2800">
              <a:solidFill>
                <a:srgbClr val="00CC66"/>
              </a:solidFill>
              <a:latin typeface="Comic Sans MS" pitchFamily="66" charset="0"/>
            </a:endParaRPr>
          </a:p>
        </p:txBody>
      </p:sp>
      <p:sp>
        <p:nvSpPr>
          <p:cNvPr id="132114" name="Text Box 18"/>
          <p:cNvSpPr txBox="1">
            <a:spLocks noChangeArrowheads="1"/>
          </p:cNvSpPr>
          <p:nvPr/>
        </p:nvSpPr>
        <p:spPr bwMode="auto">
          <a:xfrm>
            <a:off x="5791200" y="4648200"/>
            <a:ext cx="1371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800">
                <a:solidFill>
                  <a:srgbClr val="00CC66"/>
                </a:solidFill>
                <a:latin typeface="Comic Sans MS" pitchFamily="66" charset="0"/>
              </a:rPr>
              <a:t>Nieva</a:t>
            </a:r>
            <a:endParaRPr lang="en-US" sz="2800">
              <a:solidFill>
                <a:srgbClr val="00CC66"/>
              </a:solidFill>
              <a:latin typeface="Comic Sans MS" pitchFamily="66" charset="0"/>
            </a:endParaRPr>
          </a:p>
        </p:txBody>
      </p:sp>
      <p:pic>
        <p:nvPicPr>
          <p:cNvPr id="30740" name="Picture 21" descr="j023101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96163" y="3581400"/>
            <a:ext cx="833437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2118" name="Text Box 22"/>
          <p:cNvSpPr txBox="1">
            <a:spLocks noChangeArrowheads="1"/>
          </p:cNvSpPr>
          <p:nvPr/>
        </p:nvSpPr>
        <p:spPr bwMode="auto">
          <a:xfrm>
            <a:off x="6858000" y="4572000"/>
            <a:ext cx="22860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800">
                <a:solidFill>
                  <a:srgbClr val="00CC66"/>
                </a:solidFill>
                <a:latin typeface="Comic Sans MS" pitchFamily="66" charset="0"/>
              </a:rPr>
              <a:t>Relampaguea y Truena</a:t>
            </a:r>
            <a:endParaRPr lang="en-US" sz="2800">
              <a:latin typeface="Comic Sans MS" pitchFamily="66" charset="0"/>
            </a:endParaRPr>
          </a:p>
        </p:txBody>
      </p:sp>
      <p:pic>
        <p:nvPicPr>
          <p:cNvPr id="30742" name="Picture 23" descr="j0273312[1]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315200" y="1447800"/>
            <a:ext cx="1143000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2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2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32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32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32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32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32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32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32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321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120" grpId="0" build="p"/>
      <p:bldP spid="132103" grpId="0"/>
      <p:bldP spid="13210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Video: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tiempo</a:t>
            </a:r>
            <a:r>
              <a:rPr lang="en-US" dirty="0" smtClean="0"/>
              <a:t> </a:t>
            </a:r>
            <a:r>
              <a:rPr lang="en-US" dirty="0" err="1" smtClean="0"/>
              <a:t>hace</a:t>
            </a:r>
            <a:r>
              <a:rPr lang="en-US" dirty="0" smtClean="0"/>
              <a:t> hoy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https://www.youtube.com/watch?v=qHVdHPIHnNQ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val="2346696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00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81000"/>
            <a:ext cx="8077200" cy="12192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7200" cap="none" smtClean="0">
                <a:solidFill>
                  <a:srgbClr val="FF9966"/>
                </a:solidFill>
              </a:rPr>
              <a:t>EL TIEMPO</a:t>
            </a:r>
            <a:endParaRPr lang="en-US" sz="7200" cap="none" smtClean="0"/>
          </a:p>
        </p:txBody>
      </p:sp>
      <p:graphicFrame>
        <p:nvGraphicFramePr>
          <p:cNvPr id="33794" name="Object 2"/>
          <p:cNvGraphicFramePr>
            <a:graphicFrameLocks noChangeAspect="1"/>
          </p:cNvGraphicFramePr>
          <p:nvPr/>
        </p:nvGraphicFramePr>
        <p:xfrm>
          <a:off x="5638800" y="2438400"/>
          <a:ext cx="914400" cy="863600"/>
        </p:xfrm>
        <a:graphic>
          <a:graphicData uri="http://schemas.openxmlformats.org/presentationml/2006/ole">
            <p:oleObj spid="_x0000_s33836" name="Clip" r:id="rId4" imgW="1310113" imgH="1108822" progId="">
              <p:embed/>
            </p:oleObj>
          </a:graphicData>
        </a:graphic>
      </p:graphicFrame>
      <p:graphicFrame>
        <p:nvGraphicFramePr>
          <p:cNvPr id="33795" name="Object 3"/>
          <p:cNvGraphicFramePr>
            <a:graphicFrameLocks noChangeAspect="1"/>
          </p:cNvGraphicFramePr>
          <p:nvPr/>
        </p:nvGraphicFramePr>
        <p:xfrm>
          <a:off x="6629400" y="381000"/>
          <a:ext cx="812800" cy="812800"/>
        </p:xfrm>
        <a:graphic>
          <a:graphicData uri="http://schemas.openxmlformats.org/presentationml/2006/ole">
            <p:oleObj spid="_x0000_s33837" name="Clip" r:id="rId5" imgW="434839" imgH="441719" progId="">
              <p:embed/>
            </p:oleObj>
          </a:graphicData>
        </a:graphic>
      </p:graphicFrame>
      <p:graphicFrame>
        <p:nvGraphicFramePr>
          <p:cNvPr id="33796" name="Object 4"/>
          <p:cNvGraphicFramePr>
            <a:graphicFrameLocks noChangeAspect="1"/>
          </p:cNvGraphicFramePr>
          <p:nvPr/>
        </p:nvGraphicFramePr>
        <p:xfrm>
          <a:off x="7848600" y="5638800"/>
          <a:ext cx="831850" cy="914400"/>
        </p:xfrm>
        <a:graphic>
          <a:graphicData uri="http://schemas.openxmlformats.org/presentationml/2006/ole">
            <p:oleObj spid="_x0000_s33838" name="Clip" r:id="rId6" imgW="2284305" imgH="2505840" progId="">
              <p:embed/>
            </p:oleObj>
          </a:graphicData>
        </a:graphic>
      </p:graphicFrame>
      <p:graphicFrame>
        <p:nvGraphicFramePr>
          <p:cNvPr id="33797" name="Object 5"/>
          <p:cNvGraphicFramePr>
            <a:graphicFrameLocks noChangeAspect="1"/>
          </p:cNvGraphicFramePr>
          <p:nvPr/>
        </p:nvGraphicFramePr>
        <p:xfrm>
          <a:off x="5029200" y="5638800"/>
          <a:ext cx="1120775" cy="939800"/>
        </p:xfrm>
        <a:graphic>
          <a:graphicData uri="http://schemas.openxmlformats.org/presentationml/2006/ole">
            <p:oleObj spid="_x0000_s33839" name="Clip" r:id="rId7" imgW="3106021" imgH="2598524" progId="">
              <p:embed/>
            </p:oleObj>
          </a:graphicData>
        </a:graphic>
      </p:graphicFrame>
      <p:graphicFrame>
        <p:nvGraphicFramePr>
          <p:cNvPr id="33798" name="Object 6"/>
          <p:cNvGraphicFramePr>
            <a:graphicFrameLocks noChangeAspect="1"/>
          </p:cNvGraphicFramePr>
          <p:nvPr/>
        </p:nvGraphicFramePr>
        <p:xfrm>
          <a:off x="6400800" y="3657600"/>
          <a:ext cx="971550" cy="1016000"/>
        </p:xfrm>
        <a:graphic>
          <a:graphicData uri="http://schemas.openxmlformats.org/presentationml/2006/ole">
            <p:oleObj spid="_x0000_s33840" name="Clip" r:id="rId8" imgW="1692998" imgH="1769952" progId="">
              <p:embed/>
            </p:oleObj>
          </a:graphicData>
        </a:graphic>
      </p:graphicFrame>
      <p:graphicFrame>
        <p:nvGraphicFramePr>
          <p:cNvPr id="33799" name="Object 7"/>
          <p:cNvGraphicFramePr>
            <a:graphicFrameLocks noChangeAspect="1"/>
          </p:cNvGraphicFramePr>
          <p:nvPr/>
        </p:nvGraphicFramePr>
        <p:xfrm>
          <a:off x="7848600" y="2362200"/>
          <a:ext cx="908050" cy="1066800"/>
        </p:xfrm>
        <a:graphic>
          <a:graphicData uri="http://schemas.openxmlformats.org/presentationml/2006/ole">
            <p:oleObj spid="_x0000_s33841" name="Clip" r:id="rId9" imgW="1545336" imgH="1812341" progId="">
              <p:embed/>
            </p:oleObj>
          </a:graphicData>
        </a:graphic>
      </p:graphicFrame>
      <p:sp>
        <p:nvSpPr>
          <p:cNvPr id="33801" name="Text Box 1037"/>
          <p:cNvSpPr txBox="1">
            <a:spLocks noChangeArrowheads="1"/>
          </p:cNvSpPr>
          <p:nvPr/>
        </p:nvSpPr>
        <p:spPr bwMode="auto">
          <a:xfrm>
            <a:off x="228600" y="1331913"/>
            <a:ext cx="868680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00CC66"/>
                </a:solidFill>
              </a:rPr>
              <a:t>On the next slide is a map of the weather in Europe. First write down the beginning of each sentence below. You will describe the weather in each of these places. </a:t>
            </a:r>
          </a:p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chemeClr val="hlink"/>
                </a:solidFill>
              </a:rPr>
              <a:t>Model: En Roma… </a:t>
            </a:r>
            <a:r>
              <a:rPr lang="en-US" sz="2400" b="1" dirty="0" err="1">
                <a:solidFill>
                  <a:schemeClr val="hlink"/>
                </a:solidFill>
              </a:rPr>
              <a:t>hace</a:t>
            </a:r>
            <a:r>
              <a:rPr lang="en-US" sz="2400" b="1" dirty="0">
                <a:solidFill>
                  <a:schemeClr val="hlink"/>
                </a:solidFill>
              </a:rPr>
              <a:t> sol</a:t>
            </a:r>
          </a:p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chemeClr val="hlink"/>
                </a:solidFill>
              </a:rPr>
              <a:t>1. En Madrid ….</a:t>
            </a:r>
          </a:p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chemeClr val="hlink"/>
                </a:solidFill>
              </a:rPr>
              <a:t>2. En London….</a:t>
            </a:r>
          </a:p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chemeClr val="hlink"/>
                </a:solidFill>
              </a:rPr>
              <a:t>3. </a:t>
            </a:r>
            <a:r>
              <a:rPr lang="en-US" sz="2400" b="1">
                <a:solidFill>
                  <a:schemeClr val="hlink"/>
                </a:solidFill>
              </a:rPr>
              <a:t>En Paris….</a:t>
            </a:r>
          </a:p>
          <a:p>
            <a:pPr>
              <a:spcBef>
                <a:spcPct val="50000"/>
              </a:spcBef>
              <a:buFontTx/>
              <a:buAutoNum type="arabicPeriod" startAt="4"/>
            </a:pPr>
            <a:r>
              <a:rPr lang="en-US" sz="2400" b="1" dirty="0">
                <a:solidFill>
                  <a:schemeClr val="hlink"/>
                </a:solidFill>
              </a:rPr>
              <a:t>Choose your location</a:t>
            </a:r>
          </a:p>
          <a:p>
            <a:pPr>
              <a:spcBef>
                <a:spcPct val="50000"/>
              </a:spcBef>
              <a:buFontTx/>
              <a:buAutoNum type="arabicPeriod" startAt="4"/>
            </a:pPr>
            <a:r>
              <a:rPr lang="en-US" sz="2400" b="1" dirty="0">
                <a:solidFill>
                  <a:schemeClr val="hlink"/>
                </a:solidFill>
              </a:rPr>
              <a:t>Choose your location</a:t>
            </a:r>
          </a:p>
        </p:txBody>
      </p:sp>
      <p:sp>
        <p:nvSpPr>
          <p:cNvPr id="33802" name="AutoShape 1040">
            <a:hlinkClick r:id="rId10" highlightClick="1"/>
          </p:cNvPr>
          <p:cNvSpPr>
            <a:spLocks noChangeArrowheads="1"/>
          </p:cNvSpPr>
          <p:nvPr/>
        </p:nvSpPr>
        <p:spPr bwMode="auto">
          <a:xfrm>
            <a:off x="381000" y="2133600"/>
            <a:ext cx="1524000" cy="228600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entury Schoolbook" pitchFamily="18" charset="0"/>
            </a:endParaRPr>
          </a:p>
        </p:txBody>
      </p:sp>
    </p:spTree>
  </p:cSld>
  <p:clrMapOvr>
    <a:masterClrMapping/>
  </p:clrMapOvr>
  <p:transition advClick="0"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fr-FR" smtClean="0">
              <a:ea typeface="+mj-ea"/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/>
            <a:endParaRPr lang="fr-FR" smtClean="0"/>
          </a:p>
        </p:txBody>
      </p:sp>
      <p:pic>
        <p:nvPicPr>
          <p:cNvPr id="34820" name="Picture 5" descr="Europe_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3276600" y="0"/>
            <a:ext cx="2438400" cy="381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7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81000"/>
            <a:ext cx="8077200" cy="12192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7200" cap="none" smtClean="0">
                <a:solidFill>
                  <a:srgbClr val="FF9966"/>
                </a:solidFill>
              </a:rPr>
              <a:t>EL TIEMPO</a:t>
            </a:r>
            <a:endParaRPr lang="en-US" sz="7200" cap="none" smtClean="0"/>
          </a:p>
        </p:txBody>
      </p:sp>
      <p:graphicFrame>
        <p:nvGraphicFramePr>
          <p:cNvPr id="36866" name="Object 2"/>
          <p:cNvGraphicFramePr>
            <a:graphicFrameLocks noChangeAspect="1"/>
          </p:cNvGraphicFramePr>
          <p:nvPr/>
        </p:nvGraphicFramePr>
        <p:xfrm>
          <a:off x="5638800" y="2438400"/>
          <a:ext cx="914400" cy="863600"/>
        </p:xfrm>
        <a:graphic>
          <a:graphicData uri="http://schemas.openxmlformats.org/presentationml/2006/ole">
            <p:oleObj spid="_x0000_s36908" name="Clip" r:id="rId4" imgW="1310113" imgH="1108822" progId="">
              <p:embed/>
            </p:oleObj>
          </a:graphicData>
        </a:graphic>
      </p:graphicFrame>
      <p:graphicFrame>
        <p:nvGraphicFramePr>
          <p:cNvPr id="36867" name="Object 3"/>
          <p:cNvGraphicFramePr>
            <a:graphicFrameLocks noChangeAspect="1"/>
          </p:cNvGraphicFramePr>
          <p:nvPr/>
        </p:nvGraphicFramePr>
        <p:xfrm>
          <a:off x="6629400" y="381000"/>
          <a:ext cx="812800" cy="812800"/>
        </p:xfrm>
        <a:graphic>
          <a:graphicData uri="http://schemas.openxmlformats.org/presentationml/2006/ole">
            <p:oleObj spid="_x0000_s36909" name="Clip" r:id="rId5" imgW="434839" imgH="441719" progId="">
              <p:embed/>
            </p:oleObj>
          </a:graphicData>
        </a:graphic>
      </p:graphicFrame>
      <p:graphicFrame>
        <p:nvGraphicFramePr>
          <p:cNvPr id="36868" name="Object 4"/>
          <p:cNvGraphicFramePr>
            <a:graphicFrameLocks noChangeAspect="1"/>
          </p:cNvGraphicFramePr>
          <p:nvPr/>
        </p:nvGraphicFramePr>
        <p:xfrm>
          <a:off x="7848600" y="5638800"/>
          <a:ext cx="831850" cy="914400"/>
        </p:xfrm>
        <a:graphic>
          <a:graphicData uri="http://schemas.openxmlformats.org/presentationml/2006/ole">
            <p:oleObj spid="_x0000_s36910" name="Clip" r:id="rId6" imgW="2284305" imgH="2505840" progId="">
              <p:embed/>
            </p:oleObj>
          </a:graphicData>
        </a:graphic>
      </p:graphicFrame>
      <p:graphicFrame>
        <p:nvGraphicFramePr>
          <p:cNvPr id="36869" name="Object 5"/>
          <p:cNvGraphicFramePr>
            <a:graphicFrameLocks noChangeAspect="1"/>
          </p:cNvGraphicFramePr>
          <p:nvPr/>
        </p:nvGraphicFramePr>
        <p:xfrm>
          <a:off x="4953000" y="4648200"/>
          <a:ext cx="1120775" cy="939800"/>
        </p:xfrm>
        <a:graphic>
          <a:graphicData uri="http://schemas.openxmlformats.org/presentationml/2006/ole">
            <p:oleObj spid="_x0000_s36911" name="Clip" r:id="rId7" imgW="3106021" imgH="2598524" progId="">
              <p:embed/>
            </p:oleObj>
          </a:graphicData>
        </a:graphic>
      </p:graphicFrame>
      <p:graphicFrame>
        <p:nvGraphicFramePr>
          <p:cNvPr id="36870" name="Object 6"/>
          <p:cNvGraphicFramePr>
            <a:graphicFrameLocks noChangeAspect="1"/>
          </p:cNvGraphicFramePr>
          <p:nvPr/>
        </p:nvGraphicFramePr>
        <p:xfrm>
          <a:off x="6400800" y="3657600"/>
          <a:ext cx="971550" cy="1016000"/>
        </p:xfrm>
        <a:graphic>
          <a:graphicData uri="http://schemas.openxmlformats.org/presentationml/2006/ole">
            <p:oleObj spid="_x0000_s36912" name="Clip" r:id="rId8" imgW="1692998" imgH="1769952" progId="">
              <p:embed/>
            </p:oleObj>
          </a:graphicData>
        </a:graphic>
      </p:graphicFrame>
      <p:graphicFrame>
        <p:nvGraphicFramePr>
          <p:cNvPr id="36871" name="Object 7"/>
          <p:cNvGraphicFramePr>
            <a:graphicFrameLocks noChangeAspect="1"/>
          </p:cNvGraphicFramePr>
          <p:nvPr/>
        </p:nvGraphicFramePr>
        <p:xfrm>
          <a:off x="7848600" y="2362200"/>
          <a:ext cx="908050" cy="1066800"/>
        </p:xfrm>
        <a:graphic>
          <a:graphicData uri="http://schemas.openxmlformats.org/presentationml/2006/ole">
            <p:oleObj spid="_x0000_s36913" name="Clip" r:id="rId9" imgW="1545336" imgH="1812341" progId="">
              <p:embed/>
            </p:oleObj>
          </a:graphicData>
        </a:graphic>
      </p:graphicFrame>
      <p:sp>
        <p:nvSpPr>
          <p:cNvPr id="36873" name="Text Box 1037"/>
          <p:cNvSpPr txBox="1">
            <a:spLocks noChangeArrowheads="1"/>
          </p:cNvSpPr>
          <p:nvPr/>
        </p:nvSpPr>
        <p:spPr bwMode="auto">
          <a:xfrm>
            <a:off x="228600" y="1331913"/>
            <a:ext cx="868680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CC66"/>
                </a:solidFill>
              </a:rPr>
              <a:t>On the next slide is a map of the weather in Spain. First write down the beginning of each sentence below. You will describe the weather in each of these places. </a:t>
            </a:r>
          </a:p>
          <a:p>
            <a:pPr>
              <a:spcBef>
                <a:spcPct val="50000"/>
              </a:spcBef>
            </a:pPr>
            <a:r>
              <a:rPr lang="en-US" sz="2400" b="1">
                <a:solidFill>
                  <a:schemeClr val="hlink"/>
                </a:solidFill>
              </a:rPr>
              <a:t>Model: En Roma… hace sol</a:t>
            </a:r>
          </a:p>
          <a:p>
            <a:pPr>
              <a:spcBef>
                <a:spcPct val="50000"/>
              </a:spcBef>
            </a:pPr>
            <a:r>
              <a:rPr lang="en-US" sz="2400" b="1">
                <a:solidFill>
                  <a:schemeClr val="hlink"/>
                </a:solidFill>
              </a:rPr>
              <a:t>1. En Mérida ….</a:t>
            </a:r>
          </a:p>
          <a:p>
            <a:pPr>
              <a:spcBef>
                <a:spcPct val="50000"/>
              </a:spcBef>
            </a:pPr>
            <a:r>
              <a:rPr lang="en-US" sz="2400" b="1">
                <a:solidFill>
                  <a:schemeClr val="hlink"/>
                </a:solidFill>
              </a:rPr>
              <a:t>2. En Salamanca….</a:t>
            </a:r>
          </a:p>
          <a:p>
            <a:pPr>
              <a:spcBef>
                <a:spcPct val="50000"/>
              </a:spcBef>
            </a:pPr>
            <a:r>
              <a:rPr lang="en-US" sz="2400" b="1">
                <a:solidFill>
                  <a:schemeClr val="hlink"/>
                </a:solidFill>
              </a:rPr>
              <a:t>3. En Alicante….</a:t>
            </a:r>
          </a:p>
          <a:p>
            <a:pPr>
              <a:spcBef>
                <a:spcPct val="50000"/>
              </a:spcBef>
              <a:buFontTx/>
              <a:buAutoNum type="arabicPeriod" startAt="4"/>
            </a:pPr>
            <a:r>
              <a:rPr lang="en-US" sz="2400" b="1">
                <a:solidFill>
                  <a:schemeClr val="hlink"/>
                </a:solidFill>
              </a:rPr>
              <a:t>Choose your location!</a:t>
            </a:r>
          </a:p>
          <a:p>
            <a:pPr>
              <a:spcBef>
                <a:spcPct val="50000"/>
              </a:spcBef>
              <a:buFontTx/>
              <a:buAutoNum type="arabicPeriod" startAt="4"/>
            </a:pPr>
            <a:r>
              <a:rPr lang="en-US" sz="2400" b="1">
                <a:solidFill>
                  <a:schemeClr val="hlink"/>
                </a:solidFill>
              </a:rPr>
              <a:t>Choose your location!</a:t>
            </a:r>
          </a:p>
        </p:txBody>
      </p:sp>
      <p:sp>
        <p:nvSpPr>
          <p:cNvPr id="36874" name="AutoShape 1040">
            <a:hlinkClick r:id="rId10" highlightClick="1"/>
          </p:cNvPr>
          <p:cNvSpPr>
            <a:spLocks noChangeArrowheads="1"/>
          </p:cNvSpPr>
          <p:nvPr/>
        </p:nvSpPr>
        <p:spPr bwMode="auto">
          <a:xfrm>
            <a:off x="381000" y="2133600"/>
            <a:ext cx="1524000" cy="228600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entury Schoolbook" pitchFamily="18" charset="0"/>
            </a:endParaRPr>
          </a:p>
        </p:txBody>
      </p:sp>
    </p:spTree>
  </p:cSld>
  <p:clrMapOvr>
    <a:masterClrMapping/>
  </p:clrMapOvr>
  <p:transition advClick="0">
    <p:wipe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890" name="Group 20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72" y="936"/>
            <a:chExt cx="4608" cy="3302"/>
          </a:xfrm>
        </p:grpSpPr>
        <p:pic>
          <p:nvPicPr>
            <p:cNvPr id="37891" name="Picture 6" descr="http://www.lonelyplanet.com/mapimages/europe/spain/spain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2" y="936"/>
              <a:ext cx="4608" cy="33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892" name="Picture 7" descr="j0233510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800" y="2160"/>
              <a:ext cx="374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893" name="Picture 8" descr="j0233510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520" y="3600"/>
              <a:ext cx="374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894" name="Picture 9" descr="j0389350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080" y="3528"/>
              <a:ext cx="320" cy="3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895" name="Picture 10" descr="j0389350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808" y="2952"/>
              <a:ext cx="320" cy="3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896" name="Picture 11" descr="bd05216_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816" y="1512"/>
              <a:ext cx="504" cy="3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897" name="Picture 12" descr="bd05216_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960" y="2376"/>
              <a:ext cx="504" cy="3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898" name="Picture 13" descr="j0231014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92" y="1512"/>
              <a:ext cx="362" cy="3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899" name="Picture 14" descr="j0237936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808" y="2520"/>
              <a:ext cx="304" cy="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900" name="Picture 15" descr="j0237936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440" y="1944"/>
              <a:ext cx="304" cy="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901" name="Picture 16" descr="j0407878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376" y="1872"/>
              <a:ext cx="408" cy="2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902" name="Picture 17" descr="j0404003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3600" y="2952"/>
              <a:ext cx="219" cy="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903" name="Picture 18" descr="j0404003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2592" y="1224"/>
              <a:ext cx="219" cy="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904" name="Picture 19" descr="j0262832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1080" y="3024"/>
              <a:ext cx="498" cy="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1066800"/>
            <a:ext cx="739140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/>
              <a:t>Tarea</a:t>
            </a:r>
            <a:endParaRPr lang="en-US" sz="4000" b="1" dirty="0" smtClean="0"/>
          </a:p>
          <a:p>
            <a:endParaRPr lang="en-US" dirty="0"/>
          </a:p>
          <a:p>
            <a:pPr algn="ctr"/>
            <a:r>
              <a:rPr lang="en-US" sz="5000" dirty="0" smtClean="0"/>
              <a:t>20 minutes of studying weather vocabulary</a:t>
            </a:r>
            <a:endParaRPr lang="en-US" sz="5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763000" cy="1143000"/>
          </a:xfrm>
        </p:spPr>
        <p:txBody>
          <a:bodyPr>
            <a:noAutofit/>
          </a:bodyPr>
          <a:lstStyle/>
          <a:p>
            <a:r>
              <a:rPr lang="en-US" sz="5400" b="1" dirty="0" smtClean="0"/>
              <a:t>LA SIESTA</a:t>
            </a:r>
            <a:endParaRPr lang="en-US" sz="5400" b="1" dirty="0"/>
          </a:p>
        </p:txBody>
      </p:sp>
      <p:sp>
        <p:nvSpPr>
          <p:cNvPr id="4" name="Content Placeholder 3"/>
          <p:cNvSpPr txBox="1">
            <a:spLocks/>
          </p:cNvSpPr>
          <p:nvPr/>
        </p:nvSpPr>
        <p:spPr>
          <a:xfrm>
            <a:off x="3810000" y="1143000"/>
            <a:ext cx="5029200" cy="5638800"/>
          </a:xfrm>
          <a:prstGeom prst="rect">
            <a:avLst/>
          </a:prstGeom>
        </p:spPr>
        <p:txBody>
          <a:bodyPr/>
          <a:lstStyle/>
          <a:p>
            <a:pPr marL="274320" lvl="0" indent="-274320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/>
            </a:pPr>
            <a:r>
              <a:rPr lang="en-US" sz="2000" dirty="0" smtClean="0"/>
              <a:t>Traditional Siesta:  </a:t>
            </a:r>
            <a:r>
              <a:rPr lang="en-US" sz="2000" dirty="0"/>
              <a:t>Spain is a hot country, especially mid-afternoon, and the traditional reason for the siesta is for the workers in the fields </a:t>
            </a:r>
            <a:r>
              <a:rPr lang="en-US" sz="2000" dirty="0">
                <a:solidFill>
                  <a:srgbClr val="FF0000"/>
                </a:solidFill>
              </a:rPr>
              <a:t>to shelter from the heat.</a:t>
            </a:r>
            <a:r>
              <a:rPr lang="en-US" sz="2000" dirty="0"/>
              <a:t> They would then feel refreshed after their sleep and would work until quite late in the </a:t>
            </a:r>
            <a:r>
              <a:rPr lang="en-US" sz="2000" dirty="0" smtClean="0"/>
              <a:t>evening.</a:t>
            </a:r>
          </a:p>
          <a:p>
            <a:pPr marL="274320" lvl="0" indent="-274320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Modern Siesta:  </a:t>
            </a:r>
            <a:r>
              <a:rPr lang="en-US" sz="2000" dirty="0"/>
              <a:t>One big </a:t>
            </a:r>
            <a:r>
              <a:rPr lang="en-US" sz="2000" dirty="0" smtClean="0"/>
              <a:t>reason the Spanish still take siesta </a:t>
            </a:r>
            <a:r>
              <a:rPr lang="en-US" sz="2000" dirty="0"/>
              <a:t>is because the Spanish l</a:t>
            </a:r>
            <a:r>
              <a:rPr lang="en-US" sz="2000" dirty="0">
                <a:solidFill>
                  <a:srgbClr val="FF0000"/>
                </a:solidFill>
              </a:rPr>
              <a:t>ike to have a long lunch</a:t>
            </a:r>
            <a:r>
              <a:rPr lang="en-US" sz="2000" dirty="0"/>
              <a:t>. At home, mother will cook a huge lunch for the whole family (and yes, that </a:t>
            </a:r>
            <a:r>
              <a:rPr lang="en-US" sz="2000" i="1" dirty="0"/>
              <a:t>does</a:t>
            </a:r>
            <a:r>
              <a:rPr lang="en-US" sz="2000" dirty="0"/>
              <a:t> include for her 35-year-old accountant son, he'll still come home for mommy's cooking). The meal could last up to two hours (longer if time allows). A rest before going back to work is essential after that.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0" y="457200"/>
            <a:ext cx="8763000" cy="1143000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i="0" strike="noStrike" kern="1200" cap="sm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1524000"/>
            <a:ext cx="3657600" cy="5029200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val="890732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ctrTitle" idx="4294967295"/>
          </p:nvPr>
        </p:nvSpPr>
        <p:spPr bwMode="auto">
          <a:xfrm>
            <a:off x="685800" y="2130425"/>
            <a:ext cx="7772400" cy="1470025"/>
          </a:xfrm>
          <a:noFill/>
        </p:spPr>
        <p:txBody>
          <a:bodyPr anchor="ctr"/>
          <a:lstStyle/>
          <a:p>
            <a:endParaRPr lang="en-US" cap="none" smtClean="0"/>
          </a:p>
        </p:txBody>
      </p:sp>
      <p:sp>
        <p:nvSpPr>
          <p:cNvPr id="17411" name="Subtitle 2"/>
          <p:cNvSpPr>
            <a:spLocks noGrp="1"/>
          </p:cNvSpPr>
          <p:nvPr>
            <p:ph type="subTitle" idx="4294967295"/>
          </p:nvPr>
        </p:nvSpPr>
        <p:spPr>
          <a:xfrm>
            <a:off x="1287463" y="4062413"/>
            <a:ext cx="5807075" cy="1885950"/>
          </a:xfrm>
        </p:spPr>
        <p:txBody>
          <a:bodyPr/>
          <a:lstStyle/>
          <a:p>
            <a:pPr marL="0" indent="0" algn="ctr" defTabSz="457200">
              <a:buFont typeface="Wingdings" pitchFamily="2" charset="2"/>
              <a:buNone/>
            </a:pPr>
            <a:endParaRPr lang="en-US" smtClean="0">
              <a:solidFill>
                <a:srgbClr val="898989"/>
              </a:solidFill>
            </a:endParaRPr>
          </a:p>
        </p:txBody>
      </p:sp>
      <p:pic>
        <p:nvPicPr>
          <p:cNvPr id="17412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175"/>
            <a:ext cx="9147175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TextBox 4"/>
          <p:cNvSpPr txBox="1">
            <a:spLocks noChangeArrowheads="1"/>
          </p:cNvSpPr>
          <p:nvPr/>
        </p:nvSpPr>
        <p:spPr bwMode="auto">
          <a:xfrm>
            <a:off x="685800" y="279400"/>
            <a:ext cx="7772400" cy="5447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8000" b="1" dirty="0" smtClean="0">
                <a:latin typeface="Marker Felt" charset="0"/>
              </a:rPr>
              <a:t>INM: El </a:t>
            </a:r>
            <a:r>
              <a:rPr lang="en-US" sz="8000" b="1" dirty="0" err="1">
                <a:latin typeface="Marker Felt" charset="0"/>
              </a:rPr>
              <a:t>Tiempo</a:t>
            </a:r>
            <a:r>
              <a:rPr lang="en-US" sz="8000" b="1" dirty="0">
                <a:latin typeface="Marker Felt" charset="0"/>
              </a:rPr>
              <a:t> y </a:t>
            </a:r>
          </a:p>
          <a:p>
            <a:pPr algn="ctr" eaLnBrk="1" hangingPunct="1"/>
            <a:r>
              <a:rPr lang="en-US" sz="8000" b="1" dirty="0">
                <a:latin typeface="Marker Felt" charset="0"/>
              </a:rPr>
              <a:t>Las </a:t>
            </a:r>
            <a:r>
              <a:rPr lang="en-US" sz="8000" b="1" dirty="0" err="1">
                <a:latin typeface="Marker Felt" charset="0"/>
              </a:rPr>
              <a:t>Estaciónes</a:t>
            </a:r>
            <a:endParaRPr lang="en-US" sz="6000" dirty="0">
              <a:latin typeface="Marker Felt" charset="0"/>
            </a:endParaRPr>
          </a:p>
          <a:p>
            <a:pPr algn="ctr" eaLnBrk="1" hangingPunct="1"/>
            <a:r>
              <a:rPr lang="en-US" sz="4400" dirty="0">
                <a:latin typeface="Marker Felt" charset="0"/>
              </a:rPr>
              <a:t>The Weather and Seasons</a:t>
            </a:r>
          </a:p>
          <a:p>
            <a:pPr algn="ctr" eaLnBrk="1" hangingPunct="1"/>
            <a:endParaRPr lang="en-US" sz="3600" dirty="0">
              <a:latin typeface="Marker Felt" charset="0"/>
            </a:endParaRPr>
          </a:p>
          <a:p>
            <a:pPr algn="ctr" eaLnBrk="1" hangingPunct="1"/>
            <a:endParaRPr lang="en-US" sz="2800" b="1" i="1" dirty="0">
              <a:latin typeface="Marker Felt" charset="0"/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val="22258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2641600"/>
            <a:ext cx="4089400" cy="421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Rounded Rectangular Callout 4"/>
          <p:cNvSpPr>
            <a:spLocks noChangeArrowheads="1"/>
          </p:cNvSpPr>
          <p:nvPr/>
        </p:nvSpPr>
        <p:spPr bwMode="auto">
          <a:xfrm>
            <a:off x="0" y="0"/>
            <a:ext cx="5943600" cy="4699000"/>
          </a:xfrm>
          <a:prstGeom prst="wedgeRoundRectCallout">
            <a:avLst>
              <a:gd name="adj1" fmla="val 51685"/>
              <a:gd name="adj2" fmla="val 55352"/>
              <a:gd name="adj3" fmla="val 16667"/>
            </a:avLst>
          </a:prstGeom>
          <a:gradFill rotWithShape="1">
            <a:gsLst>
              <a:gs pos="0">
                <a:srgbClr val="9BC1FF"/>
              </a:gs>
              <a:gs pos="100000">
                <a:schemeClr val="bg1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/>
            <a:endParaRPr lang="en-US" sz="7000" b="1">
              <a:latin typeface="Marker Felt" charset="0"/>
            </a:endParaRPr>
          </a:p>
        </p:txBody>
      </p:sp>
      <p:sp>
        <p:nvSpPr>
          <p:cNvPr id="18436" name="TextBox 5"/>
          <p:cNvSpPr txBox="1">
            <a:spLocks noChangeArrowheads="1"/>
          </p:cNvSpPr>
          <p:nvPr/>
        </p:nvSpPr>
        <p:spPr bwMode="auto">
          <a:xfrm>
            <a:off x="304800" y="228600"/>
            <a:ext cx="51816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6000" b="1" dirty="0" smtClean="0">
                <a:latin typeface="Marker Felt" charset="0"/>
              </a:rPr>
              <a:t>¿</a:t>
            </a:r>
            <a:r>
              <a:rPr lang="en-US" sz="6000" b="1" dirty="0" err="1" smtClean="0">
                <a:latin typeface="Marker Felt" charset="0"/>
              </a:rPr>
              <a:t>Qué</a:t>
            </a:r>
            <a:r>
              <a:rPr lang="en-US" sz="6000" b="1" dirty="0" smtClean="0">
                <a:latin typeface="Marker Felt" charset="0"/>
              </a:rPr>
              <a:t> </a:t>
            </a:r>
            <a:r>
              <a:rPr lang="en-US" sz="6000" b="1" dirty="0" err="1">
                <a:latin typeface="Marker Felt" charset="0"/>
              </a:rPr>
              <a:t>tiempo</a:t>
            </a:r>
            <a:r>
              <a:rPr lang="en-US" sz="6000" b="1" dirty="0">
                <a:latin typeface="Marker Felt" charset="0"/>
              </a:rPr>
              <a:t> </a:t>
            </a:r>
            <a:r>
              <a:rPr lang="en-US" sz="6000" b="1" dirty="0" err="1">
                <a:latin typeface="Marker Felt" charset="0"/>
              </a:rPr>
              <a:t>hace</a:t>
            </a:r>
            <a:r>
              <a:rPr lang="en-US" sz="6000" b="1" dirty="0">
                <a:latin typeface="Marker Felt" charset="0"/>
              </a:rPr>
              <a:t>?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914400" y="2474913"/>
            <a:ext cx="411480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4800" b="1">
                <a:solidFill>
                  <a:srgbClr val="FF0000"/>
                </a:solidFill>
                <a:latin typeface="Marker Felt" charset="0"/>
              </a:rPr>
              <a:t>What</a:t>
            </a:r>
            <a:r>
              <a:rPr lang="ja-JP" altLang="en-US" sz="4800" b="1">
                <a:solidFill>
                  <a:srgbClr val="FF0000"/>
                </a:solidFill>
                <a:latin typeface="Marker Felt" charset="0"/>
              </a:rPr>
              <a:t>’</a:t>
            </a:r>
            <a:r>
              <a:rPr lang="en-US" altLang="ja-JP" sz="4800" b="1">
                <a:solidFill>
                  <a:srgbClr val="FF0000"/>
                </a:solidFill>
                <a:latin typeface="Marker Felt" charset="0"/>
              </a:rPr>
              <a:t>s the weather like?</a:t>
            </a:r>
            <a:endParaRPr lang="en-US" sz="4800" b="1">
              <a:solidFill>
                <a:srgbClr val="FF0000"/>
              </a:solidFill>
              <a:latin typeface="Marker Felt" charset="0"/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val="959083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14400"/>
            <a:ext cx="8229600" cy="503238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/>
            <a:r>
              <a:rPr lang="en-US" sz="3200" cap="none" dirty="0" smtClean="0"/>
              <a:t/>
            </a:r>
            <a:br>
              <a:rPr lang="en-US" sz="3200" cap="none" dirty="0" smtClean="0"/>
            </a:br>
            <a:r>
              <a:rPr lang="en-US" sz="3200" cap="none" dirty="0" smtClean="0"/>
              <a:t/>
            </a:r>
            <a:br>
              <a:rPr lang="en-US" sz="3200" cap="none" dirty="0" smtClean="0"/>
            </a:br>
            <a:r>
              <a:rPr lang="en-US" sz="3200" cap="none" dirty="0" smtClean="0"/>
              <a:t>¿QUÉ TIEMPO HACE?</a:t>
            </a:r>
            <a:br>
              <a:rPr lang="en-US" sz="3200" cap="none" dirty="0" smtClean="0"/>
            </a:br>
            <a:r>
              <a:rPr lang="en-US" sz="3200" cap="none" dirty="0" smtClean="0"/>
              <a:t/>
            </a:r>
            <a:br>
              <a:rPr lang="en-US" sz="3200" cap="none" dirty="0" smtClean="0"/>
            </a:br>
            <a:r>
              <a:rPr lang="en-US" sz="3200" cap="none" dirty="0" smtClean="0"/>
              <a:t>HACE BUEN TIEMPO</a:t>
            </a:r>
          </a:p>
        </p:txBody>
      </p:sp>
      <p:pic>
        <p:nvPicPr>
          <p:cNvPr id="16388" name="Picture 5" descr="MCj0441866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5999" y="1828800"/>
            <a:ext cx="4783381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 smtClean="0">
                <a:ea typeface="+mj-ea"/>
              </a:rPr>
              <a:t>Hace</a:t>
            </a:r>
            <a:r>
              <a:rPr lang="en-US" dirty="0" smtClean="0">
                <a:ea typeface="+mj-ea"/>
              </a:rPr>
              <a:t> sol</a:t>
            </a:r>
          </a:p>
        </p:txBody>
      </p:sp>
      <p:pic>
        <p:nvPicPr>
          <p:cNvPr id="17412" name="Picture 4" descr="MCj0440405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33600" y="1447800"/>
            <a:ext cx="4572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 smtClean="0">
                <a:ea typeface="+mj-ea"/>
              </a:rPr>
              <a:t>Hace</a:t>
            </a:r>
            <a:r>
              <a:rPr lang="en-US" dirty="0" smtClean="0">
                <a:ea typeface="+mj-ea"/>
              </a:rPr>
              <a:t> </a:t>
            </a:r>
            <a:r>
              <a:rPr lang="en-US" dirty="0" err="1" smtClean="0">
                <a:ea typeface="+mj-ea"/>
              </a:rPr>
              <a:t>calor</a:t>
            </a:r>
            <a:endParaRPr lang="en-US" dirty="0" smtClean="0">
              <a:ea typeface="+mj-ea"/>
            </a:endParaRPr>
          </a:p>
        </p:txBody>
      </p:sp>
      <p:pic>
        <p:nvPicPr>
          <p:cNvPr id="18436" name="Picture 4" descr="MCj0104564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1219200"/>
            <a:ext cx="5027613" cy="517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cap="none" dirty="0" smtClean="0"/>
              <a:t>MÁS O MENOS</a:t>
            </a:r>
          </a:p>
        </p:txBody>
      </p:sp>
      <p:pic>
        <p:nvPicPr>
          <p:cNvPr id="19460" name="Picture 4" descr="MCj0432587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33600" y="1524000"/>
            <a:ext cx="44958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NOPREFERENCE" val="False"/>
  <p:tag name="DELIMITERS" val="3.1"/>
</p:tagLst>
</file>

<file path=ppt/tags/tag10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NOPREFERENCE" val="False"/>
  <p:tag name="DELIMITERS" val="3.1"/>
</p:tagLst>
</file>

<file path=ppt/tags/tag1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NOPREFERENCE" val="False"/>
  <p:tag name="DELIMITERS" val="3.1"/>
</p:tagLst>
</file>

<file path=ppt/tags/tag1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NOPREFERENCE" val="False"/>
  <p:tag name="DELIMITERS" val="3.1"/>
</p:tagLst>
</file>

<file path=ppt/tags/tag13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NOPREFERENCE" val="False"/>
  <p:tag name="DELIMITERS" val="3.1"/>
</p:tagLst>
</file>

<file path=ppt/tags/tag14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NOPREFERENCE" val="False"/>
  <p:tag name="DELIMITERS" val="3.1"/>
</p:tagLst>
</file>

<file path=ppt/tags/tag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NOPREFERENCE" val="False"/>
  <p:tag name="DELIMITERS" val="3.1"/>
</p:tagLst>
</file>

<file path=ppt/tags/tag3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NOPREFERENCE" val="False"/>
  <p:tag name="DELIMITERS" val="3.1"/>
</p:tagLst>
</file>

<file path=ppt/tags/tag4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NOPREFERENCE" val="False"/>
  <p:tag name="DELIMITERS" val="3.1"/>
</p:tagLst>
</file>

<file path=ppt/tags/tag5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NOPREFERENCE" val="False"/>
  <p:tag name="DELIMITERS" val="3.1"/>
</p:tagLst>
</file>

<file path=ppt/tags/tag6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NOPREFERENCE" val="False"/>
  <p:tag name="DELIMITERS" val="3.1"/>
</p:tagLst>
</file>

<file path=ppt/tags/tag7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NOPREFERENCE" val="False"/>
  <p:tag name="DELIMITERS" val="3.1"/>
</p:tagLst>
</file>

<file path=ppt/tags/tag8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NOPREFERENCE" val="False"/>
  <p:tag name="DELIMITERS" val="3.1"/>
</p:tagLst>
</file>

<file path=ppt/tags/tag9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NOPREFERENCE" val="False"/>
  <p:tag name="DELIMITERS" val="3.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4154</TotalTime>
  <Words>714</Words>
  <Application>Microsoft Macintosh PowerPoint</Application>
  <PresentationFormat>On-screen Show (4:3)</PresentationFormat>
  <Paragraphs>176</Paragraphs>
  <Slides>27</Slides>
  <Notes>23</Notes>
  <HiddenSlides>1</HiddenSlides>
  <MMClips>1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9" baseType="lpstr">
      <vt:lpstr>Oriel</vt:lpstr>
      <vt:lpstr>Clip</vt:lpstr>
      <vt:lpstr>Vámonos  Unit 4: El tiempo y las estaciones  TIENEN CINCO MINUTOS</vt:lpstr>
      <vt:lpstr>MOMENTO CULTURAL: tradiciones de españa: La siesta/Nap</vt:lpstr>
      <vt:lpstr>LA SIESTA</vt:lpstr>
      <vt:lpstr>Slide 4</vt:lpstr>
      <vt:lpstr>Slide 5</vt:lpstr>
      <vt:lpstr>  ¿QUÉ TIEMPO HACE?  HACE BUEN TIEMPO</vt:lpstr>
      <vt:lpstr>Hace sol</vt:lpstr>
      <vt:lpstr>Hace calor</vt:lpstr>
      <vt:lpstr>MÁS O MENOS</vt:lpstr>
      <vt:lpstr>Hace fresco</vt:lpstr>
      <vt:lpstr>Hace viento</vt:lpstr>
      <vt:lpstr>ESTÁ HÚMEDO</vt:lpstr>
      <vt:lpstr>ESTÁ NUBLADO</vt:lpstr>
      <vt:lpstr>Hace mal tiempo </vt:lpstr>
      <vt:lpstr>HACE FRÍO </vt:lpstr>
      <vt:lpstr>Relampaguea</vt:lpstr>
      <vt:lpstr>Nieva</vt:lpstr>
      <vt:lpstr>Truena</vt:lpstr>
      <vt:lpstr>Llueve</vt:lpstr>
      <vt:lpstr>¿QUÉ TIEMPO HACE?</vt:lpstr>
      <vt:lpstr>¿QUÉ T_____ H___?</vt:lpstr>
      <vt:lpstr>Video: Que tiempo hace hoy</vt:lpstr>
      <vt:lpstr>EL TIEMPO</vt:lpstr>
      <vt:lpstr>Slide 24</vt:lpstr>
      <vt:lpstr>EL TIEMPO</vt:lpstr>
      <vt:lpstr>Slide 26</vt:lpstr>
      <vt:lpstr>Slide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Tiempo y Dia de los muertos</dc:title>
  <dc:creator>User</dc:creator>
  <cp:lastModifiedBy>Alexandra Santiago</cp:lastModifiedBy>
  <cp:revision>185</cp:revision>
  <dcterms:created xsi:type="dcterms:W3CDTF">2015-04-12T02:14:55Z</dcterms:created>
  <dcterms:modified xsi:type="dcterms:W3CDTF">2015-04-12T02:16:37Z</dcterms:modified>
</cp:coreProperties>
</file>