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2"/>
  </p:notesMasterIdLst>
  <p:sldIdLst>
    <p:sldId id="257" r:id="rId2"/>
    <p:sldId id="416" r:id="rId3"/>
    <p:sldId id="417" r:id="rId4"/>
    <p:sldId id="366" r:id="rId5"/>
    <p:sldId id="328" r:id="rId6"/>
    <p:sldId id="325" r:id="rId7"/>
    <p:sldId id="420" r:id="rId8"/>
    <p:sldId id="365" r:id="rId9"/>
    <p:sldId id="419" r:id="rId10"/>
    <p:sldId id="418" r:id="rId11"/>
    <p:sldId id="368" r:id="rId12"/>
    <p:sldId id="326" r:id="rId13"/>
    <p:sldId id="377" r:id="rId14"/>
    <p:sldId id="376" r:id="rId15"/>
    <p:sldId id="369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  <p:sldId id="393" r:id="rId32"/>
    <p:sldId id="394" r:id="rId33"/>
    <p:sldId id="395" r:id="rId34"/>
    <p:sldId id="396" r:id="rId35"/>
    <p:sldId id="399" r:id="rId36"/>
    <p:sldId id="397" r:id="rId37"/>
    <p:sldId id="398" r:id="rId38"/>
    <p:sldId id="400" r:id="rId39"/>
    <p:sldId id="401" r:id="rId40"/>
    <p:sldId id="402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9pPr>
  </p:defaultTextStyle>
  <p:extLst>
    <p:ext uri="{EFAFB233-063F-42B5-8137-9DF3F51BA10A}">
      <p15:sldGuideLst xmlns:a="http://schemas.openxmlformats.org/drawingml/2006/main" xmlns:r="http://schemas.openxmlformats.org/officeDocument/2006/relationships" xmlns:p="http://schemas.openxmlformats.org/presentationml/2006/main"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04000"/>
    <a:srgbClr val="FF0080"/>
    <a:srgbClr val="80FF00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:a="http://schemas.openxmlformats.org/drawingml/2006/main" xmlns:r="http://schemas.openxmlformats.org/officeDocument/2006/relationships" xmlns:p="http://schemas.openxmlformats.org/presentationml/2006/main"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1" charset="0"/>
              </a:defRPr>
            </a:lvl1pPr>
          </a:lstStyle>
          <a:p>
            <a:fld id="{63F6A117-A91D-42F8-BA1B-42F23D32307D}" type="datetime1">
              <a:rPr lang="en-US"/>
              <a:pPr/>
              <a:t>4/20/15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1" charset="0"/>
              </a:defRPr>
            </a:lvl1pPr>
          </a:lstStyle>
          <a:p>
            <a:fld id="{97B87C33-7774-44AE-884F-7638CCA90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204299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Colocar</a:t>
            </a:r>
            <a:r>
              <a:rPr lang="en-US" dirty="0" smtClean="0"/>
              <a:t> </a:t>
            </a:r>
            <a:r>
              <a:rPr lang="en-US" dirty="0" err="1" smtClean="0"/>
              <a:t>informacion</a:t>
            </a:r>
            <a:r>
              <a:rPr lang="en-US" dirty="0" smtClean="0"/>
              <a:t> en el </a:t>
            </a:r>
            <a:r>
              <a:rPr lang="en-US" dirty="0" err="1" smtClean="0"/>
              <a:t>papel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87C33-7774-44AE-884F-7638CCA904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Left this blank so we can write—the spaces were too small!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E3511C-A18E-451C-9145-319C17DEDDBF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865778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87C33-7774-44AE-884F-7638CCA904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Divide clock in half and have kids write “Y” on the right side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FA2500-026B-4AF1-8F2E-0A36D037196C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567472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Students do not have to write down the word form—just the digital form once they figure it out (as a class); draw clock hands onto clock on board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DA5360-173E-40D2-9D51-DCC9A44BFB1D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083264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Students do not have to write down the word form—just the digital form once they figure it out (as a class); draw clock hands onto clock on board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6EC9C1-F200-4E7F-A606-7D0C20F59A68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432514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Students do not have to write down the word form—just the digital form once they figure it out (as a class); draw clock hands onto clock on board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AA7AD7-5D56-4297-B1CB-1D4AB354BE51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531198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Extra sheet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87C33-7774-44AE-884F-7638CCA9049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332DBC50-0D94-4199-9984-3063951E094F}" type="datetime1">
              <a:rPr lang="en-US"/>
              <a:pPr/>
              <a:t>4/20/15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C5B751C1-5E19-434C-81C1-2CAD71FADC8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FD4E9D-7AEB-40F3-BFAE-6BBC847CF8F6}" type="datetime1">
              <a:rPr lang="en-US"/>
              <a:pPr/>
              <a:t>4/20/15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73C9-51DE-40B1-8B13-CB858BEFD0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D23734-43C8-4820-B088-3ED14ED778F0}" type="datetime1">
              <a:rPr lang="en-US"/>
              <a:pPr/>
              <a:t>4/20/15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FF96A-BE12-40B6-A188-145F8B674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546AA1-7F3C-4C3D-B612-D955CF63FAD7}" type="datetime1">
              <a:rPr lang="en-US"/>
              <a:pPr/>
              <a:t>4/20/15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C06CD-67F5-43B6-AAD7-19E3F4C433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08CEECBB-D80E-4596-AB5C-D1CD6D9CBA13}" type="datetime1">
              <a:rPr lang="en-US"/>
              <a:pPr/>
              <a:t>4/20/15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D729D708-1B8D-4D5F-A0E0-0A551970944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51F9F-1B8B-49D6-B2C1-2C1DE6F73165}" type="datetime1">
              <a:rPr lang="en-US"/>
              <a:pPr/>
              <a:t>4/20/15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E8CD-1178-4B1C-BFBC-9F3E00055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1C4FE3-CDEB-44B8-88D8-87AEAADBF856}" type="datetime1">
              <a:rPr lang="en-US"/>
              <a:pPr/>
              <a:t>4/20/15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05A52-7E32-4272-BABF-9E7969960F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B44C8-F310-47A3-BB78-F50BB9A17BCE}" type="datetime1">
              <a:rPr lang="en-US"/>
              <a:pPr/>
              <a:t>4/20/15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AAF001-6E50-44ED-B7A9-933FF4A1C0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DF942-4953-4634-B080-742CBF8B0C43}" type="datetime1">
              <a:rPr lang="en-US"/>
              <a:pPr/>
              <a:t>4/20/15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EC2A3-CF8E-453B-9D32-4FCC46D48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07898-FE68-437D-B1F1-A0BD29A6504A}" type="datetime1">
              <a:rPr lang="en-US"/>
              <a:pPr/>
              <a:t>4/20/15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9779AB-43E9-4C64-83B3-D539B58234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26D41-E6BC-4457-BCB2-7F3685121424}" type="datetime1">
              <a:rPr lang="en-US"/>
              <a:pPr/>
              <a:t>4/20/15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84ABE5-66C4-4DDF-8B8A-60A742B5AA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entury Schoolbook" pitchFamily="31" charset="0"/>
              </a:defRPr>
            </a:lvl1pPr>
          </a:lstStyle>
          <a:p>
            <a:fld id="{342A599F-2724-40B0-B3EE-1818CACFE6A1}" type="datetime1">
              <a:rPr lang="en-US"/>
              <a:pPr/>
              <a:t>4/20/15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itchFamily="31" charset="0"/>
              </a:defRPr>
            </a:lvl1pPr>
          </a:lstStyle>
          <a:p>
            <a:fld id="{FD24F24A-4A33-4475-BCC7-B17BEB8405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31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31" charset="0"/>
          <a:ea typeface="ＭＳ Ｐゴシック" pitchFamily="31" charset="-128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31" charset="2"/>
        <a:buChar char=""/>
        <a:defRPr sz="2400" kern="1200">
          <a:solidFill>
            <a:schemeClr val="tx1"/>
          </a:solidFill>
          <a:latin typeface="+mn-lt"/>
          <a:ea typeface="ＭＳ Ｐゴシック" pitchFamily="31" charset="-128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31" charset="2"/>
        <a:buChar char=""/>
        <a:defRPr sz="2100" kern="1200">
          <a:solidFill>
            <a:schemeClr val="tx1"/>
          </a:solidFill>
          <a:latin typeface="+mn-lt"/>
          <a:ea typeface="ＭＳ Ｐゴシック" pitchFamily="31" charset="-128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31" charset="2"/>
        <a:buChar char=""/>
        <a:defRPr kern="1200">
          <a:solidFill>
            <a:schemeClr val="tx1"/>
          </a:solidFill>
          <a:latin typeface="+mn-lt"/>
          <a:ea typeface="ＭＳ Ｐゴシック" pitchFamily="31" charset="-128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31" charset="2"/>
        <a:buChar char=""/>
        <a:defRPr kern="1200">
          <a:solidFill>
            <a:schemeClr val="tx1"/>
          </a:solidFill>
          <a:latin typeface="+mn-lt"/>
          <a:ea typeface="ＭＳ Ｐゴシック" pitchFamily="31" charset="-128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31" charset="2"/>
        <a:buChar char=""/>
        <a:defRPr sz="1600" kern="1200">
          <a:solidFill>
            <a:schemeClr val="tx1"/>
          </a:solidFill>
          <a:latin typeface="+mn-lt"/>
          <a:ea typeface="ＭＳ Ｐゴシック" pitchFamily="31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 bwMode="auto">
          <a:xfrm>
            <a:off x="1447800" y="152400"/>
            <a:ext cx="7086600" cy="13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lvl="1" algn="ctr"/>
            <a:r>
              <a:rPr lang="en-US" sz="2400" b="1" i="1" dirty="0" smtClean="0">
                <a:ea typeface="ＭＳ Ｐゴシック" pitchFamily="34" charset="-128"/>
              </a:rPr>
              <a:t/>
            </a:r>
            <a:br>
              <a:rPr lang="en-US" sz="2400" b="1" i="1" dirty="0" smtClean="0">
                <a:ea typeface="ＭＳ Ｐゴシック" pitchFamily="34" charset="-128"/>
              </a:rPr>
            </a:br>
            <a:r>
              <a:rPr lang="en-US" sz="2400" b="1" i="1" dirty="0" smtClean="0">
                <a:ea typeface="ＭＳ Ｐゴシック" pitchFamily="34" charset="-128"/>
              </a:rPr>
              <a:t/>
            </a:r>
            <a:br>
              <a:rPr lang="en-US" sz="2400" b="1" i="1" dirty="0" smtClean="0">
                <a:ea typeface="ＭＳ Ｐゴシック" pitchFamily="34" charset="-128"/>
              </a:rPr>
            </a:br>
            <a:r>
              <a:rPr lang="en-US" sz="4000" b="1" i="1" dirty="0" smtClean="0">
                <a:ea typeface="ＭＳ Ｐゴシック" pitchFamily="34" charset="-128"/>
              </a:rPr>
              <a:t/>
            </a:r>
            <a:br>
              <a:rPr lang="en-US" sz="4000" b="1" i="1" dirty="0" smtClean="0">
                <a:ea typeface="ＭＳ Ｐゴシック" pitchFamily="34" charset="-128"/>
              </a:rPr>
            </a:br>
            <a:r>
              <a:rPr lang="en-US" sz="4000" u="sng" cap="none" dirty="0" smtClean="0"/>
              <a:t/>
            </a:r>
            <a:br>
              <a:rPr lang="en-US" sz="4000" u="sng" cap="none" dirty="0" smtClean="0"/>
            </a:br>
            <a:r>
              <a:rPr lang="en-US" sz="4000" u="sng" cap="none" dirty="0" smtClean="0"/>
              <a:t/>
            </a:r>
            <a:br>
              <a:rPr lang="en-US" sz="4000" u="sng" cap="none" dirty="0" smtClean="0"/>
            </a:br>
            <a:r>
              <a:rPr lang="en-US" sz="4000" u="sng" dirty="0"/>
              <a:t/>
            </a:r>
            <a:br>
              <a:rPr lang="en-US" sz="4000" u="sng" dirty="0"/>
            </a:br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3300" b="1" i="1" dirty="0">
                <a:ea typeface="ＭＳ Ｐゴシック" pitchFamily="34" charset="-128"/>
              </a:rPr>
              <a:t/>
            </a:r>
            <a:br>
              <a:rPr lang="en-US" sz="3300" b="1" i="1" dirty="0">
                <a:ea typeface="ＭＳ Ｐゴシック" pitchFamily="34" charset="-128"/>
              </a:rPr>
            </a:br>
            <a:r>
              <a:rPr lang="en-US" sz="3300" b="1" i="1" dirty="0" err="1" smtClean="0">
                <a:ea typeface="ＭＳ Ｐゴシック" pitchFamily="34" charset="-128"/>
              </a:rPr>
              <a:t>Vámonos</a:t>
            </a:r>
            <a:r>
              <a:rPr lang="en-US" sz="3300" b="1" i="1" dirty="0" smtClean="0">
                <a:ea typeface="ＭＳ Ｐゴシック" pitchFamily="34" charset="-128"/>
              </a:rPr>
              <a:t> </a:t>
            </a:r>
            <a:r>
              <a:rPr lang="en-US" sz="3300" u="sng" cap="none" dirty="0" smtClean="0"/>
              <a:t/>
            </a:r>
            <a:br>
              <a:rPr lang="en-US" sz="3300" u="sng" cap="none" dirty="0" smtClean="0"/>
            </a:br>
            <a:r>
              <a:rPr lang="en-US" sz="3300" u="sng" cap="none" dirty="0" smtClean="0"/>
              <a:t>***You have 5 Minutes ***</a:t>
            </a:r>
            <a:r>
              <a:rPr lang="en-US" sz="3300" u="sng" dirty="0"/>
              <a:t/>
            </a:r>
            <a:br>
              <a:rPr lang="en-US" sz="3300" u="sng" dirty="0"/>
            </a:br>
            <a:r>
              <a:rPr lang="en-US" sz="3300" u="sng" dirty="0" smtClean="0"/>
              <a:t>NEW UNIT: La </a:t>
            </a:r>
            <a:r>
              <a:rPr lang="en-US" sz="3300" u="sng" dirty="0" err="1" smtClean="0"/>
              <a:t>Hora</a:t>
            </a:r>
            <a:endParaRPr lang="en-US" sz="3300" u="sng" cap="none" dirty="0" smtClean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458200" cy="5410200"/>
          </a:xfrm>
        </p:spPr>
        <p:txBody>
          <a:bodyPr numCol="3">
            <a:normAutofit/>
          </a:bodyPr>
          <a:lstStyle/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i="1" dirty="0" smtClean="0">
                <a:ea typeface="ＭＳ Ｐゴシック" pitchFamily="34" charset="-128"/>
              </a:rPr>
              <a:t>Objective</a:t>
            </a: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smtClean="0">
                <a:ea typeface="ＭＳ Ｐゴシック" pitchFamily="34" charset="-128"/>
              </a:rPr>
              <a:t>I can tell the time before the half hour</a:t>
            </a: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8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Wingdings 2"/>
              <a:buNone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i="1" dirty="0" err="1" smtClean="0">
                <a:ea typeface="ＭＳ Ｐゴシック" pitchFamily="34" charset="-128"/>
              </a:rPr>
              <a:t>Vocab</a:t>
            </a:r>
            <a:r>
              <a:rPr lang="en-US" sz="2400" i="1" dirty="0" smtClean="0">
                <a:ea typeface="ＭＳ Ｐゴシック" pitchFamily="34" charset="-128"/>
              </a:rPr>
              <a:t>/Ideas</a:t>
            </a: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err="1" smtClean="0">
                <a:ea typeface="ＭＳ Ｐゴシック" pitchFamily="34" charset="-128"/>
              </a:rPr>
              <a:t>Mañana</a:t>
            </a:r>
            <a:endParaRPr lang="en-US" sz="2000" i="1" dirty="0" smtClean="0">
              <a:ea typeface="ＭＳ Ｐゴシック" pitchFamily="34" charset="-128"/>
            </a:endParaRP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err="1" smtClean="0">
                <a:ea typeface="ＭＳ Ｐゴシック" pitchFamily="34" charset="-128"/>
              </a:rPr>
              <a:t>Tarde</a:t>
            </a:r>
            <a:endParaRPr lang="en-US" sz="2000" i="1" dirty="0" smtClean="0">
              <a:ea typeface="ＭＳ Ｐゴシック" pitchFamily="34" charset="-128"/>
            </a:endParaRP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err="1" smtClean="0">
                <a:ea typeface="ＭＳ Ｐゴシック" pitchFamily="34" charset="-128"/>
              </a:rPr>
              <a:t>Noche</a:t>
            </a:r>
            <a:endParaRPr lang="en-US" sz="2000" i="1" dirty="0" smtClean="0">
              <a:ea typeface="ＭＳ Ｐゴシック" pitchFamily="34" charset="-128"/>
            </a:endParaRP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smtClean="0">
                <a:ea typeface="ＭＳ Ｐゴシック" pitchFamily="34" charset="-128"/>
              </a:rPr>
              <a:t>Cuarto</a:t>
            </a: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smtClean="0">
                <a:ea typeface="ＭＳ Ｐゴシック" pitchFamily="34" charset="-128"/>
              </a:rPr>
              <a:t>Media</a:t>
            </a: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err="1" smtClean="0">
                <a:ea typeface="ＭＳ Ｐゴシック" pitchFamily="34" charset="-128"/>
              </a:rPr>
              <a:t>Mediodía</a:t>
            </a:r>
            <a:endParaRPr lang="en-US" sz="2000" i="1" dirty="0" smtClean="0">
              <a:ea typeface="ＭＳ Ｐゴシック" pitchFamily="34" charset="-128"/>
            </a:endParaRPr>
          </a:p>
          <a:p>
            <a:pPr marL="1371600" lvl="2" indent="-457200" algn="l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sz="2000" i="1" dirty="0" err="1" smtClean="0">
                <a:ea typeface="ＭＳ Ｐゴシック" pitchFamily="34" charset="-128"/>
              </a:rPr>
              <a:t>Medionoche</a:t>
            </a:r>
            <a:endParaRPr lang="en-US" sz="20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8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Wingdings 2"/>
              <a:buNone/>
              <a:defRPr/>
            </a:pPr>
            <a:endParaRPr lang="en-US" sz="2400" i="1" dirty="0" smtClean="0">
              <a:ea typeface="ＭＳ Ｐゴシック" pitchFamily="34" charset="-128"/>
            </a:endParaRPr>
          </a:p>
          <a:p>
            <a:pPr marL="914400" lvl="1" indent="-457200" algn="l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i="1" dirty="0" err="1" smtClean="0">
                <a:ea typeface="ＭＳ Ｐゴシック" pitchFamily="34" charset="-128"/>
              </a:rPr>
              <a:t>Vámonos</a:t>
            </a:r>
            <a:endParaRPr lang="en-US" sz="2400" b="1" i="1" dirty="0" smtClean="0">
              <a:ea typeface="ＭＳ Ｐゴシック" pitchFamily="34" charset="-128"/>
            </a:endParaRP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   Write the following numbers is letters.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	a. 20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err="1" smtClean="0">
                <a:ea typeface="ＭＳ Ｐゴシック" pitchFamily="34" charset="-128"/>
              </a:rPr>
              <a:t>b</a:t>
            </a:r>
            <a:r>
              <a:rPr lang="en-US" dirty="0" smtClean="0">
                <a:ea typeface="ＭＳ Ｐゴシック" pitchFamily="34" charset="-128"/>
              </a:rPr>
              <a:t>. 30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err="1" smtClean="0">
                <a:ea typeface="ＭＳ Ｐゴシック" pitchFamily="34" charset="-128"/>
              </a:rPr>
              <a:t>c</a:t>
            </a:r>
            <a:r>
              <a:rPr lang="en-US" dirty="0" smtClean="0">
                <a:ea typeface="ＭＳ Ｐゴシック" pitchFamily="34" charset="-128"/>
              </a:rPr>
              <a:t>. 12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err="1" smtClean="0">
                <a:ea typeface="ＭＳ Ｐゴシック" pitchFamily="34" charset="-128"/>
              </a:rPr>
              <a:t>d</a:t>
            </a:r>
            <a:r>
              <a:rPr lang="en-US" dirty="0" smtClean="0">
                <a:ea typeface="ＭＳ Ｐゴシック" pitchFamily="34" charset="-128"/>
              </a:rPr>
              <a:t>. 15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err="1" smtClean="0">
                <a:ea typeface="ＭＳ Ｐゴシック" pitchFamily="34" charset="-128"/>
              </a:rPr>
              <a:t>e</a:t>
            </a:r>
            <a:r>
              <a:rPr lang="en-US" dirty="0" smtClean="0">
                <a:ea typeface="ＭＳ Ｐゴシック" pitchFamily="34" charset="-128"/>
              </a:rPr>
              <a:t>. 25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err="1" smtClean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. 22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err="1" smtClean="0">
                <a:ea typeface="ＭＳ Ｐゴシック" pitchFamily="34" charset="-128"/>
              </a:rPr>
              <a:t>g</a:t>
            </a:r>
            <a:r>
              <a:rPr lang="en-US" dirty="0" smtClean="0">
                <a:ea typeface="ＭＳ Ｐゴシック" pitchFamily="34" charset="-128"/>
              </a:rPr>
              <a:t>. 13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err="1" smtClean="0">
                <a:ea typeface="ＭＳ Ｐゴシック" pitchFamily="34" charset="-128"/>
              </a:rPr>
              <a:t>h</a:t>
            </a:r>
            <a:r>
              <a:rPr lang="en-US" dirty="0" smtClean="0">
                <a:ea typeface="ＭＳ Ｐゴシック" pitchFamily="34" charset="-128"/>
              </a:rPr>
              <a:t>. 29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err="1" smtClean="0">
                <a:ea typeface="ＭＳ Ｐゴシック" pitchFamily="34" charset="-128"/>
              </a:rPr>
              <a:t>i</a:t>
            </a:r>
            <a:r>
              <a:rPr lang="en-US" dirty="0" smtClean="0">
                <a:ea typeface="ＭＳ Ｐゴシック" pitchFamily="34" charset="-128"/>
              </a:rPr>
              <a:t>. 18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err="1" smtClean="0">
                <a:ea typeface="ＭＳ Ｐゴシック" pitchFamily="34" charset="-128"/>
              </a:rPr>
              <a:t>j</a:t>
            </a:r>
            <a:r>
              <a:rPr lang="en-US" dirty="0" smtClean="0">
                <a:ea typeface="ＭＳ Ｐゴシック" pitchFamily="34" charset="-128"/>
              </a:rPr>
              <a:t>. 14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	 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ea typeface="ＭＳ Ｐゴシック" pitchFamily="34" charset="-128"/>
            </a:endParaRP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 </a:t>
            </a:r>
            <a:r>
              <a:rPr lang="en-US" sz="3600" b="1" dirty="0" smtClean="0">
                <a:latin typeface="Marker Felt" charset="0"/>
              </a:rPr>
              <a:t>¿</a:t>
            </a:r>
            <a:r>
              <a:rPr lang="en-US" sz="3600" b="1" dirty="0" err="1" smtClean="0"/>
              <a:t>Qué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hora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es</a:t>
            </a:r>
            <a:r>
              <a:rPr lang="en-US" sz="3600" b="1" dirty="0" smtClean="0"/>
              <a:t>? /What time is it?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19201"/>
            <a:ext cx="8305800" cy="7325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1:00 One </a:t>
            </a:r>
            <a:r>
              <a:rPr lang="en-US" sz="2000" dirty="0" err="1" smtClean="0"/>
              <a:t>o</a:t>
            </a:r>
            <a:r>
              <a:rPr lang="en-US" sz="2000" dirty="0" smtClean="0"/>
              <a:t>’ clock is considered singular and is expressed: </a:t>
            </a:r>
            <a:r>
              <a:rPr lang="en-US" sz="2000" dirty="0" smtClean="0">
                <a:solidFill>
                  <a:schemeClr val="accent1"/>
                </a:solidFill>
              </a:rPr>
              <a:t>Es la </a:t>
            </a:r>
            <a:r>
              <a:rPr lang="en-US" sz="2000" dirty="0" err="1" smtClean="0">
                <a:solidFill>
                  <a:schemeClr val="accent1"/>
                </a:solidFill>
              </a:rPr>
              <a:t>una</a:t>
            </a:r>
            <a:endParaRPr lang="en-US" sz="2000" dirty="0" smtClean="0">
              <a:solidFill>
                <a:schemeClr val="accent1"/>
              </a:solidFill>
            </a:endParaRPr>
          </a:p>
          <a:p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000" dirty="0" smtClean="0"/>
              <a:t>2:00 Two </a:t>
            </a:r>
            <a:r>
              <a:rPr lang="en-US" sz="2000" dirty="0" err="1" smtClean="0"/>
              <a:t>o</a:t>
            </a:r>
            <a:r>
              <a:rPr lang="en-US" sz="2000" dirty="0" smtClean="0"/>
              <a:t>’ clock is considered plural and is expressed: </a:t>
            </a:r>
            <a:r>
              <a:rPr lang="en-US" sz="2000" dirty="0" smtClean="0">
                <a:solidFill>
                  <a:schemeClr val="accent1"/>
                </a:solidFill>
              </a:rPr>
              <a:t>Son </a:t>
            </a:r>
            <a:r>
              <a:rPr lang="en-US" sz="2000" dirty="0" err="1" smtClean="0">
                <a:solidFill>
                  <a:schemeClr val="accent1"/>
                </a:solidFill>
              </a:rPr>
              <a:t>las</a:t>
            </a:r>
            <a:r>
              <a:rPr lang="en-US" sz="2000" dirty="0" smtClean="0">
                <a:solidFill>
                  <a:schemeClr val="accent1"/>
                </a:solidFill>
              </a:rPr>
              <a:t> dos</a:t>
            </a:r>
          </a:p>
          <a:p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000" dirty="0" smtClean="0">
                <a:solidFill>
                  <a:schemeClr val="accent1"/>
                </a:solidFill>
              </a:rPr>
              <a:t>You can use in the morning (</a:t>
            </a:r>
            <a:r>
              <a:rPr lang="en-US" sz="2000" dirty="0" err="1" smtClean="0">
                <a:solidFill>
                  <a:schemeClr val="accent1"/>
                </a:solidFill>
              </a:rPr>
              <a:t>mañana</a:t>
            </a:r>
            <a:r>
              <a:rPr lang="en-US" sz="2000" dirty="0" smtClean="0">
                <a:solidFill>
                  <a:schemeClr val="accent1"/>
                </a:solidFill>
              </a:rPr>
              <a:t>) </a:t>
            </a:r>
            <a:r>
              <a:rPr lang="en-US" sz="2000" dirty="0" err="1" smtClean="0">
                <a:solidFill>
                  <a:schemeClr val="accent1"/>
                </a:solidFill>
              </a:rPr>
              <a:t>o</a:t>
            </a:r>
            <a:r>
              <a:rPr lang="en-US" sz="2000" dirty="0" smtClean="0">
                <a:solidFill>
                  <a:schemeClr val="accent1"/>
                </a:solidFill>
              </a:rPr>
              <a:t> afternoon (</a:t>
            </a:r>
            <a:r>
              <a:rPr lang="en-US" sz="2000" dirty="0" err="1" smtClean="0">
                <a:solidFill>
                  <a:schemeClr val="accent1"/>
                </a:solidFill>
              </a:rPr>
              <a:t>tarde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</a:p>
          <a:p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000" dirty="0" smtClean="0"/>
              <a:t>Son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tres</a:t>
            </a:r>
            <a:r>
              <a:rPr lang="en-US" sz="2000" dirty="0" smtClean="0"/>
              <a:t> en </a:t>
            </a:r>
            <a:r>
              <a:rPr lang="en-US" sz="2000" dirty="0" err="1" smtClean="0"/>
              <a:t>punto</a:t>
            </a:r>
            <a:r>
              <a:rPr lang="en-US" sz="2000" dirty="0" smtClean="0"/>
              <a:t> de la </a:t>
            </a:r>
            <a:r>
              <a:rPr lang="en-US" sz="2000" dirty="0" err="1" smtClean="0"/>
              <a:t>mañana</a:t>
            </a:r>
            <a:endParaRPr lang="en-US" sz="2000" dirty="0" smtClean="0"/>
          </a:p>
          <a:p>
            <a:r>
              <a:rPr lang="en-US" sz="2000" dirty="0" smtClean="0"/>
              <a:t>Son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cuatro</a:t>
            </a:r>
            <a:r>
              <a:rPr lang="en-US" sz="2000" dirty="0" smtClean="0"/>
              <a:t> en </a:t>
            </a:r>
            <a:r>
              <a:rPr lang="en-US" sz="2000" dirty="0" err="1" smtClean="0"/>
              <a:t>punto</a:t>
            </a:r>
            <a:r>
              <a:rPr lang="en-US" sz="2000" dirty="0" smtClean="0"/>
              <a:t> de la </a:t>
            </a:r>
            <a:r>
              <a:rPr lang="en-US" sz="2000" dirty="0" err="1" smtClean="0"/>
              <a:t>tarde</a:t>
            </a:r>
            <a:endParaRPr lang="en-US" sz="2000" dirty="0" smtClean="0"/>
          </a:p>
          <a:p>
            <a:r>
              <a:rPr lang="en-US" sz="2000" dirty="0" smtClean="0"/>
              <a:t>Son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cinco</a:t>
            </a:r>
            <a:r>
              <a:rPr lang="en-US" sz="2000" dirty="0" smtClean="0"/>
              <a:t> en </a:t>
            </a:r>
            <a:r>
              <a:rPr lang="en-US" sz="2000" dirty="0" err="1" smtClean="0"/>
              <a:t>punto</a:t>
            </a:r>
            <a:r>
              <a:rPr lang="en-US" sz="2000" dirty="0" smtClean="0"/>
              <a:t> de la </a:t>
            </a:r>
            <a:r>
              <a:rPr lang="en-US" sz="2000" dirty="0" err="1" smtClean="0"/>
              <a:t>mañana</a:t>
            </a:r>
            <a:endParaRPr lang="en-US" sz="2000" dirty="0" smtClean="0"/>
          </a:p>
          <a:p>
            <a:r>
              <a:rPr lang="en-US" sz="2000" dirty="0" smtClean="0"/>
              <a:t>Son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seis</a:t>
            </a:r>
            <a:r>
              <a:rPr lang="en-US" sz="2000" dirty="0" smtClean="0"/>
              <a:t> en </a:t>
            </a:r>
            <a:r>
              <a:rPr lang="en-US" sz="2000" dirty="0" err="1" smtClean="0"/>
              <a:t>punto</a:t>
            </a:r>
            <a:r>
              <a:rPr lang="en-US" sz="2000" dirty="0" smtClean="0"/>
              <a:t> de la </a:t>
            </a:r>
            <a:r>
              <a:rPr lang="en-US" sz="2000" dirty="0" err="1" smtClean="0"/>
              <a:t>tarde</a:t>
            </a:r>
            <a:endParaRPr lang="en-US" sz="2000" dirty="0" smtClean="0"/>
          </a:p>
          <a:p>
            <a:r>
              <a:rPr lang="en-US" sz="2000" dirty="0" smtClean="0"/>
              <a:t>Son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siete</a:t>
            </a:r>
            <a:r>
              <a:rPr lang="en-US" sz="2000" dirty="0" smtClean="0"/>
              <a:t> en </a:t>
            </a:r>
            <a:r>
              <a:rPr lang="en-US" sz="2000" dirty="0" err="1" smtClean="0"/>
              <a:t>punto</a:t>
            </a:r>
            <a:r>
              <a:rPr lang="en-US" sz="2000" dirty="0" smtClean="0"/>
              <a:t> de la </a:t>
            </a:r>
            <a:r>
              <a:rPr lang="en-US" sz="2000" dirty="0" err="1" smtClean="0"/>
              <a:t>noche</a:t>
            </a:r>
            <a:endParaRPr lang="en-US" sz="2000" dirty="0" smtClean="0"/>
          </a:p>
          <a:p>
            <a:r>
              <a:rPr lang="en-US" sz="2000" dirty="0" smtClean="0"/>
              <a:t>Son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ocho</a:t>
            </a:r>
            <a:r>
              <a:rPr lang="en-US" sz="2000" dirty="0" smtClean="0"/>
              <a:t> en </a:t>
            </a:r>
            <a:r>
              <a:rPr lang="en-US" sz="2000" dirty="0" err="1" smtClean="0"/>
              <a:t>punto</a:t>
            </a:r>
            <a:r>
              <a:rPr lang="en-US" sz="2000" dirty="0" smtClean="0"/>
              <a:t> de la </a:t>
            </a:r>
            <a:r>
              <a:rPr lang="en-US" sz="2000" dirty="0" err="1" smtClean="0"/>
              <a:t>mañana</a:t>
            </a:r>
            <a:endParaRPr lang="en-US" sz="2000" dirty="0" smtClean="0"/>
          </a:p>
          <a:p>
            <a:r>
              <a:rPr lang="en-US" sz="2000" dirty="0" smtClean="0"/>
              <a:t>Son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nueve</a:t>
            </a:r>
            <a:r>
              <a:rPr lang="en-US" sz="2000" dirty="0" smtClean="0"/>
              <a:t> en </a:t>
            </a:r>
            <a:r>
              <a:rPr lang="en-US" sz="2000" dirty="0" err="1" smtClean="0"/>
              <a:t>punto</a:t>
            </a:r>
            <a:r>
              <a:rPr lang="en-US" sz="2000" dirty="0" smtClean="0"/>
              <a:t> de la </a:t>
            </a:r>
            <a:r>
              <a:rPr lang="en-US" sz="2000" dirty="0" err="1" smtClean="0"/>
              <a:t>noche</a:t>
            </a:r>
            <a:endParaRPr lang="en-US" sz="2000" dirty="0" smtClean="0"/>
          </a:p>
          <a:p>
            <a:r>
              <a:rPr lang="en-US" sz="2000" dirty="0" smtClean="0"/>
              <a:t>Son la </a:t>
            </a:r>
            <a:r>
              <a:rPr lang="en-US" sz="2000" dirty="0" err="1" smtClean="0"/>
              <a:t>diez</a:t>
            </a:r>
            <a:r>
              <a:rPr lang="en-US" sz="2000" dirty="0" smtClean="0"/>
              <a:t> en </a:t>
            </a:r>
            <a:r>
              <a:rPr lang="en-US" sz="2000" dirty="0" err="1" smtClean="0"/>
              <a:t>punto</a:t>
            </a:r>
            <a:r>
              <a:rPr lang="en-US" sz="2000" dirty="0" smtClean="0"/>
              <a:t> de la </a:t>
            </a:r>
            <a:r>
              <a:rPr lang="en-US" sz="2000" dirty="0" err="1" smtClean="0"/>
              <a:t>mañana</a:t>
            </a:r>
            <a:endParaRPr lang="en-US" sz="2000" dirty="0" smtClean="0"/>
          </a:p>
          <a:p>
            <a:r>
              <a:rPr lang="en-US" sz="2000" dirty="0" smtClean="0"/>
              <a:t>Son </a:t>
            </a:r>
            <a:r>
              <a:rPr lang="en-US" sz="2000" dirty="0" err="1" smtClean="0"/>
              <a:t>las</a:t>
            </a:r>
            <a:r>
              <a:rPr lang="en-US" sz="2000" dirty="0" smtClean="0"/>
              <a:t> once en </a:t>
            </a:r>
            <a:r>
              <a:rPr lang="en-US" sz="2000" dirty="0" err="1" smtClean="0"/>
              <a:t>punto</a:t>
            </a:r>
            <a:r>
              <a:rPr lang="en-US" sz="2000" dirty="0" smtClean="0"/>
              <a:t> de la </a:t>
            </a:r>
            <a:r>
              <a:rPr lang="en-US" sz="2000" dirty="0" err="1" smtClean="0"/>
              <a:t>noce</a:t>
            </a:r>
            <a:endParaRPr lang="en-US" sz="2000" dirty="0" smtClean="0"/>
          </a:p>
          <a:p>
            <a:r>
              <a:rPr lang="en-US" sz="2000" dirty="0" smtClean="0"/>
              <a:t>Son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doce</a:t>
            </a:r>
            <a:r>
              <a:rPr lang="en-US" sz="2000" dirty="0" smtClean="0"/>
              <a:t> </a:t>
            </a:r>
            <a:r>
              <a:rPr lang="en-US" sz="2000" dirty="0" err="1" smtClean="0"/>
              <a:t>n</a:t>
            </a:r>
            <a:r>
              <a:rPr lang="en-US" sz="2000" dirty="0" smtClean="0"/>
              <a:t> </a:t>
            </a:r>
            <a:r>
              <a:rPr lang="en-US" sz="2000" dirty="0" err="1" smtClean="0"/>
              <a:t>punto</a:t>
            </a:r>
            <a:r>
              <a:rPr lang="en-US" sz="2000" dirty="0" smtClean="0"/>
              <a:t> de la </a:t>
            </a:r>
            <a:r>
              <a:rPr lang="en-US" sz="2000" dirty="0" err="1" smtClean="0"/>
              <a:t>mañana</a:t>
            </a:r>
            <a:endParaRPr lang="en-US" sz="2000" dirty="0" smtClean="0"/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8580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600" cap="none" dirty="0" smtClean="0"/>
              <a:t>¿QUÉ HORA 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-457200"/>
            <a:ext cx="80772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b="1" u="sng" cap="none" dirty="0" smtClean="0">
                <a:solidFill>
                  <a:srgbClr val="E75C01"/>
                </a:solidFill>
              </a:rPr>
              <a:t>LA HORA: BEFORE THE HALF HOUR</a:t>
            </a:r>
          </a:p>
        </p:txBody>
      </p:sp>
      <p:pic>
        <p:nvPicPr>
          <p:cNvPr id="23555" name="Picture 5" descr="Snapshot 2011-09-10 12-14-48.tif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533400" y="838200"/>
            <a:ext cx="8229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 u="sng">
                <a:solidFill>
                  <a:srgbClr val="E75C01"/>
                </a:solidFill>
                <a:latin typeface="Century Schoolbook" pitchFamily="31" charset="0"/>
              </a:rPr>
              <a:t>Es</a:t>
            </a:r>
            <a:r>
              <a:rPr lang="en-US" sz="2500" b="1">
                <a:solidFill>
                  <a:srgbClr val="E75C01"/>
                </a:solidFill>
                <a:latin typeface="Century Schoolbook" pitchFamily="31" charset="0"/>
              </a:rPr>
              <a:t> la/ Son las + ______________ Y _____________</a:t>
            </a:r>
          </a:p>
          <a:p>
            <a:r>
              <a:rPr lang="en-US" sz="2500" b="1">
                <a:solidFill>
                  <a:srgbClr val="E75C01"/>
                </a:solidFill>
                <a:latin typeface="Century Schoolbook" pitchFamily="31" charset="0"/>
              </a:rPr>
              <a:t>			     (hour)		(minutes)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600" cap="none" smtClean="0"/>
              <a:t>MÁS CON EL RELOJ…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048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0" b="1" cap="none" dirty="0" smtClean="0"/>
              <a:t>EL RELOJ: LA HORA</a:t>
            </a:r>
          </a:p>
        </p:txBody>
      </p:sp>
      <p:pic>
        <p:nvPicPr>
          <p:cNvPr id="25603" name="Content Placeholder 3" descr="clock.tif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 l="-19174" r="-19174"/>
          <a:stretch>
            <a:fillRect/>
          </a:stretch>
        </p:blipFill>
        <p:spPr>
          <a:xfrm>
            <a:off x="609600" y="1219200"/>
            <a:ext cx="7467600" cy="4873625"/>
          </a:xfrm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05200" y="941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En punto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86400" y="1322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solidFill>
                  <a:srgbClr val="008000"/>
                </a:solidFill>
                <a:latin typeface="Century Schoolbook" pitchFamily="31" charset="0"/>
              </a:rPr>
              <a:t>Y </a:t>
            </a:r>
            <a:r>
              <a:rPr lang="en-US" sz="2200" b="1" dirty="0" err="1">
                <a:solidFill>
                  <a:srgbClr val="008000"/>
                </a:solidFill>
                <a:latin typeface="Century Schoolbook" pitchFamily="31" charset="0"/>
              </a:rPr>
              <a:t>cinco</a:t>
            </a:r>
            <a:endParaRPr lang="en-US" sz="2200" b="1" dirty="0">
              <a:solidFill>
                <a:srgbClr val="008000"/>
              </a:solidFill>
              <a:latin typeface="Century Schoolbook" pitchFamily="31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400800" y="22367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diez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781800" y="3379788"/>
            <a:ext cx="2590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quince/</a:t>
            </a:r>
          </a:p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cuarto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00800" y="45720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veinte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62600" y="5513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veinticinco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581400" y="5894388"/>
            <a:ext cx="2590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treinta /</a:t>
            </a:r>
          </a:p>
          <a:p>
            <a:r>
              <a:rPr lang="en-US" sz="2200" b="1">
                <a:solidFill>
                  <a:srgbClr val="008000"/>
                </a:solidFill>
                <a:latin typeface="Century Schoolbook" pitchFamily="31" charset="0"/>
              </a:rPr>
              <a:t>Y media</a:t>
            </a:r>
          </a:p>
        </p:txBody>
      </p: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rot="5400000">
            <a:off x="2705894" y="3544094"/>
            <a:ext cx="32766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sp>
        <p:nvSpPr>
          <p:cNvPr id="25612" name="TextBox 25"/>
          <p:cNvSpPr txBox="1">
            <a:spLocks noChangeArrowheads="1"/>
          </p:cNvSpPr>
          <p:nvPr/>
        </p:nvSpPr>
        <p:spPr bwMode="auto">
          <a:xfrm>
            <a:off x="4800600" y="3048000"/>
            <a:ext cx="8382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100" b="1">
                <a:solidFill>
                  <a:srgbClr val="008000"/>
                </a:solidFill>
                <a:latin typeface="Century Schoolbook" pitchFamily="31" charset="0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1722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600" cap="none" smtClean="0"/>
              <a:t>DIBUJEN RELOJES</a:t>
            </a:r>
          </a:p>
        </p:txBody>
      </p:sp>
      <p:sp>
        <p:nvSpPr>
          <p:cNvPr id="27651" name="Text Placeholder 3"/>
          <p:cNvSpPr>
            <a:spLocks noGrp="1"/>
          </p:cNvSpPr>
          <p:nvPr>
            <p:ph type="body" idx="1"/>
          </p:nvPr>
        </p:nvSpPr>
        <p:spPr>
          <a:xfrm>
            <a:off x="2286000" y="2209800"/>
            <a:ext cx="6705600" cy="4171950"/>
          </a:xfrm>
        </p:spPr>
        <p:txBody>
          <a:bodyPr/>
          <a:lstStyle/>
          <a:p>
            <a:r>
              <a:rPr lang="en-US" sz="3000" smtClean="0"/>
              <a:t>In your notes, we’re going to practice drawing clocks for the time before the half hour!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3048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5300" b="1" cap="none" dirty="0" smtClean="0">
                <a:solidFill>
                  <a:schemeClr val="accent1"/>
                </a:solidFill>
              </a:rPr>
              <a:t>¿QUÉ HORA ES?</a:t>
            </a:r>
          </a:p>
        </p:txBody>
      </p:sp>
      <p:pic>
        <p:nvPicPr>
          <p:cNvPr id="28675" name="Picture 4" descr="clocks.tif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3188" y="2514600"/>
            <a:ext cx="935037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76200" y="14478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Es la una y diez</a:t>
            </a: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3200400" y="15240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Son las diez</a:t>
            </a:r>
          </a:p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Y veinte</a:t>
            </a:r>
          </a:p>
        </p:txBody>
      </p:sp>
      <p:sp>
        <p:nvSpPr>
          <p:cNvPr id="28678" name="TextBox 7"/>
          <p:cNvSpPr txBox="1">
            <a:spLocks noChangeArrowheads="1"/>
          </p:cNvSpPr>
          <p:nvPr/>
        </p:nvSpPr>
        <p:spPr bwMode="auto">
          <a:xfrm>
            <a:off x="6248400" y="1514475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Son las tres y media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4762500"/>
            <a:ext cx="2362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600" b="1">
                <a:latin typeface="Century Schoolbook" pitchFamily="31" charset="0"/>
              </a:rPr>
              <a:t>1:10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52800" y="4724400"/>
            <a:ext cx="2362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600" b="1">
                <a:latin typeface="Century Schoolbook" pitchFamily="31" charset="0"/>
              </a:rPr>
              <a:t>10:20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00800" y="4724400"/>
            <a:ext cx="2362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600" b="1">
                <a:latin typeface="Century Schoolbook" pitchFamily="31" charset="0"/>
              </a:rPr>
              <a:t>3:30</a:t>
            </a:r>
          </a:p>
        </p:txBody>
      </p:sp>
      <p:sp>
        <p:nvSpPr>
          <p:cNvPr id="28682" name="TextBox 11"/>
          <p:cNvSpPr txBox="1">
            <a:spLocks noChangeArrowheads="1"/>
          </p:cNvSpPr>
          <p:nvPr/>
        </p:nvSpPr>
        <p:spPr bwMode="auto">
          <a:xfrm>
            <a:off x="5410200" y="838200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entury Schoolbook" pitchFamily="31" charset="0"/>
              </a:rPr>
              <a:t>I give you: word form</a:t>
            </a:r>
          </a:p>
          <a:p>
            <a:r>
              <a:rPr lang="en-US" dirty="0">
                <a:latin typeface="Century Schoolbook" pitchFamily="31" charset="0"/>
              </a:rPr>
              <a:t>You give me: digital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3048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5300" b="1" cap="none" dirty="0" smtClean="0">
                <a:solidFill>
                  <a:schemeClr val="accent1"/>
                </a:solidFill>
              </a:rPr>
              <a:t>¿QUÉ HORA ES?</a:t>
            </a:r>
          </a:p>
        </p:txBody>
      </p:sp>
      <p:pic>
        <p:nvPicPr>
          <p:cNvPr id="30723" name="Picture 4" descr="clocks.tif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3188" y="2514600"/>
            <a:ext cx="935037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76200" y="1447800"/>
            <a:ext cx="2743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400" b="1">
                <a:solidFill>
                  <a:srgbClr val="FE8637"/>
                </a:solidFill>
                <a:latin typeface="Century Schoolbook" pitchFamily="31" charset="0"/>
              </a:rPr>
              <a:t>4:18</a:t>
            </a:r>
          </a:p>
        </p:txBody>
      </p:sp>
      <p:sp>
        <p:nvSpPr>
          <p:cNvPr id="30725" name="TextBox 7"/>
          <p:cNvSpPr txBox="1">
            <a:spLocks noChangeArrowheads="1"/>
          </p:cNvSpPr>
          <p:nvPr/>
        </p:nvSpPr>
        <p:spPr bwMode="auto">
          <a:xfrm>
            <a:off x="6248400" y="1514475"/>
            <a:ext cx="2743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400" b="1">
                <a:solidFill>
                  <a:srgbClr val="FE8637"/>
                </a:solidFill>
                <a:latin typeface="Century Schoolbook" pitchFamily="31" charset="0"/>
              </a:rPr>
              <a:t>9:00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4762500"/>
            <a:ext cx="236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Century Schoolbook" pitchFamily="31" charset="0"/>
              </a:rPr>
              <a:t>Son las cuatro y dieciocho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52800" y="4724400"/>
            <a:ext cx="236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Century Schoolbook" pitchFamily="31" charset="0"/>
              </a:rPr>
              <a:t>Son las once y siete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00800" y="4724400"/>
            <a:ext cx="236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Century Schoolbook" pitchFamily="31" charset="0"/>
              </a:rPr>
              <a:t>Son las nueve (en punto)</a:t>
            </a:r>
          </a:p>
        </p:txBody>
      </p:sp>
      <p:sp>
        <p:nvSpPr>
          <p:cNvPr id="30729" name="TextBox 11"/>
          <p:cNvSpPr txBox="1">
            <a:spLocks noChangeArrowheads="1"/>
          </p:cNvSpPr>
          <p:nvPr/>
        </p:nvSpPr>
        <p:spPr bwMode="auto">
          <a:xfrm>
            <a:off x="5029200" y="990600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entury Schoolbook" pitchFamily="31" charset="0"/>
              </a:rPr>
              <a:t>I give you: digital form</a:t>
            </a:r>
          </a:p>
          <a:p>
            <a:r>
              <a:rPr lang="en-US" dirty="0">
                <a:latin typeface="Century Schoolbook" pitchFamily="31" charset="0"/>
              </a:rPr>
              <a:t>You give me: word form</a:t>
            </a:r>
          </a:p>
        </p:txBody>
      </p:sp>
      <p:sp>
        <p:nvSpPr>
          <p:cNvPr id="30730" name="TextBox 12"/>
          <p:cNvSpPr txBox="1">
            <a:spLocks noChangeArrowheads="1"/>
          </p:cNvSpPr>
          <p:nvPr/>
        </p:nvSpPr>
        <p:spPr bwMode="auto">
          <a:xfrm>
            <a:off x="3200400" y="1447800"/>
            <a:ext cx="2743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400" b="1">
                <a:solidFill>
                  <a:srgbClr val="FE8637"/>
                </a:solidFill>
                <a:latin typeface="Century Schoolbook" pitchFamily="31" charset="0"/>
              </a:rPr>
              <a:t>11:07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3048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5300" b="1" cap="none" dirty="0" smtClean="0">
                <a:solidFill>
                  <a:schemeClr val="accent1"/>
                </a:solidFill>
              </a:rPr>
              <a:t>¿QUÉ HORA ES?</a:t>
            </a:r>
          </a:p>
        </p:txBody>
      </p:sp>
      <p:pic>
        <p:nvPicPr>
          <p:cNvPr id="32771" name="Picture 4" descr="clocks.tif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3188" y="2514600"/>
            <a:ext cx="935037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76200" y="14478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Son las cinco y media</a:t>
            </a: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3200400" y="15240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Es la una y veintidos</a:t>
            </a:r>
          </a:p>
        </p:txBody>
      </p:sp>
      <p:sp>
        <p:nvSpPr>
          <p:cNvPr id="32774" name="TextBox 7"/>
          <p:cNvSpPr txBox="1">
            <a:spLocks noChangeArrowheads="1"/>
          </p:cNvSpPr>
          <p:nvPr/>
        </p:nvSpPr>
        <p:spPr bwMode="auto">
          <a:xfrm>
            <a:off x="6248400" y="1514475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>
                <a:solidFill>
                  <a:srgbClr val="FE8637"/>
                </a:solidFill>
                <a:latin typeface="Century Schoolbook" pitchFamily="31" charset="0"/>
              </a:rPr>
              <a:t>Son las seis y diez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4762500"/>
            <a:ext cx="2362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600" b="1">
                <a:latin typeface="Century Schoolbook" pitchFamily="31" charset="0"/>
              </a:rPr>
              <a:t>5:30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52800" y="4724400"/>
            <a:ext cx="2362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600" b="1">
                <a:latin typeface="Century Schoolbook" pitchFamily="31" charset="0"/>
              </a:rPr>
              <a:t>1:22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00800" y="4724400"/>
            <a:ext cx="2362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600" b="1">
                <a:latin typeface="Century Schoolbook" pitchFamily="31" charset="0"/>
              </a:rPr>
              <a:t>6:10</a:t>
            </a:r>
          </a:p>
        </p:txBody>
      </p:sp>
      <p:sp>
        <p:nvSpPr>
          <p:cNvPr id="32778" name="TextBox 11"/>
          <p:cNvSpPr txBox="1">
            <a:spLocks noChangeArrowheads="1"/>
          </p:cNvSpPr>
          <p:nvPr/>
        </p:nvSpPr>
        <p:spPr bwMode="auto">
          <a:xfrm>
            <a:off x="5334000" y="838200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entury Schoolbook" pitchFamily="31" charset="0"/>
              </a:rPr>
              <a:t>I give you: word form</a:t>
            </a:r>
          </a:p>
          <a:p>
            <a:r>
              <a:rPr lang="en-US" dirty="0">
                <a:latin typeface="Century Schoolbook" pitchFamily="31" charset="0"/>
              </a:rPr>
              <a:t>You give me: digital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0"/>
            <a:ext cx="61722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800" cap="none" smtClean="0"/>
              <a:t>PIZARRITAS!</a:t>
            </a:r>
          </a:p>
        </p:txBody>
      </p:sp>
      <p:sp>
        <p:nvSpPr>
          <p:cNvPr id="34819" name="Text Placeholder 3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72200" cy="4095750"/>
          </a:xfrm>
        </p:spPr>
        <p:txBody>
          <a:bodyPr/>
          <a:lstStyle/>
          <a:p>
            <a:r>
              <a:rPr lang="en-US" sz="2800" smtClean="0"/>
              <a:t>I am going to give you either a digital time or a written time. You will give me the opposite! </a:t>
            </a:r>
          </a:p>
          <a:p>
            <a:endParaRPr lang="en-US" sz="2800" smtClean="0"/>
          </a:p>
          <a:p>
            <a:r>
              <a:rPr lang="en-US" sz="2800" smtClean="0"/>
              <a:t>For example,</a:t>
            </a:r>
          </a:p>
          <a:p>
            <a:r>
              <a:rPr lang="en-US" sz="2800" smtClean="0"/>
              <a:t> if I give you numbers </a:t>
            </a:r>
            <a:r>
              <a:rPr lang="en-US" sz="2800" smtClean="0">
                <a:sym typeface="Wingdings" pitchFamily="31" charset="2"/>
              </a:rPr>
              <a:t> you give me words. </a:t>
            </a:r>
          </a:p>
          <a:p>
            <a:r>
              <a:rPr lang="en-US" sz="2800" smtClean="0">
                <a:sym typeface="Wingdings" pitchFamily="31" charset="2"/>
              </a:rPr>
              <a:t>If I give you words  You give me numbers!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172200" cy="2054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err="1" smtClean="0">
                <a:ea typeface="ＭＳ Ｐゴシック" pitchFamily="-112" charset="-128"/>
              </a:rPr>
              <a:t>Momento</a:t>
            </a:r>
            <a:r>
              <a:rPr lang="en-US" u="sng" dirty="0" smtClean="0">
                <a:ea typeface="ＭＳ Ｐゴシック" pitchFamily="-112" charset="-128"/>
              </a:rPr>
              <a:t> </a:t>
            </a:r>
            <a:r>
              <a:rPr lang="en-US" u="sng" dirty="0" err="1" smtClean="0">
                <a:ea typeface="ＭＳ Ｐゴシック" pitchFamily="-112" charset="-128"/>
              </a:rPr>
              <a:t>CULTURAl</a:t>
            </a:r>
            <a:r>
              <a:rPr lang="en-US" u="sng" dirty="0" smtClean="0">
                <a:ea typeface="ＭＳ Ｐゴシック" pitchFamily="-112" charset="-128"/>
              </a:rPr>
              <a:t>: MEXICAN SLANG</a:t>
            </a:r>
            <a:endParaRPr lang="en-US" u="sng" dirty="0">
              <a:ea typeface="ＭＳ Ｐゴシック" pitchFamily="-112" charset="-128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type="body" idx="1"/>
          </p:nvPr>
        </p:nvSpPr>
        <p:spPr>
          <a:xfrm>
            <a:off x="2286000" y="2057400"/>
            <a:ext cx="6858000" cy="4572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0" dirty="0" smtClean="0"/>
              <a:t>What is slang? </a:t>
            </a:r>
            <a:r>
              <a:rPr lang="en-US" sz="2800" b="0" i="1" dirty="0" err="1" smtClean="0"/>
              <a:t>Levanta</a:t>
            </a:r>
            <a:r>
              <a:rPr lang="en-US" sz="2800" b="0" i="1" dirty="0" smtClean="0"/>
              <a:t> la </a:t>
            </a:r>
            <a:r>
              <a:rPr lang="en-US" sz="2800" b="0" i="1" dirty="0" err="1" smtClean="0"/>
              <a:t>mano</a:t>
            </a:r>
            <a:r>
              <a:rPr lang="en-US" sz="2800" b="0" dirty="0" smtClean="0"/>
              <a:t> if you think you can give me a definition of what slang is, and then an appropriate example of slang in English.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sz="2800" b="0" i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0" dirty="0" smtClean="0"/>
              <a:t>I have some to teach you, and then we’ll hear from some of our native speakers!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86041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cuatro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diez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tarde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4:10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Son tres y cuarto de la mañana.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3:15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Es mediodía.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12:00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Es la una y ocho de la tarde.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1:08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ctrTitle"/>
          </p:nvPr>
        </p:nvSpPr>
        <p:spPr bwMode="auto">
          <a:xfrm>
            <a:off x="1676400" y="1295400"/>
            <a:ext cx="67818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siete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veintidos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noche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7:22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diez</a:t>
            </a:r>
            <a:r>
              <a:rPr lang="en-US" sz="5900" cap="none" dirty="0" smtClean="0">
                <a:solidFill>
                  <a:schemeClr val="tx1"/>
                </a:solidFill>
              </a:rPr>
              <a:t> en </a:t>
            </a:r>
            <a:r>
              <a:rPr lang="en-US" sz="5900" cap="none" dirty="0" err="1" smtClean="0">
                <a:solidFill>
                  <a:schemeClr val="tx1"/>
                </a:solidFill>
              </a:rPr>
              <a:t>punto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mañana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10:00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siete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doce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noche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7:12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Es medianoche.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12:00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Es la una y treinta (media) de la tarde.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1:30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Son las dos y veintidós de la tarde.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2:22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  <a:latin typeface="Century Schoolbook" pitchFamily="18" charset="0"/>
              </a:rPr>
              <a:t>SLANG = </a:t>
            </a:r>
            <a:r>
              <a:rPr lang="en-US" sz="2800" b="1">
                <a:latin typeface="Century Schoolbook" pitchFamily="18" charset="0"/>
              </a:rPr>
              <a:t>informal, popular language that establishes a cohesive, unified group</a:t>
            </a: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381000" y="1143000"/>
            <a:ext cx="59436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b="1">
                <a:latin typeface="Century Schoolbook" pitchFamily="18" charset="0"/>
              </a:rPr>
              <a:t>Qué padre</a:t>
            </a:r>
          </a:p>
          <a:p>
            <a:pPr>
              <a:buFont typeface="Wingdings" pitchFamily="2" charset="2"/>
              <a:buChar char="q"/>
            </a:pPr>
            <a:endParaRPr lang="en-US" sz="4000" b="1">
              <a:latin typeface="Century Schoolbook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000" b="1">
              <a:latin typeface="Century Schoolbook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000" b="1">
                <a:latin typeface="Century Schoolbook" pitchFamily="18" charset="0"/>
              </a:rPr>
              <a:t>¡Híjoles!</a:t>
            </a:r>
          </a:p>
          <a:p>
            <a:pPr>
              <a:buFont typeface="Wingdings" pitchFamily="2" charset="2"/>
              <a:buChar char="q"/>
            </a:pPr>
            <a:endParaRPr lang="en-US" sz="4000" b="1">
              <a:latin typeface="Century Schoolbook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000" b="1">
              <a:latin typeface="Century Schoolbook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000" b="1">
              <a:latin typeface="Century Schoolbook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000" b="1">
                <a:latin typeface="Century Schoolbook" pitchFamily="18" charset="0"/>
              </a:rPr>
              <a:t>chido</a:t>
            </a:r>
          </a:p>
          <a:p>
            <a:pPr>
              <a:buFont typeface="Wingdings" pitchFamily="2" charset="2"/>
              <a:buChar char="q"/>
            </a:pPr>
            <a:endParaRPr lang="en-US" sz="4000" b="1"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676400"/>
            <a:ext cx="891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  <a:latin typeface="Century Schoolbook" pitchFamily="18" charset="0"/>
              </a:rPr>
              <a:t>Even though </a:t>
            </a:r>
            <a:r>
              <a:rPr lang="en-US" sz="2800" b="1" i="1">
                <a:solidFill>
                  <a:schemeClr val="accent1"/>
                </a:solidFill>
                <a:latin typeface="Century Schoolbook" pitchFamily="18" charset="0"/>
              </a:rPr>
              <a:t>padre</a:t>
            </a:r>
            <a:r>
              <a:rPr lang="en-US" sz="2800" b="1">
                <a:solidFill>
                  <a:schemeClr val="accent1"/>
                </a:solidFill>
                <a:latin typeface="Century Schoolbook" pitchFamily="18" charset="0"/>
              </a:rPr>
              <a:t> means father in Spanish, this phrase better translates as, “how cool!”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3581400"/>
            <a:ext cx="8915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  <a:latin typeface="Century Schoolbook" pitchFamily="18" charset="0"/>
              </a:rPr>
              <a:t>This expression connotes shock, surprise, or astonishment. Depending on how you say it, it can be either good or bad. Kind of like, “Dang!”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5903913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  <a:latin typeface="Century Schoolbook" pitchFamily="18" charset="0"/>
              </a:rPr>
              <a:t>Cool, likeable, acceptable. This is a great     filler word.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13251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Son las once y cinco de la noche.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11:05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doce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veinticinco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tarde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12:25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Es la una y siete de la mañana.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1:07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nueve</a:t>
            </a:r>
            <a:r>
              <a:rPr lang="en-US" sz="5900" cap="none" dirty="0" smtClean="0">
                <a:solidFill>
                  <a:schemeClr val="tx1"/>
                </a:solidFill>
              </a:rPr>
              <a:t> en </a:t>
            </a:r>
            <a:r>
              <a:rPr lang="en-US" sz="5900" cap="none" dirty="0" err="1" smtClean="0">
                <a:solidFill>
                  <a:schemeClr val="tx1"/>
                </a:solidFill>
              </a:rPr>
              <a:t>punto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noche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9:00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 bwMode="auto">
          <a:xfrm>
            <a:off x="2286000" y="12954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ocho</a:t>
            </a:r>
            <a:r>
              <a:rPr lang="en-US" sz="5900" cap="none" dirty="0" smtClean="0">
                <a:solidFill>
                  <a:schemeClr val="tx1"/>
                </a:solidFill>
              </a:rPr>
              <a:t> y media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noche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8:30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ocho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diecisiete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mañana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8:17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Son las dos y quince (cuarto) de la tarde.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2:15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smtClean="0">
                <a:solidFill>
                  <a:schemeClr val="tx1"/>
                </a:solidFill>
              </a:rPr>
              <a:t>Son las once (en punto) de la mañana.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11:00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doce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diez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tarde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12:10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2438400" y="3668713"/>
            <a:ext cx="6172200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5900" cap="none" dirty="0" smtClean="0">
                <a:solidFill>
                  <a:schemeClr val="tx1"/>
                </a:solidFill>
              </a:rPr>
              <a:t>Son </a:t>
            </a:r>
            <a:r>
              <a:rPr lang="en-US" sz="5900" cap="none" dirty="0" err="1" smtClean="0">
                <a:solidFill>
                  <a:schemeClr val="tx1"/>
                </a:solidFill>
              </a:rPr>
              <a:t>las</a:t>
            </a:r>
            <a:r>
              <a:rPr lang="en-US" sz="5900" cap="none" dirty="0" smtClean="0">
                <a:solidFill>
                  <a:schemeClr val="tx1"/>
                </a:solidFill>
              </a:rPr>
              <a:t> </a:t>
            </a:r>
            <a:r>
              <a:rPr lang="en-US" sz="5900" cap="none" dirty="0" err="1" smtClean="0">
                <a:solidFill>
                  <a:schemeClr val="tx1"/>
                </a:solidFill>
              </a:rPr>
              <a:t>tres</a:t>
            </a:r>
            <a:r>
              <a:rPr lang="en-US" sz="5900" cap="none" dirty="0" smtClean="0">
                <a:solidFill>
                  <a:schemeClr val="tx1"/>
                </a:solidFill>
              </a:rPr>
              <a:t> y </a:t>
            </a:r>
            <a:r>
              <a:rPr lang="en-US" sz="5900" cap="none" dirty="0" err="1" smtClean="0">
                <a:solidFill>
                  <a:schemeClr val="tx1"/>
                </a:solidFill>
              </a:rPr>
              <a:t>vientiuno</a:t>
            </a:r>
            <a:r>
              <a:rPr lang="en-US" sz="5900" cap="none" dirty="0" smtClean="0">
                <a:solidFill>
                  <a:schemeClr val="tx1"/>
                </a:solidFill>
              </a:rPr>
              <a:t> de la </a:t>
            </a:r>
            <a:r>
              <a:rPr lang="en-US" sz="5900" cap="none" dirty="0" err="1" smtClean="0">
                <a:solidFill>
                  <a:schemeClr val="tx1"/>
                </a:solidFill>
              </a:rPr>
              <a:t>tarde</a:t>
            </a:r>
            <a:r>
              <a:rPr lang="en-US" sz="5900" cap="none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76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9200" smtClean="0">
                <a:solidFill>
                  <a:srgbClr val="E75C01"/>
                </a:solidFill>
              </a:rPr>
              <a:t>3:21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800" cap="none" smtClean="0"/>
              <a:t>LA HORA</a:t>
            </a:r>
          </a:p>
        </p:txBody>
      </p:sp>
      <p:sp>
        <p:nvSpPr>
          <p:cNvPr id="16387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i="1" dirty="0" smtClean="0"/>
              <a:t>Take out your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286000"/>
            <a:ext cx="61722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000" cap="none" smtClean="0"/>
              <a:t>TAREA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0" y="2971800"/>
            <a:ext cx="6172200" cy="3409950"/>
          </a:xfrm>
        </p:spPr>
        <p:txBody>
          <a:bodyPr>
            <a:no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20 Minutes of studying how to write numbers </a:t>
            </a:r>
            <a:r>
              <a:rPr lang="en-US" sz="3000" smtClean="0"/>
              <a:t>in Spanish</a:t>
            </a:r>
          </a:p>
          <a:p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-1524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cap="none" smtClean="0">
                <a:solidFill>
                  <a:srgbClr val="E75C01"/>
                </a:solidFill>
              </a:rPr>
              <a:t>EXTRAS!</a:t>
            </a:r>
            <a:br>
              <a:rPr lang="en-US" b="1" cap="none" smtClean="0">
                <a:solidFill>
                  <a:srgbClr val="E75C01"/>
                </a:solidFill>
              </a:rPr>
            </a:br>
            <a:r>
              <a:rPr lang="en-US" b="1" cap="none" smtClean="0">
                <a:solidFill>
                  <a:srgbClr val="E75C01"/>
                </a:solidFill>
              </a:rPr>
              <a:t>PIZARRA = PAPEL</a:t>
            </a:r>
          </a:p>
        </p:txBody>
      </p:sp>
      <p:pic>
        <p:nvPicPr>
          <p:cNvPr id="17411" name="Picture 5" descr="Snapshot 2011-09-10 12-16-19.tif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52600"/>
            <a:ext cx="9017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4"/>
          <p:cNvSpPr txBox="1">
            <a:spLocks/>
          </p:cNvSpPr>
          <p:nvPr/>
        </p:nvSpPr>
        <p:spPr>
          <a:xfrm>
            <a:off x="533400" y="21336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morning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200400" y="22098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afternoon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1905000" y="29718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night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533400" y="43434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Quarter</a:t>
            </a:r>
          </a:p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 (15 mins.)</a:t>
            </a: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4495800" y="43434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Half</a:t>
            </a:r>
          </a:p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 (30 mins.)</a:t>
            </a:r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1219200" y="49530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It’s noon.</a:t>
            </a:r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5867400" y="5410200"/>
            <a:ext cx="396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/>
            <a:r>
              <a:rPr lang="en-US" sz="2400" b="1">
                <a:solidFill>
                  <a:srgbClr val="E75C01"/>
                </a:solidFill>
                <a:latin typeface="Century Schoolbook" pitchFamily="31" charset="0"/>
              </a:rPr>
              <a:t>It’s midnight.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3810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300" b="1" u="sng" cap="none" smtClean="0">
                <a:solidFill>
                  <a:srgbClr val="E75C01"/>
                </a:solidFill>
              </a:rPr>
              <a:t>TO EXPRESS THE HOUR:</a:t>
            </a:r>
          </a:p>
        </p:txBody>
      </p:sp>
      <p:pic>
        <p:nvPicPr>
          <p:cNvPr id="18435" name="Picture 4" descr="Snapshot 2011-09-10 12-11-52.tif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0"/>
            <a:ext cx="90932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838200" y="990600"/>
            <a:ext cx="6096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 u="sng" dirty="0">
                <a:solidFill>
                  <a:srgbClr val="E75C01"/>
                </a:solidFill>
                <a:latin typeface="Century Schoolbook" pitchFamily="31" charset="0"/>
              </a:rPr>
              <a:t>Es</a:t>
            </a:r>
            <a:r>
              <a:rPr lang="en-US" sz="2500" b="1" dirty="0">
                <a:solidFill>
                  <a:srgbClr val="E75C01"/>
                </a:solidFill>
                <a:latin typeface="Century Schoolbook" pitchFamily="31" charset="0"/>
              </a:rPr>
              <a:t> la </a:t>
            </a:r>
            <a:r>
              <a:rPr lang="en-US" sz="2500" b="1" dirty="0" err="1">
                <a:solidFill>
                  <a:srgbClr val="E75C01"/>
                </a:solidFill>
                <a:latin typeface="Century Schoolbook" pitchFamily="31" charset="0"/>
              </a:rPr>
              <a:t>una</a:t>
            </a:r>
            <a:r>
              <a:rPr lang="en-US" sz="2500" b="1" dirty="0">
                <a:solidFill>
                  <a:srgbClr val="E75C01"/>
                </a:solidFill>
                <a:latin typeface="Century Schoolbook" pitchFamily="31" charset="0"/>
              </a:rPr>
              <a:t> (1:00)</a:t>
            </a:r>
          </a:p>
          <a:p>
            <a:r>
              <a:rPr lang="en-US" sz="2500" b="1" u="sng" dirty="0">
                <a:solidFill>
                  <a:srgbClr val="E75C01"/>
                </a:solidFill>
                <a:latin typeface="Century Schoolbook" pitchFamily="31" charset="0"/>
              </a:rPr>
              <a:t>Son </a:t>
            </a:r>
            <a:r>
              <a:rPr lang="en-US" sz="2500" b="1" dirty="0" err="1">
                <a:solidFill>
                  <a:srgbClr val="E75C01"/>
                </a:solidFill>
                <a:latin typeface="Century Schoolbook" pitchFamily="31" charset="0"/>
              </a:rPr>
              <a:t>las</a:t>
            </a:r>
            <a:r>
              <a:rPr lang="en-US" sz="2500" b="1" dirty="0">
                <a:solidFill>
                  <a:srgbClr val="E75C01"/>
                </a:solidFill>
                <a:latin typeface="Century Schoolbook" pitchFamily="31" charset="0"/>
              </a:rPr>
              <a:t> _____ (2:00 through 12:00)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33400"/>
            <a:ext cx="7772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:15 Fifteen minutes after the hour is expressed: </a:t>
            </a:r>
            <a:r>
              <a:rPr lang="en-US" sz="2400" dirty="0" smtClean="0">
                <a:solidFill>
                  <a:schemeClr val="accent1"/>
                </a:solidFill>
              </a:rPr>
              <a:t>Y </a:t>
            </a:r>
            <a:r>
              <a:rPr lang="en-US" sz="2400" dirty="0" err="1" smtClean="0">
                <a:solidFill>
                  <a:schemeClr val="accent1"/>
                </a:solidFill>
              </a:rPr>
              <a:t>cuarto</a:t>
            </a:r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/>
              <a:t>		1:15  Es la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cuarto</a:t>
            </a:r>
            <a:r>
              <a:rPr lang="en-US" sz="2400" dirty="0" smtClean="0"/>
              <a:t>/ Es la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quince</a:t>
            </a:r>
          </a:p>
          <a:p>
            <a:r>
              <a:rPr lang="en-US" sz="2400" dirty="0" smtClean="0"/>
              <a:t>		7:15  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siete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cuarto</a:t>
            </a:r>
            <a:r>
              <a:rPr lang="en-US" sz="2400" dirty="0" smtClean="0"/>
              <a:t>/ 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siete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smtClean="0"/>
              <a:t>		quince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:30 Thirty minutes after the hour is expressed: </a:t>
            </a:r>
            <a:r>
              <a:rPr lang="en-US" sz="2400" dirty="0" smtClean="0">
                <a:solidFill>
                  <a:srgbClr val="FE8637"/>
                </a:solidFill>
              </a:rPr>
              <a:t>Y media</a:t>
            </a:r>
          </a:p>
          <a:p>
            <a:r>
              <a:rPr lang="en-US" sz="2400" dirty="0" smtClean="0"/>
              <a:t>		1:30  Es la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media/ Es la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treinta</a:t>
            </a:r>
            <a:endParaRPr lang="en-US" sz="2400" dirty="0" smtClean="0"/>
          </a:p>
          <a:p>
            <a:r>
              <a:rPr lang="en-US" sz="2400" dirty="0" smtClean="0"/>
              <a:t>		12:30 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doce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media/ 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doce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		</a:t>
            </a:r>
            <a:r>
              <a:rPr lang="en-US" sz="2400" dirty="0" err="1" smtClean="0"/>
              <a:t>treinta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048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0" b="1" cap="none" smtClean="0"/>
              <a:t>EL RELOJ: LA HORA</a:t>
            </a:r>
          </a:p>
        </p:txBody>
      </p:sp>
      <p:pic>
        <p:nvPicPr>
          <p:cNvPr id="21507" name="Content Placeholder 3" descr="clock.tif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 l="-19174" r="-19174"/>
          <a:stretch>
            <a:fillRect/>
          </a:stretch>
        </p:blipFill>
        <p:spPr>
          <a:xfrm>
            <a:off x="609600" y="1219200"/>
            <a:ext cx="7467600" cy="4873625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0" y="15509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Century Schoolbook" pitchFamily="31" charset="0"/>
              </a:rPr>
              <a:t>Es la una **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77000" y="25415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dos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29400" y="33797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tres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00800" y="45227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cuatro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0" y="54864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cinco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76600" y="5894388"/>
            <a:ext cx="2590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seis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95400" y="54864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siete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46482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ocho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76200" y="35052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nueve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" y="22098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diez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19200" y="12954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once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00400" y="8382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E75C01"/>
                </a:solidFill>
                <a:latin typeface="Century Schoolbook" pitchFamily="31" charset="0"/>
              </a:rPr>
              <a:t>Son las doce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0"/>
            <a:ext cx="8153400" cy="798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Rather than using </a:t>
            </a:r>
            <a:r>
              <a:rPr lang="en-US" sz="2400" dirty="0" err="1" smtClean="0"/>
              <a:t>a.m</a:t>
            </a:r>
            <a:r>
              <a:rPr lang="en-US" sz="2400" dirty="0" smtClean="0"/>
              <a:t> and </a:t>
            </a:r>
            <a:r>
              <a:rPr lang="en-US" sz="2400" dirty="0" err="1" smtClean="0"/>
              <a:t>p.m</a:t>
            </a:r>
            <a:r>
              <a:rPr lang="en-US" sz="2400" dirty="0" smtClean="0"/>
              <a:t>, Spanish uses three expressions to designate time of the day:</a:t>
            </a:r>
          </a:p>
          <a:p>
            <a:endParaRPr lang="en-US" sz="2400" dirty="0" smtClean="0"/>
          </a:p>
          <a:p>
            <a:r>
              <a:rPr lang="en-US" sz="2400" dirty="0" smtClean="0"/>
              <a:t>Morning: </a:t>
            </a:r>
            <a:r>
              <a:rPr lang="en-US" sz="2400" dirty="0" smtClean="0">
                <a:solidFill>
                  <a:srgbClr val="FE8637"/>
                </a:solidFill>
              </a:rPr>
              <a:t>de la </a:t>
            </a:r>
            <a:r>
              <a:rPr lang="en-US" sz="2400" dirty="0" err="1" smtClean="0">
                <a:solidFill>
                  <a:srgbClr val="FE8637"/>
                </a:solidFill>
              </a:rPr>
              <a:t>mañana</a:t>
            </a:r>
            <a:r>
              <a:rPr lang="en-US" sz="2400" dirty="0" smtClean="0"/>
              <a:t>	7:00 a.m. 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siete</a:t>
            </a:r>
            <a:r>
              <a:rPr lang="en-US" sz="2400" dirty="0" smtClean="0"/>
              <a:t> de la </a:t>
            </a:r>
            <a:r>
              <a:rPr lang="en-US" sz="2400" dirty="0" err="1" smtClean="0"/>
              <a:t>mañana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Afternoon (noon till 6:00 or dusk): </a:t>
            </a:r>
            <a:r>
              <a:rPr lang="en-US" sz="2400" dirty="0" smtClean="0">
                <a:solidFill>
                  <a:srgbClr val="FE8637"/>
                </a:solidFill>
              </a:rPr>
              <a:t>de la </a:t>
            </a:r>
            <a:r>
              <a:rPr lang="en-US" sz="2400" dirty="0" err="1" smtClean="0">
                <a:solidFill>
                  <a:srgbClr val="FE8637"/>
                </a:solidFill>
              </a:rPr>
              <a:t>tarde</a:t>
            </a:r>
            <a:endParaRPr lang="en-US" sz="2400" dirty="0" smtClean="0">
              <a:solidFill>
                <a:srgbClr val="FE8637"/>
              </a:solidFill>
            </a:endParaRPr>
          </a:p>
          <a:p>
            <a:r>
              <a:rPr lang="en-US" sz="2400" dirty="0" smtClean="0"/>
              <a:t>	12:00 p.m.  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doce</a:t>
            </a:r>
            <a:r>
              <a:rPr lang="en-US" sz="2400" dirty="0" smtClean="0"/>
              <a:t> de la </a:t>
            </a:r>
            <a:r>
              <a:rPr lang="en-US" sz="2400" dirty="0" err="1" smtClean="0"/>
              <a:t>tarde</a:t>
            </a:r>
            <a:r>
              <a:rPr lang="en-US" sz="2400" dirty="0" smtClean="0"/>
              <a:t>/  Es </a:t>
            </a:r>
            <a:r>
              <a:rPr lang="en-US" sz="2400" dirty="0" err="1" smtClean="0"/>
              <a:t>mediodía</a:t>
            </a:r>
            <a:r>
              <a:rPr lang="en-US" sz="2400" dirty="0" smtClean="0"/>
              <a:t> (It is noon)</a:t>
            </a:r>
          </a:p>
          <a:p>
            <a:r>
              <a:rPr lang="en-US" sz="2400" dirty="0" smtClean="0"/>
              <a:t>	4:10 p.m.  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cuatro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diez</a:t>
            </a:r>
            <a:r>
              <a:rPr lang="en-US" sz="2400" dirty="0" smtClean="0"/>
              <a:t> de la </a:t>
            </a:r>
            <a:r>
              <a:rPr lang="en-US" sz="2400" dirty="0" err="1" smtClean="0"/>
              <a:t>tarde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Night: (6:00 or sundown until midnight): </a:t>
            </a:r>
            <a:r>
              <a:rPr lang="en-US" sz="2400" dirty="0" smtClean="0">
                <a:solidFill>
                  <a:srgbClr val="FE8637"/>
                </a:solidFill>
              </a:rPr>
              <a:t>de la </a:t>
            </a:r>
            <a:r>
              <a:rPr lang="en-US" sz="2400" dirty="0" err="1" smtClean="0">
                <a:solidFill>
                  <a:srgbClr val="FE8637"/>
                </a:solidFill>
              </a:rPr>
              <a:t>noche</a:t>
            </a:r>
            <a:endParaRPr lang="en-US" sz="2400" dirty="0" smtClean="0">
              <a:solidFill>
                <a:srgbClr val="FE8637"/>
              </a:solidFill>
            </a:endParaRPr>
          </a:p>
          <a:p>
            <a:r>
              <a:rPr lang="en-US" sz="2400" dirty="0" smtClean="0">
                <a:solidFill>
                  <a:srgbClr val="FE8637"/>
                </a:solidFill>
              </a:rPr>
              <a:t>	</a:t>
            </a:r>
            <a:r>
              <a:rPr lang="en-US" sz="2400" dirty="0" smtClean="0"/>
              <a:t>8:22 p.m.  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ocho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veintidós</a:t>
            </a:r>
            <a:r>
              <a:rPr lang="en-US" sz="2400" dirty="0" smtClean="0"/>
              <a:t> de la </a:t>
            </a:r>
            <a:r>
              <a:rPr lang="en-US" sz="2400" dirty="0" err="1" smtClean="0"/>
              <a:t>noche</a:t>
            </a:r>
            <a:endParaRPr lang="en-US" sz="2400" dirty="0" smtClean="0"/>
          </a:p>
          <a:p>
            <a:r>
              <a:rPr lang="en-US" sz="2400" dirty="0" smtClean="0"/>
              <a:t>	10:30 p.m.  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diez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media de la </a:t>
            </a:r>
            <a:r>
              <a:rPr lang="en-US" sz="2400" dirty="0" err="1" smtClean="0"/>
              <a:t>noche</a:t>
            </a:r>
            <a:endParaRPr lang="en-US" sz="2400" dirty="0" smtClean="0"/>
          </a:p>
          <a:p>
            <a:r>
              <a:rPr lang="en-US" sz="2400" dirty="0" smtClean="0"/>
              <a:t>	12:00 p.m. (midnight) Es </a:t>
            </a:r>
            <a:r>
              <a:rPr lang="en-US" sz="2400" dirty="0" err="1" smtClean="0"/>
              <a:t>medianoche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If it is exactly on the hour, Spanish uses the expression </a:t>
            </a:r>
            <a:r>
              <a:rPr lang="en-US" sz="2400" dirty="0" smtClean="0">
                <a:solidFill>
                  <a:schemeClr val="accent1"/>
                </a:solidFill>
              </a:rPr>
              <a:t>en </a:t>
            </a:r>
            <a:r>
              <a:rPr lang="en-US" sz="2400" dirty="0" err="1" smtClean="0">
                <a:solidFill>
                  <a:schemeClr val="accent1"/>
                </a:solidFill>
              </a:rPr>
              <a:t>punto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(on the dot)</a:t>
            </a:r>
          </a:p>
          <a:p>
            <a:endParaRPr lang="en-US" sz="2400" dirty="0" smtClean="0"/>
          </a:p>
          <a:p>
            <a:r>
              <a:rPr lang="en-US" sz="2400" dirty="0" smtClean="0"/>
              <a:t>Son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seis</a:t>
            </a:r>
            <a:r>
              <a:rPr lang="en-US" sz="2400" dirty="0" smtClean="0"/>
              <a:t> en </a:t>
            </a:r>
            <a:r>
              <a:rPr lang="en-US" sz="2400" dirty="0" err="1" smtClean="0"/>
              <a:t>punto</a:t>
            </a:r>
            <a:r>
              <a:rPr lang="en-US" sz="2400" dirty="0" smtClean="0"/>
              <a:t>.  It is six </a:t>
            </a:r>
            <a:r>
              <a:rPr lang="en-US" sz="2400" dirty="0" err="1" smtClean="0"/>
              <a:t>o</a:t>
            </a:r>
            <a:r>
              <a:rPr lang="en-US" sz="2400" dirty="0" smtClean="0"/>
              <a:t>’ clock on the dot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2628</TotalTime>
  <Words>1409</Words>
  <Application>Microsoft Macintosh PowerPoint</Application>
  <PresentationFormat>On-screen Show (4:3)</PresentationFormat>
  <Paragraphs>238</Paragraphs>
  <Slides>40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Oriel</vt:lpstr>
      <vt:lpstr>        Vámonos  ***You have 5 Minutes *** NEW UNIT: La Hora</vt:lpstr>
      <vt:lpstr>Momento CULTURAl: MEXICAN SLANG</vt:lpstr>
      <vt:lpstr>Slide 3</vt:lpstr>
      <vt:lpstr>LA HORA</vt:lpstr>
      <vt:lpstr>EXTRAS! PIZARRA = PAPEL</vt:lpstr>
      <vt:lpstr>TO EXPRESS THE HOUR:</vt:lpstr>
      <vt:lpstr>Slide 7</vt:lpstr>
      <vt:lpstr>EL RELOJ: LA HORA</vt:lpstr>
      <vt:lpstr>Slide 9</vt:lpstr>
      <vt:lpstr> ¿Qué hora es? /What time is it?</vt:lpstr>
      <vt:lpstr>¿QUÉ HORA ES?</vt:lpstr>
      <vt:lpstr>LA HORA: BEFORE THE HALF HOUR</vt:lpstr>
      <vt:lpstr>MÁS CON EL RELOJ…</vt:lpstr>
      <vt:lpstr>EL RELOJ: LA HORA</vt:lpstr>
      <vt:lpstr>DIBUJEN RELOJES</vt:lpstr>
      <vt:lpstr>¿QUÉ HORA ES?</vt:lpstr>
      <vt:lpstr>¿QUÉ HORA ES?</vt:lpstr>
      <vt:lpstr>¿QUÉ HORA ES?</vt:lpstr>
      <vt:lpstr>PIZARRITAS!</vt:lpstr>
      <vt:lpstr>Son las cuatro y diez de la tarde.</vt:lpstr>
      <vt:lpstr>Son tres y cuarto de la mañana.</vt:lpstr>
      <vt:lpstr>Es mediodía.</vt:lpstr>
      <vt:lpstr>Es la una y ocho de la tarde.</vt:lpstr>
      <vt:lpstr>Son las siete y veintidos de la noche.</vt:lpstr>
      <vt:lpstr>Son las diez en punto de la mañana.</vt:lpstr>
      <vt:lpstr>Son las siete y doce de la noche.</vt:lpstr>
      <vt:lpstr>Es medianoche.</vt:lpstr>
      <vt:lpstr>Es la una y treinta (media) de la tarde.</vt:lpstr>
      <vt:lpstr>Son las dos y veintidós de la tarde.</vt:lpstr>
      <vt:lpstr>Son las once y cinco de la noche.</vt:lpstr>
      <vt:lpstr>Son las doce y veinticinco de la tarde.</vt:lpstr>
      <vt:lpstr>Es la una y siete de la mañana.</vt:lpstr>
      <vt:lpstr>Son las nueve en punto de la noche.</vt:lpstr>
      <vt:lpstr>Son las ocho y media de la noche.</vt:lpstr>
      <vt:lpstr>Son las ocho y diecisiete de la mañana.</vt:lpstr>
      <vt:lpstr>Son las dos y quince (cuarto) de la tarde.</vt:lpstr>
      <vt:lpstr>Son las once (en punto) de la mañana.</vt:lpstr>
      <vt:lpstr>Son las doce y diez de la tarde.</vt:lpstr>
      <vt:lpstr>Son las tres y vientiuno de la tarde.</vt:lpstr>
      <vt:lpstr>TAREA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VÁMONOS</dc:title>
  <dc:creator>alexandrar.procuniar</dc:creator>
  <cp:lastModifiedBy>Alexandra Santiago</cp:lastModifiedBy>
  <cp:revision>77</cp:revision>
  <dcterms:created xsi:type="dcterms:W3CDTF">2015-04-21T01:53:15Z</dcterms:created>
  <dcterms:modified xsi:type="dcterms:W3CDTF">2015-04-21T02:06:53Z</dcterms:modified>
</cp:coreProperties>
</file>