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08" r:id="rId2"/>
    <p:sldId id="257" r:id="rId3"/>
    <p:sldId id="271" r:id="rId4"/>
    <p:sldId id="270" r:id="rId5"/>
    <p:sldId id="309" r:id="rId6"/>
    <p:sldId id="274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307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6B2BBFB-18BC-4483-94A1-7EBE55E743AC}" type="datetimeFigureOut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A06A27-6A22-4E40-9574-B7E2CAE5C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341363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1" charset="0"/>
              </a:defRPr>
            </a:lvl1pPr>
          </a:lstStyle>
          <a:p>
            <a:pPr>
              <a:defRPr/>
            </a:pPr>
            <a:fld id="{D91E8EBA-3946-40B8-BA93-9CD76669891B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1" charset="0"/>
              </a:defRPr>
            </a:lvl1pPr>
          </a:lstStyle>
          <a:p>
            <a:pPr>
              <a:defRPr/>
            </a:pPr>
            <a:fld id="{A20EFF7B-50BA-4684-B3B1-0CD650DC2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4191220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ＭＳ Ｐゴシック" pitchFamily="3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Divide clock in half and have kids write “menos” on the left side. Explain this is a reference guide for them to use.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1297E-AAFB-46B7-B00C-DF5510BE36AB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72406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FB4F45-3BDA-48D7-8F05-738FE6162EDA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642605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Notes: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-Have teams write their team names on two index cards (write the same team name twice); you collect one and they keep the other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-Double check that kids have numbered themselves by asking them to raise their hands, etc.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-if there are fewer than 4 people in a group, have kids take more than one number so that ALL numbers are used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Have a solution station up in the room with the correct answers; only allow one student from each team to go to prevent traffic jams (this ensures that students are practicing correctly and that they’re confident—ie don’t give up and shut down).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Call time (depending on the question; varies)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-Draw a team name. Draw a number. This is the person who will answer! For example, if Bob is the number 2 at team “Bobcats,” then Bob will answer if you draw bobcats and 2. You can play with it too—draw a number first, have all number 3’s stand up, and then have everyone except the number 3 on the “dodo birds” team sit down (builds anticipation and holds all kids accountable)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-Celebrate answer!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Move on to next question!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8D5076-986F-43C1-966C-1CF7EFB47728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94307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94A24E-7781-4152-A2F3-0AB1D3D0DF69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D2D47-5A6A-4DA1-A2DE-F5F78DF1F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6344-54A7-45BE-B478-13A2058376FB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3CEA-4828-4BA1-9721-1F1320942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3A97-A589-4D9A-8652-2B59EC330A26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A509-55B4-4EE1-B730-EAE31EF1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9247-0788-4E25-A628-1EC818AA79F5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8109-FC46-43B9-95F9-2A87FB2F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DE9786-CB36-4759-9BCA-7F88B4DBF9A8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DA6042-AB18-483C-8333-B116DCD9F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8295-9AE2-46D0-8505-7F83F7FD65C5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75E3-9EE8-4934-825E-C32598843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8736-EEDD-4891-9B99-FF0538137B6A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40BD-811E-4A66-9D85-0890AE16C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3E42-55F3-48F8-AC45-1F3845AF5F81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6118-104B-46E1-AABD-65DB8F93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A397-61B9-4436-B063-981C1BF77CFB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5021-782A-4463-80C3-23EA2474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98A232-7EF2-4DEF-BD45-A26EF0B38508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B7B88F-0B16-41A4-B91C-F1C393E17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3EBFF-3B04-4ECE-936E-A2CDD88BA6A5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2A4F9-7A84-4886-8D02-F59EC4F9B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Century Schoolbook" pitchFamily="31" charset="0"/>
              </a:defRPr>
            </a:lvl1pPr>
          </a:lstStyle>
          <a:p>
            <a:pPr>
              <a:defRPr/>
            </a:pPr>
            <a:fld id="{20A06230-FFA5-4E27-8B50-EAE6CB87F65D}" type="datetime1">
              <a:rPr lang="en-US"/>
              <a:pPr>
                <a:defRPr/>
              </a:pPr>
              <a:t>4/25/15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entury Schoolbook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latin typeface="Century Schoolbook" pitchFamily="31" charset="0"/>
              </a:defRPr>
            </a:lvl1pPr>
          </a:lstStyle>
          <a:p>
            <a:pPr>
              <a:defRPr/>
            </a:pPr>
            <a:fld id="{C2A619AC-F213-4663-8A93-01F3A0A4E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31" charset="2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31" charset="2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31" charset="2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31" charset="2"/>
        <a:buChar char="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31" charset="2"/>
        <a:buChar char="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algn="ctr" eaLnBrk="1" hangingPunct="1"/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/>
              <a:t/>
            </a:r>
            <a:br>
              <a:rPr lang="en-US" sz="6700" b="1" dirty="0"/>
            </a:br>
            <a:r>
              <a:rPr lang="en-US" sz="6700" b="1" dirty="0" err="1" smtClean="0"/>
              <a:t>Vámonos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cap="none" dirty="0" smtClean="0">
                <a:ea typeface="ＭＳ Ｐゴシック" pitchFamily="31" charset="-128"/>
              </a:rPr>
              <a:t>*YOU </a:t>
            </a:r>
            <a:r>
              <a:rPr lang="en-US" cap="none" smtClean="0">
                <a:ea typeface="ＭＳ Ｐゴシック" pitchFamily="31" charset="-128"/>
              </a:rPr>
              <a:t>HAVE 5 </a:t>
            </a:r>
            <a:r>
              <a:rPr lang="en-US" cap="none" dirty="0" smtClean="0">
                <a:ea typeface="ＭＳ Ｐゴシック" pitchFamily="31" charset="-128"/>
              </a:rPr>
              <a:t>MINUTES*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numCol="3"/>
          <a:lstStyle/>
          <a:p>
            <a:pPr eaLnBrk="1" hangingPunct="1">
              <a:buFont typeface="Wingdings" charset="0"/>
              <a:buChar char=""/>
              <a:defRPr/>
            </a:pPr>
            <a:r>
              <a:rPr lang="en-US" sz="2800" dirty="0" smtClean="0"/>
              <a:t>Objective: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I can tell time after the half hour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lvl="1" eaLnBrk="1" hangingPunct="1">
              <a:buFont typeface="Wingdings 2" charset="0"/>
              <a:buNone/>
              <a:defRPr/>
            </a:pPr>
            <a:endParaRPr lang="en-US" sz="2800" dirty="0" smtClean="0"/>
          </a:p>
          <a:p>
            <a:pPr eaLnBrk="1" hangingPunct="1">
              <a:buFont typeface="Wingdings" charset="0"/>
              <a:buChar char=""/>
              <a:defRPr/>
            </a:pPr>
            <a:r>
              <a:rPr lang="en-US" sz="2800" dirty="0" err="1" smtClean="0"/>
              <a:t>Vocab</a:t>
            </a:r>
            <a:r>
              <a:rPr lang="en-US" sz="2800" dirty="0" smtClean="0"/>
              <a:t>/Ideas: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How to tell time before the half hour (review)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How to tell time after the half hour 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2800" dirty="0" smtClean="0"/>
          </a:p>
          <a:p>
            <a:pPr eaLnBrk="1" hangingPunct="1">
              <a:buFont typeface="Wingdings" charset="0"/>
              <a:buChar char=""/>
              <a:defRPr/>
            </a:pPr>
            <a:r>
              <a:rPr lang="en-US" sz="2800" b="1" dirty="0" smtClean="0"/>
              <a:t>Vámonos: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sz="2800" dirty="0" smtClean="0"/>
              <a:t>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dirty="0">
                <a:solidFill>
                  <a:srgbClr val="000090"/>
                </a:solidFill>
                <a:latin typeface="Century Schoolbook" pitchFamily="31" charset="0"/>
              </a:rPr>
              <a:t>2.</a:t>
            </a:r>
            <a:r>
              <a:rPr lang="en-US" sz="5000" dirty="0" smtClean="0">
                <a:solidFill>
                  <a:srgbClr val="000090"/>
                </a:solidFill>
                <a:latin typeface="Century Schoolbook" pitchFamily="31" charset="0"/>
              </a:rPr>
              <a:t> Tell me IN </a:t>
            </a:r>
            <a:r>
              <a:rPr lang="en-US" sz="5000" dirty="0">
                <a:solidFill>
                  <a:srgbClr val="000090"/>
                </a:solidFill>
                <a:latin typeface="Century Schoolbook" pitchFamily="31" charset="0"/>
              </a:rPr>
              <a:t>SPANISH the digital time given to you.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57250" y="1636713"/>
            <a:ext cx="70850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0" b="1">
                <a:solidFill>
                  <a:srgbClr val="FF0000"/>
                </a:solidFill>
                <a:latin typeface="Century Schoolbook" pitchFamily="31" charset="0"/>
              </a:rPr>
              <a:t>3:45am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068763"/>
            <a:ext cx="9144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366FF"/>
                </a:solidFill>
                <a:latin typeface="Century Schoolbook" pitchFamily="31" charset="0"/>
              </a:rPr>
              <a:t>Son las cuatro menos cuarto de la mañana.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90"/>
                </a:solidFill>
                <a:latin typeface="Century Schoolbook" pitchFamily="31" charset="0"/>
              </a:rPr>
              <a:t>Who can explain, in complete steps, how we got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dirty="0">
                <a:solidFill>
                  <a:srgbClr val="000090"/>
                </a:solidFill>
                <a:latin typeface="Century Schoolbook" pitchFamily="31" charset="0"/>
              </a:rPr>
              <a:t>3.</a:t>
            </a:r>
            <a:r>
              <a:rPr lang="en-US" sz="5000" dirty="0" smtClean="0">
                <a:solidFill>
                  <a:srgbClr val="000090"/>
                </a:solidFill>
                <a:latin typeface="Century Schoolbook" pitchFamily="31" charset="0"/>
              </a:rPr>
              <a:t> Tell me </a:t>
            </a:r>
            <a:r>
              <a:rPr lang="en-US" sz="5000" dirty="0">
                <a:solidFill>
                  <a:srgbClr val="000090"/>
                </a:solidFill>
                <a:latin typeface="Century Schoolbook" pitchFamily="31" charset="0"/>
              </a:rPr>
              <a:t>IN SPANISH the digital time given to you.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857250" y="1636713"/>
            <a:ext cx="82899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0" b="1">
                <a:solidFill>
                  <a:srgbClr val="FF0000"/>
                </a:solidFill>
                <a:latin typeface="Century Schoolbook" pitchFamily="31" charset="0"/>
              </a:rPr>
              <a:t>11:50pm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068763"/>
            <a:ext cx="9144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366FF"/>
                </a:solidFill>
                <a:latin typeface="Century Schoolbook" pitchFamily="31" charset="0"/>
              </a:rPr>
              <a:t>Son las doce menos diez de la noche.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90"/>
                </a:solidFill>
                <a:latin typeface="Century Schoolbook" pitchFamily="31" charset="0"/>
              </a:rPr>
              <a:t>Who can explain, in complete steps, how we got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4225"/>
          </a:xfrm>
        </p:spPr>
        <p:txBody>
          <a:bodyPr/>
          <a:lstStyle/>
          <a:p>
            <a:pPr eaLnBrk="1" hangingPunct="1"/>
            <a:r>
              <a:rPr lang="en-US" cap="none" smtClean="0">
                <a:ea typeface="ＭＳ Ｐゴシック" pitchFamily="31" charset="-128"/>
              </a:rPr>
              <a:t>LAS PIZARRITAS:</a:t>
            </a:r>
            <a:br>
              <a:rPr lang="en-US" cap="none" smtClean="0">
                <a:ea typeface="ＭＳ Ｐゴシック" pitchFamily="31" charset="-128"/>
              </a:rPr>
            </a:br>
            <a:r>
              <a:rPr lang="en-US" cap="none" smtClean="0">
                <a:ea typeface="ＭＳ Ｐゴシック" pitchFamily="31" charset="-128"/>
              </a:rPr>
              <a:t>TEAM HUDDLES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 bwMode="auto">
          <a:xfrm>
            <a:off x="685800" y="-3810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4500" b="1" u="sng" cap="none" smtClean="0">
                <a:ea typeface="ＭＳ Ｐゴシック" pitchFamily="31" charset="-128"/>
              </a:rPr>
              <a:t>TEAM HUDDLE RULES: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You will work in groups of 4.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Give your team a name (write it on both index cards; one for me and one for you).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Number each person in your team (1-4)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I will put a digital time on the board.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YOU and </a:t>
            </a:r>
            <a:r>
              <a:rPr lang="en-US" i="1" smtClean="0">
                <a:ea typeface="ＭＳ Ｐゴシック" pitchFamily="31" charset="-128"/>
              </a:rPr>
              <a:t>everyone</a:t>
            </a:r>
            <a:r>
              <a:rPr lang="en-US" smtClean="0">
                <a:ea typeface="ＭＳ Ｐゴシック" pitchFamily="31" charset="-128"/>
              </a:rPr>
              <a:t> on your team will write down the Spanish time.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Everyone must write the exact same thing on their whiteboard.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I will draw a team name and # 1-4, and that person will be responsible for answering the question.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1" charset="-128"/>
              </a:rPr>
              <a:t>I will then ask to see EVERYONE’S whiteboard. Do not erase until I ask you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EJEMPLO: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1:55pm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11688"/>
            <a:ext cx="9144000" cy="224631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dos menos cinco de la tarde.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1: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4:50am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11688"/>
            <a:ext cx="9144000" cy="224631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cinco menos diez de la mañana.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2: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7:45pm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11688"/>
            <a:ext cx="9144000" cy="224631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ocho menos cuarto de la noche.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3: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11:35am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533775"/>
            <a:ext cx="9144000" cy="3324225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doce menos veinticinco de la mañana.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4: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10:57pm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02163"/>
            <a:ext cx="9144000" cy="224631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once menos tres de la noche.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5: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2:45am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02163"/>
            <a:ext cx="9144000" cy="224631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tres menos cuarto de la mañana.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270000" y="1077393"/>
            <a:ext cx="7874000" cy="5780608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31" charset="-128"/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A. 6:30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B. 5:20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C. 1:15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D. 3:05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E. 9:17pm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	F. 11:01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G. 12:00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H. 2:11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I. 7:00 pm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1" charset="-128"/>
              </a:rPr>
              <a:t>J. 10:15 am ____________________________________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31" charset="-128"/>
            </a:endParaRPr>
          </a:p>
          <a:p>
            <a:pPr marL="342900" indent="-342900"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31" charset="-128"/>
            </a:endParaRPr>
          </a:p>
          <a:p>
            <a:pPr marL="342900" indent="-342900"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31" charset="-128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4207" y="617018"/>
            <a:ext cx="56070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seis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y media de 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noche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20244" y="1077393"/>
            <a:ext cx="56070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2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2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cinco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y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veinte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de la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mañana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56330" y="1507606"/>
            <a:ext cx="560863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Es 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una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y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cuarto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de 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tarde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74207" y="1738587"/>
            <a:ext cx="56070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tres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y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cinco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de 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mañana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74207" y="2200550"/>
            <a:ext cx="56070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0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0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0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0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entury Schoolbook" pitchFamily="31" charset="0"/>
              </a:rPr>
              <a:t>nueve</a:t>
            </a:r>
            <a:r>
              <a:rPr lang="en-US" sz="2000" b="1" dirty="0">
                <a:solidFill>
                  <a:srgbClr val="FF0000"/>
                </a:solidFill>
                <a:latin typeface="Century Schoolbook" pitchFamily="31" charset="0"/>
              </a:rPr>
              <a:t> y </a:t>
            </a:r>
            <a:r>
              <a:rPr lang="en-US" sz="2000" b="1" dirty="0" err="1">
                <a:solidFill>
                  <a:srgbClr val="FF0000"/>
                </a:solidFill>
                <a:latin typeface="Century Schoolbook" pitchFamily="31" charset="0"/>
              </a:rPr>
              <a:t>diecisiete</a:t>
            </a:r>
            <a:r>
              <a:rPr lang="en-US" sz="2000" b="1" dirty="0">
                <a:solidFill>
                  <a:srgbClr val="FF0000"/>
                </a:solidFill>
                <a:latin typeface="Century Schoolbook" pitchFamily="31" charset="0"/>
              </a:rPr>
              <a:t> de la </a:t>
            </a:r>
            <a:r>
              <a:rPr lang="en-US" sz="2000" b="1" dirty="0" err="1">
                <a:solidFill>
                  <a:srgbClr val="FF0000"/>
                </a:solidFill>
                <a:latin typeface="Century Schoolbook" pitchFamily="31" charset="0"/>
              </a:rPr>
              <a:t>noche</a:t>
            </a:r>
            <a:r>
              <a:rPr lang="en-US" sz="20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35363" y="2600600"/>
            <a:ext cx="560863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once y </a:t>
            </a:r>
            <a:r>
              <a:rPr lang="en-US" sz="2400" b="1" dirty="0" err="1" smtClean="0">
                <a:solidFill>
                  <a:srgbClr val="FF0000"/>
                </a:solidFill>
                <a:latin typeface="Century Schoolbook" pitchFamily="31" charset="0"/>
              </a:rPr>
              <a:t>uno</a:t>
            </a:r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de 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mañana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20244" y="3062563"/>
            <a:ext cx="56070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2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2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doce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en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punto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/Es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mediodía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56331" y="3492776"/>
            <a:ext cx="560863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dos y once de 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mañana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74207" y="3954738"/>
            <a:ext cx="595471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siete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en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punto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 de la </a:t>
            </a:r>
            <a:r>
              <a:rPr lang="en-US" sz="2400" b="1" dirty="0" err="1">
                <a:solidFill>
                  <a:srgbClr val="FF0000"/>
                </a:solidFill>
                <a:latin typeface="Century Schoolbook" pitchFamily="31" charset="0"/>
              </a:rPr>
              <a:t>noche</a:t>
            </a:r>
            <a:r>
              <a:rPr lang="en-US" sz="24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57918" y="4416700"/>
            <a:ext cx="56070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2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endParaRPr lang="en-US" sz="2200" b="1" dirty="0" smtClean="0">
              <a:solidFill>
                <a:srgbClr val="FF0000"/>
              </a:solidFill>
              <a:latin typeface="Century Schoolbook" pitchFamily="31" charset="0"/>
            </a:endParaRP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Century Schoolbook" pitchFamily="31" charset="0"/>
              </a:rPr>
              <a:t>Son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las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diez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y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cuarto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 de la </a:t>
            </a:r>
            <a:r>
              <a:rPr lang="en-US" sz="2200" b="1" dirty="0" err="1">
                <a:solidFill>
                  <a:srgbClr val="FF0000"/>
                </a:solidFill>
                <a:latin typeface="Century Schoolbook" pitchFamily="31" charset="0"/>
              </a:rPr>
              <a:t>mañana</a:t>
            </a:r>
            <a:r>
              <a:rPr lang="en-US" sz="2200" b="1" dirty="0">
                <a:solidFill>
                  <a:srgbClr val="FF0000"/>
                </a:solidFill>
                <a:latin typeface="Century Schoolbook" pitchFamily="31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6145" y="617019"/>
            <a:ext cx="6736776" cy="184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Write the following digital times out in a complete Spanish sentence!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2286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000090"/>
                </a:solidFill>
                <a:ea typeface="ＭＳ Ｐゴシック" pitchFamily="31" charset="-128"/>
              </a:rPr>
              <a:t>6: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2775"/>
            <a:ext cx="8399463" cy="4873625"/>
          </a:xfrm>
        </p:spPr>
        <p:txBody>
          <a:bodyPr/>
          <a:lstStyle/>
          <a:p>
            <a:pPr algn="ctr" eaLnBrk="1" hangingPunct="1">
              <a:buFont typeface="Wingdings" pitchFamily="31" charset="2"/>
              <a:buNone/>
            </a:pPr>
            <a:r>
              <a:rPr lang="en-US" sz="15000" b="1" smtClean="0">
                <a:solidFill>
                  <a:srgbClr val="FF0000"/>
                </a:solidFill>
                <a:ea typeface="ＭＳ Ｐゴシック" pitchFamily="31" charset="-128"/>
              </a:rPr>
              <a:t>3:55pm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602163"/>
            <a:ext cx="9144000" cy="224631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0">
                <a:solidFill>
                  <a:srgbClr val="000090"/>
                </a:solidFill>
                <a:latin typeface="Century Schoolbook" pitchFamily="31" charset="0"/>
              </a:rPr>
              <a:t>Son las cuatro menos cinco de la tarde.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>
                <a:ea typeface="ＭＳ Ｐゴシック" pitchFamily="31" charset="-128"/>
              </a:rPr>
              <a:t>TAREA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1" charset="-128"/>
              </a:rPr>
              <a:t>Study telling time for your test!!!</a:t>
            </a:r>
          </a:p>
          <a:p>
            <a:pPr marL="823913" lvl="1" indent="-457200" eaLnBrk="1" hangingPunct="1">
              <a:buFont typeface="Century Schoolbook" pitchFamily="31" charset="0"/>
              <a:buAutoNum type="arabicPeriod"/>
            </a:pPr>
            <a:endParaRPr lang="en-US" dirty="0" smtClean="0">
              <a:ea typeface="ＭＳ Ｐゴシック" pitchFamily="3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 bwMode="auto">
          <a:xfrm>
            <a:off x="609600" y="-1524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b="1" cap="none" smtClean="0">
                <a:solidFill>
                  <a:srgbClr val="000090"/>
                </a:solidFill>
                <a:ea typeface="ＭＳ Ｐゴシック" pitchFamily="31" charset="-128"/>
              </a:rPr>
              <a:t>ACUÉRDENSE!!!</a:t>
            </a:r>
          </a:p>
        </p:txBody>
      </p:sp>
      <p:pic>
        <p:nvPicPr>
          <p:cNvPr id="9219" name="Picture 5" descr="Snapshot 2011-09-10 12-16-19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017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533400" y="21336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morning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00400" y="2209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afternoon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905000" y="2971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night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5334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Quarter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 (15 </a:t>
            </a:r>
            <a:r>
              <a:rPr lang="en-US" sz="2400" b="1" dirty="0" err="1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mins</a:t>
            </a: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.)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4958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Half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 (30 </a:t>
            </a:r>
            <a:r>
              <a:rPr lang="en-US" sz="2400" b="1" dirty="0" err="1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mins</a:t>
            </a:r>
            <a:r>
              <a:rPr lang="en-US" sz="2400" b="1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.)</a:t>
            </a:r>
          </a:p>
        </p:txBody>
      </p:sp>
      <p:sp>
        <p:nvSpPr>
          <p:cNvPr id="9225" name="Title 4"/>
          <p:cNvSpPr txBox="1">
            <a:spLocks/>
          </p:cNvSpPr>
          <p:nvPr/>
        </p:nvSpPr>
        <p:spPr bwMode="auto">
          <a:xfrm>
            <a:off x="1219200" y="4953000"/>
            <a:ext cx="396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It’s noon.</a:t>
            </a:r>
          </a:p>
        </p:txBody>
      </p:sp>
      <p:sp>
        <p:nvSpPr>
          <p:cNvPr id="9226" name="Title 4"/>
          <p:cNvSpPr txBox="1">
            <a:spLocks/>
          </p:cNvSpPr>
          <p:nvPr/>
        </p:nvSpPr>
        <p:spPr bwMode="auto">
          <a:xfrm>
            <a:off x="5867400" y="5410200"/>
            <a:ext cx="396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It’s midnight.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 bwMode="auto">
          <a:xfrm>
            <a:off x="304800" y="-457200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cap="none" smtClean="0">
                <a:solidFill>
                  <a:srgbClr val="CF9904"/>
                </a:solidFill>
                <a:ea typeface="ＭＳ Ｐゴシック" pitchFamily="31" charset="-128"/>
              </a:rPr>
              <a:t>LA HORA: AFTER THE HALF HOUR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u="sng">
                <a:solidFill>
                  <a:srgbClr val="000090"/>
                </a:solidFill>
                <a:latin typeface="Century Schoolbook" pitchFamily="31" charset="0"/>
              </a:rPr>
              <a:t>Es</a:t>
            </a:r>
            <a:r>
              <a:rPr lang="en-US" sz="2500" b="1">
                <a:solidFill>
                  <a:srgbClr val="000090"/>
                </a:solidFill>
                <a:latin typeface="Century Schoolbook" pitchFamily="31" charset="0"/>
              </a:rPr>
              <a:t> la/ Son las + ______________ MENOS _____________</a:t>
            </a:r>
          </a:p>
          <a:p>
            <a:r>
              <a:rPr lang="en-US" sz="2500" b="1">
                <a:solidFill>
                  <a:srgbClr val="000090"/>
                </a:solidFill>
                <a:latin typeface="Century Schoolbook" pitchFamily="31" charset="0"/>
              </a:rPr>
              <a:t>			           (hour + 1)		     (min. to the next hour)</a:t>
            </a:r>
          </a:p>
        </p:txBody>
      </p:sp>
      <p:pic>
        <p:nvPicPr>
          <p:cNvPr id="10244" name="Picture 6" descr="Snapshot 2011-09-10 12-15-46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2279650"/>
            <a:ext cx="9147176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70000" y="4800600"/>
            <a:ext cx="787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0"/>
                </a:solidFill>
                <a:latin typeface="Century Schoolbook" pitchFamily="31" charset="0"/>
              </a:rPr>
              <a:t>Son las doce menos veinticinco de la mañana.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57300" y="5381625"/>
            <a:ext cx="787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90"/>
                </a:solidFill>
                <a:latin typeface="Century Schoolbook" pitchFamily="31" charset="0"/>
              </a:rPr>
              <a:t>Son </a:t>
            </a:r>
            <a:r>
              <a:rPr lang="en-US" sz="2400" b="1" dirty="0" err="1">
                <a:solidFill>
                  <a:srgbClr val="000090"/>
                </a:solidFill>
                <a:latin typeface="Century Schoolbook" pitchFamily="31" charset="0"/>
              </a:rPr>
              <a:t>las</a:t>
            </a:r>
            <a:r>
              <a:rPr lang="en-US" sz="2400" b="1" dirty="0">
                <a:solidFill>
                  <a:srgbClr val="000090"/>
                </a:solidFill>
                <a:latin typeface="Century Schoolbook" pitchFamily="31" charset="0"/>
              </a:rPr>
              <a:t> </a:t>
            </a:r>
            <a:r>
              <a:rPr lang="en-US" sz="2400" b="1" dirty="0" err="1">
                <a:solidFill>
                  <a:srgbClr val="000090"/>
                </a:solidFill>
                <a:latin typeface="Century Schoolbook" pitchFamily="31" charset="0"/>
              </a:rPr>
              <a:t>nueve</a:t>
            </a:r>
            <a:r>
              <a:rPr lang="en-US" sz="2400" b="1" dirty="0">
                <a:solidFill>
                  <a:srgbClr val="000090"/>
                </a:solidFill>
                <a:latin typeface="Century Schoolbook" pitchFamily="31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entury Schoolbook" pitchFamily="31" charset="0"/>
              </a:rPr>
              <a:t>menos</a:t>
            </a:r>
            <a:r>
              <a:rPr lang="en-US" sz="2400" b="1" dirty="0" smtClean="0">
                <a:solidFill>
                  <a:srgbClr val="000090"/>
                </a:solidFill>
                <a:latin typeface="Century Schoolbook" pitchFamily="31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entury Schoolbook" pitchFamily="31" charset="0"/>
              </a:rPr>
              <a:t>cuarto</a:t>
            </a:r>
            <a:r>
              <a:rPr lang="en-US" sz="2400" b="1" dirty="0" smtClean="0">
                <a:solidFill>
                  <a:srgbClr val="000090"/>
                </a:solidFill>
                <a:latin typeface="Century Schoolbook" pitchFamily="31" charset="0"/>
              </a:rPr>
              <a:t> </a:t>
            </a:r>
            <a:r>
              <a:rPr lang="en-US" sz="2400" b="1" dirty="0">
                <a:solidFill>
                  <a:srgbClr val="000090"/>
                </a:solidFill>
                <a:latin typeface="Century Schoolbook" pitchFamily="31" charset="0"/>
              </a:rPr>
              <a:t>de la </a:t>
            </a:r>
            <a:r>
              <a:rPr lang="en-US" sz="2400" b="1" dirty="0" err="1">
                <a:solidFill>
                  <a:srgbClr val="000090"/>
                </a:solidFill>
                <a:latin typeface="Century Schoolbook" pitchFamily="31" charset="0"/>
              </a:rPr>
              <a:t>noche</a:t>
            </a:r>
            <a:r>
              <a:rPr lang="en-US" sz="2400" b="1" dirty="0">
                <a:solidFill>
                  <a:srgbClr val="000090"/>
                </a:solidFill>
                <a:latin typeface="Century Schoolbook" pitchFamily="31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00367"/>
            <a:ext cx="74676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Spanish speakers subtract the number of minutes from the hour that will be completed, starting after the half hour (31-:59)</a:t>
            </a:r>
          </a:p>
          <a:p>
            <a:endParaRPr lang="en-US" sz="2400" dirty="0" smtClean="0"/>
          </a:p>
          <a:p>
            <a:r>
              <a:rPr lang="en-US" sz="2400" dirty="0" smtClean="0"/>
              <a:t>2:35 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tres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veinticinco</a:t>
            </a:r>
            <a:endParaRPr lang="en-US" sz="2400" dirty="0" smtClean="0"/>
          </a:p>
          <a:p>
            <a:r>
              <a:rPr lang="en-US" sz="2400" dirty="0" smtClean="0"/>
              <a:t>4:40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cinco</a:t>
            </a:r>
            <a:r>
              <a:rPr lang="en-US" sz="2400" dirty="0" smtClean="0">
                <a:solidFill>
                  <a:srgbClr val="FBC01E"/>
                </a:solidFill>
              </a:rPr>
              <a:t> </a:t>
            </a:r>
            <a:r>
              <a:rPr lang="en-US" sz="2400" b="1" dirty="0" err="1" smtClean="0">
                <a:solidFill>
                  <a:srgbClr val="FBC01E"/>
                </a:solidFill>
              </a:rPr>
              <a:t>menos</a:t>
            </a:r>
            <a:r>
              <a:rPr lang="en-US" sz="2400" dirty="0" smtClean="0">
                <a:solidFill>
                  <a:srgbClr val="FBC01E"/>
                </a:solidFill>
              </a:rPr>
              <a:t> </a:t>
            </a:r>
            <a:r>
              <a:rPr lang="en-US" sz="2400" dirty="0" err="1" smtClean="0"/>
              <a:t>veinte</a:t>
            </a:r>
            <a:endParaRPr lang="en-US" sz="2400" dirty="0" smtClean="0"/>
          </a:p>
          <a:p>
            <a:r>
              <a:rPr lang="en-US" sz="2400" dirty="0" smtClean="0"/>
              <a:t>12:50 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BC01E"/>
                </a:solidFill>
              </a:rPr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diez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:45 Fifteen minutes before the hour is expressed: </a:t>
            </a:r>
            <a:r>
              <a:rPr lang="en-US" sz="2400" dirty="0" err="1" smtClean="0"/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12:45   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BC01E"/>
                </a:solidFill>
              </a:rPr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endParaRPr lang="en-US" sz="2400" dirty="0" smtClean="0"/>
          </a:p>
          <a:p>
            <a:r>
              <a:rPr lang="en-US" sz="2400" dirty="0" smtClean="0"/>
              <a:t>1:45   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dos </a:t>
            </a:r>
            <a:r>
              <a:rPr lang="en-US" sz="2400" b="1" dirty="0" err="1" smtClean="0">
                <a:solidFill>
                  <a:srgbClr val="FBC01E"/>
                </a:solidFill>
              </a:rPr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endParaRPr lang="en-US" sz="2400" dirty="0" smtClean="0"/>
          </a:p>
          <a:p>
            <a:r>
              <a:rPr lang="en-US" sz="2400" dirty="0" smtClean="0"/>
              <a:t>9:45   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diez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BC01E"/>
                </a:solidFill>
              </a:rPr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4225"/>
          </a:xfrm>
        </p:spPr>
        <p:txBody>
          <a:bodyPr/>
          <a:lstStyle/>
          <a:p>
            <a:pPr eaLnBrk="1" hangingPunct="1"/>
            <a:r>
              <a:rPr lang="en-US" sz="7000" cap="none" smtClean="0">
                <a:ea typeface="ＭＳ Ｐゴシック" pitchFamily="31" charset="-128"/>
              </a:rPr>
              <a:t>EL RELOJ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609600" y="-3048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5000" b="1" cap="none" smtClean="0">
                <a:ea typeface="ＭＳ Ｐゴシック" pitchFamily="31" charset="-128"/>
              </a:rPr>
              <a:t>EL RELOJ: LA HORA</a:t>
            </a:r>
          </a:p>
        </p:txBody>
      </p:sp>
      <p:pic>
        <p:nvPicPr>
          <p:cNvPr id="12291" name="Content Placeholder 3" descr="clock.tiff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-19174" r="-19174"/>
          <a:stretch>
            <a:fillRect/>
          </a:stretch>
        </p:blipFill>
        <p:spPr>
          <a:xfrm>
            <a:off x="609600" y="1219200"/>
            <a:ext cx="7467600" cy="4873625"/>
          </a:xfrm>
        </p:spPr>
      </p:pic>
      <p:sp>
        <p:nvSpPr>
          <p:cNvPr id="12292" name="TextBox 15"/>
          <p:cNvSpPr txBox="1">
            <a:spLocks noChangeArrowheads="1"/>
          </p:cNvSpPr>
          <p:nvPr/>
        </p:nvSpPr>
        <p:spPr bwMode="auto">
          <a:xfrm>
            <a:off x="3505200" y="941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En punto</a:t>
            </a:r>
          </a:p>
        </p:txBody>
      </p:sp>
      <p:sp>
        <p:nvSpPr>
          <p:cNvPr id="12293" name="TextBox 16"/>
          <p:cNvSpPr txBox="1">
            <a:spLocks noChangeArrowheads="1"/>
          </p:cNvSpPr>
          <p:nvPr/>
        </p:nvSpPr>
        <p:spPr bwMode="auto">
          <a:xfrm>
            <a:off x="5486400" y="1322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cinco</a:t>
            </a:r>
          </a:p>
        </p:txBody>
      </p:sp>
      <p:sp>
        <p:nvSpPr>
          <p:cNvPr id="12294" name="TextBox 17"/>
          <p:cNvSpPr txBox="1">
            <a:spLocks noChangeArrowheads="1"/>
          </p:cNvSpPr>
          <p:nvPr/>
        </p:nvSpPr>
        <p:spPr bwMode="auto">
          <a:xfrm>
            <a:off x="6400800" y="2236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diez</a:t>
            </a:r>
          </a:p>
        </p:txBody>
      </p:sp>
      <p:sp>
        <p:nvSpPr>
          <p:cNvPr id="12295" name="TextBox 18"/>
          <p:cNvSpPr txBox="1">
            <a:spLocks noChangeArrowheads="1"/>
          </p:cNvSpPr>
          <p:nvPr/>
        </p:nvSpPr>
        <p:spPr bwMode="auto">
          <a:xfrm>
            <a:off x="6781800" y="33797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quince/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cuarto</a:t>
            </a:r>
          </a:p>
        </p:txBody>
      </p:sp>
      <p:sp>
        <p:nvSpPr>
          <p:cNvPr id="12296" name="TextBox 19"/>
          <p:cNvSpPr txBox="1">
            <a:spLocks noChangeArrowheads="1"/>
          </p:cNvSpPr>
          <p:nvPr/>
        </p:nvSpPr>
        <p:spPr bwMode="auto">
          <a:xfrm>
            <a:off x="6400800" y="45720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veinte</a:t>
            </a:r>
          </a:p>
        </p:txBody>
      </p:sp>
      <p:sp>
        <p:nvSpPr>
          <p:cNvPr id="12297" name="TextBox 20"/>
          <p:cNvSpPr txBox="1">
            <a:spLocks noChangeArrowheads="1"/>
          </p:cNvSpPr>
          <p:nvPr/>
        </p:nvSpPr>
        <p:spPr bwMode="auto">
          <a:xfrm>
            <a:off x="5562600" y="5513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veinticinco</a:t>
            </a:r>
          </a:p>
        </p:txBody>
      </p:sp>
      <p:sp>
        <p:nvSpPr>
          <p:cNvPr id="12298" name="TextBox 21"/>
          <p:cNvSpPr txBox="1">
            <a:spLocks noChangeArrowheads="1"/>
          </p:cNvSpPr>
          <p:nvPr/>
        </p:nvSpPr>
        <p:spPr bwMode="auto">
          <a:xfrm>
            <a:off x="3581400" y="58943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treinta 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media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>
            <a:off x="2705894" y="3544094"/>
            <a:ext cx="3276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12300" name="TextBox 25"/>
          <p:cNvSpPr txBox="1">
            <a:spLocks noChangeArrowheads="1"/>
          </p:cNvSpPr>
          <p:nvPr/>
        </p:nvSpPr>
        <p:spPr bwMode="auto">
          <a:xfrm>
            <a:off x="4800600" y="3048000"/>
            <a:ext cx="838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100" b="1">
                <a:solidFill>
                  <a:srgbClr val="008000"/>
                </a:solidFill>
                <a:latin typeface="Century Schoolbook" pitchFamily="31" charset="0"/>
              </a:rPr>
              <a:t>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24113" y="3486150"/>
            <a:ext cx="19208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248AEA"/>
                </a:solidFill>
                <a:latin typeface="Century Schoolbook" pitchFamily="31" charset="0"/>
              </a:rPr>
              <a:t>menos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79600" y="5513388"/>
            <a:ext cx="25908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rPr>
              <a:t>Menos</a:t>
            </a:r>
            <a:r>
              <a:rPr lang="en-US" sz="2200" b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sz="2200" b="1" dirty="0" err="1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rPr>
              <a:t>veinticinco</a:t>
            </a:r>
            <a:endParaRPr lang="en-US" sz="2200" b="1" dirty="0">
              <a:solidFill>
                <a:schemeClr val="bg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4200" y="1355725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cinco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-207963" y="2236788"/>
            <a:ext cx="2590801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diez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-527050" y="3225800"/>
            <a:ext cx="2590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>
                <a:solidFill>
                  <a:srgbClr val="248AEA"/>
                </a:solidFill>
                <a:latin typeface="Century Schoolbook" pitchFamily="31" charset="0"/>
              </a:rPr>
              <a:t> quince/</a:t>
            </a:r>
          </a:p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cuarto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-207963" y="4557713"/>
            <a:ext cx="259080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Menos</a:t>
            </a:r>
            <a:r>
              <a:rPr lang="en-US" sz="2200" b="1" dirty="0" smtClean="0">
                <a:solidFill>
                  <a:srgbClr val="248AEA"/>
                </a:solidFill>
                <a:latin typeface="Century Schoolbook" pitchFamily="31" charset="0"/>
              </a:rPr>
              <a:t> </a:t>
            </a:r>
            <a:r>
              <a:rPr lang="en-US" sz="2200" b="1" dirty="0" err="1" smtClean="0">
                <a:solidFill>
                  <a:srgbClr val="248AEA"/>
                </a:solidFill>
                <a:latin typeface="Century Schoolbook" pitchFamily="31" charset="0"/>
              </a:rPr>
              <a:t>veinte</a:t>
            </a:r>
            <a:endParaRPr lang="en-US" sz="2200" b="1" dirty="0">
              <a:solidFill>
                <a:srgbClr val="248AEA"/>
              </a:solidFill>
              <a:latin typeface="Century Schoolbook" pitchFamily="3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1697038" y="-30163"/>
            <a:ext cx="6172200" cy="2052638"/>
          </a:xfrm>
        </p:spPr>
        <p:txBody>
          <a:bodyPr/>
          <a:lstStyle/>
          <a:p>
            <a:pPr eaLnBrk="1" hangingPunct="1"/>
            <a:r>
              <a:rPr lang="en-US" sz="6000" cap="none" smtClean="0">
                <a:ea typeface="ＭＳ Ｐゴシック" pitchFamily="31" charset="-128"/>
              </a:rPr>
              <a:t>EJEMPLOS</a:t>
            </a:r>
          </a:p>
        </p:txBody>
      </p:sp>
      <p:sp>
        <p:nvSpPr>
          <p:cNvPr id="13315" name="Text Placeholder 4"/>
          <p:cNvSpPr>
            <a:spLocks noGrp="1"/>
          </p:cNvSpPr>
          <p:nvPr>
            <p:ph type="body" idx="1"/>
          </p:nvPr>
        </p:nvSpPr>
        <p:spPr>
          <a:xfrm>
            <a:off x="1697038" y="2022475"/>
            <a:ext cx="6761162" cy="1371600"/>
          </a:xfrm>
        </p:spPr>
        <p:txBody>
          <a:bodyPr/>
          <a:lstStyle/>
          <a:p>
            <a:pPr eaLnBrk="1" hangingPunct="1"/>
            <a:r>
              <a:rPr lang="en-US" sz="3000" i="1" dirty="0" smtClean="0">
                <a:ea typeface="ＭＳ Ｐゴシック" pitchFamily="31" charset="-128"/>
              </a:rPr>
              <a:t>.</a:t>
            </a:r>
            <a:endParaRPr lang="en-US" sz="3000" i="1" dirty="0" smtClean="0">
              <a:ea typeface="ＭＳ Ｐゴシック" pitchFamily="3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dirty="0">
                <a:solidFill>
                  <a:srgbClr val="000090"/>
                </a:solidFill>
                <a:latin typeface="Century Schoolbook" pitchFamily="31" charset="0"/>
              </a:rPr>
              <a:t>1.</a:t>
            </a:r>
            <a:r>
              <a:rPr lang="en-US" sz="5000" dirty="0" smtClean="0">
                <a:solidFill>
                  <a:srgbClr val="000090"/>
                </a:solidFill>
                <a:latin typeface="Century Schoolbook" pitchFamily="31" charset="0"/>
              </a:rPr>
              <a:t> Tell me IN </a:t>
            </a:r>
            <a:r>
              <a:rPr lang="en-US" sz="5000" dirty="0">
                <a:solidFill>
                  <a:srgbClr val="000090"/>
                </a:solidFill>
                <a:latin typeface="Century Schoolbook" pitchFamily="31" charset="0"/>
              </a:rPr>
              <a:t>SPANISH the digital time given to you.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857250" y="1636713"/>
            <a:ext cx="71866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0" b="1">
                <a:solidFill>
                  <a:srgbClr val="FF0000"/>
                </a:solidFill>
                <a:latin typeface="Century Schoolbook" pitchFamily="31" charset="0"/>
              </a:rPr>
              <a:t>7:55pm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068763"/>
            <a:ext cx="9144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366FF"/>
                </a:solidFill>
                <a:latin typeface="Century Schoolbook" pitchFamily="31" charset="0"/>
              </a:rPr>
              <a:t>Son las ocho menos cinco de la noche.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90"/>
                </a:solidFill>
                <a:latin typeface="Century Schoolbook" pitchFamily="31" charset="0"/>
              </a:rPr>
              <a:t>Who can explain, in complete steps, how we got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bble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po">
    <a:dk1>
      <a:sysClr val="windowText" lastClr="000000"/>
    </a:dk1>
    <a:lt1>
      <a:sysClr val="window" lastClr="FFFFFF"/>
    </a:lt1>
    <a:dk2>
      <a:srgbClr val="263B86"/>
    </a:dk2>
    <a:lt2>
      <a:srgbClr val="76B6F2"/>
    </a:lt2>
    <a:accent1>
      <a:srgbClr val="FBC01E"/>
    </a:accent1>
    <a:accent2>
      <a:srgbClr val="EFE1A2"/>
    </a:accent2>
    <a:accent3>
      <a:srgbClr val="FA8716"/>
    </a:accent3>
    <a:accent4>
      <a:srgbClr val="BE0204"/>
    </a:accent4>
    <a:accent5>
      <a:srgbClr val="640F10"/>
    </a:accent5>
    <a:accent6>
      <a:srgbClr val="7E13E3"/>
    </a:accent6>
    <a:hlink>
      <a:srgbClr val="D2D200"/>
    </a:hlink>
    <a:folHlink>
      <a:srgbClr val="D0B9F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1043</Words>
  <Application>Microsoft Macintosh PowerPoint</Application>
  <PresentationFormat>On-screen Show (4:3)</PresentationFormat>
  <Paragraphs>167</Paragraphs>
  <Slides>21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Bubbles</vt:lpstr>
      <vt:lpstr>  Vámonos *YOU HAVE 5 MINUTES*</vt:lpstr>
      <vt:lpstr>Slide 2</vt:lpstr>
      <vt:lpstr>ACUÉRDENSE!!!</vt:lpstr>
      <vt:lpstr>LA HORA: AFTER THE HALF HOUR</vt:lpstr>
      <vt:lpstr>Slide 5</vt:lpstr>
      <vt:lpstr>EL RELOJ</vt:lpstr>
      <vt:lpstr>EL RELOJ: LA HORA</vt:lpstr>
      <vt:lpstr>EJEMPLOS</vt:lpstr>
      <vt:lpstr>Slide 9</vt:lpstr>
      <vt:lpstr>Slide 10</vt:lpstr>
      <vt:lpstr>Slide 11</vt:lpstr>
      <vt:lpstr>LAS PIZARRITAS: TEAM HUDDLES</vt:lpstr>
      <vt:lpstr>TEAM HUDDLE RULES:</vt:lpstr>
      <vt:lpstr>EJEMPLO:</vt:lpstr>
      <vt:lpstr>1:</vt:lpstr>
      <vt:lpstr>2:</vt:lpstr>
      <vt:lpstr>3:</vt:lpstr>
      <vt:lpstr>4:</vt:lpstr>
      <vt:lpstr>5:</vt:lpstr>
      <vt:lpstr>6:</vt:lpstr>
      <vt:lpstr>TAREA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 4-2</dc:title>
  <dc:creator>Alexandra Procuniar</dc:creator>
  <cp:lastModifiedBy>Alexandra Santiago</cp:lastModifiedBy>
  <cp:revision>81</cp:revision>
  <dcterms:created xsi:type="dcterms:W3CDTF">2015-04-25T14:33:58Z</dcterms:created>
  <dcterms:modified xsi:type="dcterms:W3CDTF">2015-04-25T14:38:22Z</dcterms:modified>
</cp:coreProperties>
</file>