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theme/themeOverride1.xml" ContentType="application/vnd.openxmlformats-officedocument.themeOverr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72" r:id="rId4"/>
    <p:sldId id="27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71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fld id="{43BB708E-F6FB-4A8A-8768-A6BA198BBCD1}" type="datetime1">
              <a:rPr lang="en-US"/>
              <a:pPr/>
              <a:t>4/6/15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fld id="{E6D3F337-1233-4DA8-AF8B-275A3E2AE3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513815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play video if you want:  http://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=OT21_s9ayjs</a:t>
            </a:r>
          </a:p>
          <a:p>
            <a:r>
              <a:rPr lang="en-US" dirty="0" smtClean="0"/>
              <a:t>Pause after video (wrestler</a:t>
            </a:r>
            <a:r>
              <a:rPr lang="en-US" baseline="0" dirty="0" smtClean="0"/>
              <a:t> girl in a bra</a:t>
            </a:r>
            <a:r>
              <a:rPr lang="en-US" baseline="0" smtClean="0"/>
              <a:t>-like top)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064CA-05E1-44B0-827E-F203B8BEF71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97121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065AC27D-2F25-4C2A-9449-1A620D940AA6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0035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Not all are included—take questions on the rest of the pages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67FE30F3-76E9-4E9D-9DE0-F7DE38FA9F89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48500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Utilizar</a:t>
            </a:r>
            <a:r>
              <a:rPr lang="en-US" dirty="0" smtClean="0"/>
              <a:t> el board </a:t>
            </a:r>
            <a:r>
              <a:rPr lang="en-US" dirty="0" err="1" smtClean="0"/>
              <a:t>para</a:t>
            </a:r>
            <a:r>
              <a:rPr lang="en-US" dirty="0" smtClean="0"/>
              <a:t> el </a:t>
            </a:r>
            <a:r>
              <a:rPr lang="en-US" smtClean="0"/>
              <a:t>tiempo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3F337-1233-4DA8-AF8B-275A3E2AE35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6" charset="0"/>
              <a:cs typeface="ＭＳ Ｐゴシック" pitchFamily="-106" charset="-128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6" charset="0"/>
              <a:cs typeface="ＭＳ Ｐゴシック" pitchFamily="-106" charset="-128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6" charset="0"/>
              <a:cs typeface="ＭＳ Ｐゴシック" pitchFamily="-106" charset="-128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6" charset="0"/>
              <a:cs typeface="ＭＳ Ｐゴシック" pitchFamily="-106" charset="-128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6" charset="0"/>
              <a:cs typeface="ＭＳ Ｐゴシック" pitchFamily="-106" charset="-128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6" charset="0"/>
              <a:cs typeface="ＭＳ Ｐゴシック" pitchFamily="-106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fld id="{4D6F0A51-76EE-4879-90EA-5994ABEB5DB5}" type="datetime1">
              <a:rPr lang="en-US"/>
              <a:pPr/>
              <a:t>4/6/15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3076D686-975F-4A91-921A-7993CF81FDD0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E487FE-AD21-43B2-9B64-420F022CC881}" type="datetime1">
              <a:rPr lang="en-US"/>
              <a:pPr/>
              <a:t>4/6/15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DB065-E589-41A8-A65D-3F4B03D131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40665C-BEBC-4100-BAEC-828896E5FBFF}" type="datetime1">
              <a:rPr lang="en-US"/>
              <a:pPr/>
              <a:t>4/6/15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9D7A9-903B-4C37-A70E-9E6B8658E7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E64B66-4F8C-4193-AADB-FA76E14D2254}" type="datetime1">
              <a:rPr lang="en-US"/>
              <a:pPr/>
              <a:t>4/6/15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A9C04C-C087-4729-8542-BB25E58ABAB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6" charset="0"/>
              <a:cs typeface="ＭＳ Ｐゴシック" pitchFamily="-106" charset="-128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6" charset="0"/>
              <a:cs typeface="ＭＳ Ｐゴシック" pitchFamily="-106" charset="-128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6" charset="0"/>
              <a:cs typeface="ＭＳ Ｐゴシック" pitchFamily="-106" charset="-128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6" charset="0"/>
              <a:cs typeface="ＭＳ Ｐゴシック" pitchFamily="-106" charset="-128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6" charset="0"/>
              <a:cs typeface="ＭＳ Ｐゴシック" pitchFamily="-106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6" charset="0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fld id="{B8B46394-D208-4C07-9ACD-E3FE6C3AB579}" type="datetime1">
              <a:rPr lang="en-US"/>
              <a:pPr/>
              <a:t>4/6/15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48FD4829-F2AC-4E8F-B9E3-0412B9AF93DC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3E78CE-7F28-4DCC-81D4-D0A3EA3432E8}" type="datetime1">
              <a:rPr lang="en-US"/>
              <a:pPr/>
              <a:t>4/6/15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20EF1-F125-4417-B106-FAA688D04C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23A847-8B7D-42B1-AB40-5562C6FA3C9B}" type="datetime1">
              <a:rPr lang="en-US"/>
              <a:pPr/>
              <a:t>4/6/15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2F9CB-B4EF-4928-A737-11E4C23A25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42E161-3BE5-4FCD-9E7E-D1069EE524B0}" type="datetime1">
              <a:rPr lang="en-US"/>
              <a:pPr/>
              <a:t>4/6/15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F45931-31A8-4D6D-B699-F60FA46718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2A8E37-EE2A-49E5-A241-2D24E1171D70}" type="datetime1">
              <a:rPr lang="en-US"/>
              <a:pPr/>
              <a:t>4/6/15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1947C-8DE2-4FF6-8B95-53229ED40E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-106" charset="0"/>
              <a:cs typeface="ＭＳ Ｐゴシック" pitchFamily="-106" charset="-128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-106" charset="0"/>
              <a:cs typeface="ＭＳ Ｐゴシック" pitchFamily="-106" charset="-128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-106" charset="0"/>
              <a:cs typeface="ＭＳ Ｐゴシック" pitchFamily="-106" charset="-128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6" charset="0"/>
              <a:cs typeface="ＭＳ Ｐゴシック" pitchFamily="-106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6" charset="0"/>
              <a:cs typeface="ＭＳ Ｐゴシック" pitchFamily="-106" charset="-12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E4BC6B-3158-478C-8CA3-FACF25E9D0A2}" type="datetime1">
              <a:rPr lang="en-US"/>
              <a:pPr/>
              <a:t>4/6/15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EB3D6B-3ED4-4039-B41A-7B49B624BE6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6" charset="0"/>
              <a:cs typeface="ＭＳ Ｐゴシック" pitchFamily="-106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6" charset="0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6" charset="0"/>
              <a:cs typeface="ＭＳ Ｐゴシック" pitchFamily="-106" charset="-128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-106" charset="0"/>
              <a:cs typeface="ＭＳ Ｐゴシック" pitchFamily="-106" charset="-128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-106" charset="0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3E15BA-E16C-406C-82FB-EDCA360B22F7}" type="datetime1">
              <a:rPr lang="en-US"/>
              <a:pPr/>
              <a:t>4/6/15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A6B33C-31E7-47C2-9D8D-E21592FF1FA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-106" charset="0"/>
              <a:cs typeface="ＭＳ Ｐゴシック" pitchFamily="-106" charset="-128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2A1C23B-3D44-4533-8C6A-5E41CB9DBD9D}" type="datetime1">
              <a:rPr lang="en-US"/>
              <a:pPr/>
              <a:t>4/6/15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pitchFamily="-106" charset="0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6" charset="0"/>
              <a:cs typeface="ＭＳ Ｐゴシック" pitchFamily="-106" charset="-128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6" charset="0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6" charset="0"/>
              <a:cs typeface="ＭＳ Ｐゴシック" pitchFamily="-106" charset="-12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C8F33E0F-3485-44AB-B92E-DAB02FE112D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8" r:id="rId4"/>
    <p:sldLayoutId id="2147483679" r:id="rId5"/>
    <p:sldLayoutId id="2147483686" r:id="rId6"/>
    <p:sldLayoutId id="2147483680" r:id="rId7"/>
    <p:sldLayoutId id="2147483687" r:id="rId8"/>
    <p:sldLayoutId id="2147483688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ＭＳ Ｐゴシック" pitchFamily="-106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06" charset="0"/>
          <a:ea typeface="ＭＳ Ｐゴシック" pitchFamily="-106" charset="-128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06" charset="0"/>
          <a:ea typeface="ＭＳ Ｐゴシック" pitchFamily="-106" charset="-128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06" charset="0"/>
          <a:ea typeface="ＭＳ Ｐゴシック" pitchFamily="-106" charset="-128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06" charset="0"/>
          <a:ea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06" charset="0"/>
          <a:ea typeface="ＭＳ Ｐゴシック" pitchFamily="-10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06" charset="0"/>
          <a:ea typeface="ＭＳ Ｐゴシック" pitchFamily="-10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06" charset="0"/>
          <a:ea typeface="ＭＳ Ｐゴシック" pitchFamily="-10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06" charset="0"/>
          <a:ea typeface="ＭＳ Ｐゴシック" pitchFamily="-106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-106" charset="2"/>
        <a:buChar char="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-106" charset="2"/>
        <a:buChar char=""/>
        <a:defRPr sz="21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-106" charset="2"/>
        <a:buChar char=""/>
        <a:defRPr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-106" charset="2"/>
        <a:buChar char=""/>
        <a:defRPr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-106" charset="2"/>
        <a:buChar char=""/>
        <a:defRPr sz="16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*</a:t>
            </a:r>
            <a:r>
              <a:rPr lang="en-US" sz="3200" b="1" dirty="0" smtClean="0"/>
              <a:t>Vámonos:5-4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dirty="0" smtClean="0">
                <a:ea typeface="+mj-ea"/>
              </a:rPr>
              <a:t>YOU HAVE 3 MINUTES*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257800"/>
          </a:xfrm>
        </p:spPr>
        <p:txBody>
          <a:bodyPr numCol="3" rtlCol="0"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ea typeface="+mn-ea"/>
              </a:rPr>
              <a:t>Objective:</a:t>
            </a:r>
          </a:p>
          <a:p>
            <a:pPr marL="640080" lvl="1" indent="-274320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I can tell time</a:t>
            </a:r>
          </a:p>
          <a:p>
            <a:pPr marL="640080" lvl="1" indent="-274320" fontAlgn="auto">
              <a:spcAft>
                <a:spcPts val="0"/>
              </a:spcAft>
              <a:buFont typeface="Arial"/>
              <a:buChar char="–"/>
              <a:defRPr/>
            </a:pPr>
            <a:endParaRPr lang="en-US" dirty="0" smtClean="0">
              <a:ea typeface="+mn-ea"/>
            </a:endParaRPr>
          </a:p>
          <a:p>
            <a:pPr marL="640080" lvl="1" indent="-274320" fontAlgn="auto">
              <a:spcAft>
                <a:spcPts val="0"/>
              </a:spcAft>
              <a:buFont typeface="Arial"/>
              <a:buChar char="–"/>
              <a:defRPr/>
            </a:pPr>
            <a:endParaRPr lang="en-US" dirty="0" smtClean="0">
              <a:ea typeface="+mn-ea"/>
            </a:endParaRPr>
          </a:p>
          <a:p>
            <a:pPr marL="640080" lvl="1" indent="-274320" fontAlgn="auto">
              <a:spcAft>
                <a:spcPts val="0"/>
              </a:spcAft>
              <a:buFont typeface="Arial"/>
              <a:buChar char="–"/>
              <a:defRPr/>
            </a:pPr>
            <a:endParaRPr lang="en-US" dirty="0" smtClean="0">
              <a:ea typeface="+mn-ea"/>
            </a:endParaRPr>
          </a:p>
          <a:p>
            <a:pPr marL="640080" lvl="1" indent="-274320" fontAlgn="auto">
              <a:spcAft>
                <a:spcPts val="0"/>
              </a:spcAft>
              <a:buFont typeface="Arial"/>
              <a:buChar char="–"/>
              <a:defRPr/>
            </a:pPr>
            <a:endParaRPr lang="en-US" dirty="0" smtClean="0">
              <a:ea typeface="+mn-ea"/>
            </a:endParaRPr>
          </a:p>
          <a:p>
            <a:pPr marL="640080" lvl="1" indent="-274320" fontAlgn="auto">
              <a:spcAft>
                <a:spcPts val="0"/>
              </a:spcAft>
              <a:buFont typeface="Arial"/>
              <a:buChar char="–"/>
              <a:defRPr/>
            </a:pPr>
            <a:endParaRPr lang="en-US" dirty="0" smtClean="0">
              <a:ea typeface="+mn-ea"/>
            </a:endParaRPr>
          </a:p>
          <a:p>
            <a:pPr marL="640080" lvl="1" indent="-274320" fontAlgn="auto">
              <a:spcAft>
                <a:spcPts val="0"/>
              </a:spcAft>
              <a:buFont typeface="Arial"/>
              <a:buChar char="–"/>
              <a:defRPr/>
            </a:pPr>
            <a:endParaRPr lang="en-US" dirty="0" smtClean="0">
              <a:ea typeface="+mn-ea"/>
            </a:endParaRPr>
          </a:p>
          <a:p>
            <a:pPr marL="640080" lvl="1" indent="-274320" fontAlgn="auto">
              <a:spcAft>
                <a:spcPts val="0"/>
              </a:spcAft>
              <a:buFont typeface="Arial"/>
              <a:buChar char="–"/>
              <a:defRPr/>
            </a:pPr>
            <a:endParaRPr lang="en-US" dirty="0" smtClean="0">
              <a:ea typeface="+mn-ea"/>
            </a:endParaRPr>
          </a:p>
          <a:p>
            <a:pPr marL="640080" lvl="1" indent="-274320" fontAlgn="auto">
              <a:spcAft>
                <a:spcPts val="0"/>
              </a:spcAft>
              <a:buFont typeface="Arial"/>
              <a:buChar char="–"/>
              <a:defRPr/>
            </a:pPr>
            <a:endParaRPr lang="en-US" dirty="0" smtClean="0">
              <a:ea typeface="+mn-ea"/>
            </a:endParaRPr>
          </a:p>
          <a:p>
            <a:pPr marL="640080" lvl="1" indent="-274320" fontAlgn="auto">
              <a:spcAft>
                <a:spcPts val="0"/>
              </a:spcAft>
              <a:buFont typeface="Arial"/>
              <a:buChar char="–"/>
              <a:defRPr/>
            </a:pPr>
            <a:endParaRPr lang="en-US" dirty="0" smtClean="0">
              <a:ea typeface="+mn-ea"/>
            </a:endParaRPr>
          </a:p>
          <a:p>
            <a:pPr marL="640080" lvl="1" indent="-274320" fontAlgn="auto">
              <a:spcAft>
                <a:spcPts val="0"/>
              </a:spcAft>
              <a:buFont typeface="Arial"/>
              <a:buChar char="–"/>
              <a:defRPr/>
            </a:pPr>
            <a:endParaRPr lang="en-US" dirty="0" smtClean="0">
              <a:ea typeface="+mn-ea"/>
            </a:endParaRPr>
          </a:p>
          <a:p>
            <a:pPr marL="640080" lvl="1" indent="-274320" fontAlgn="auto">
              <a:spcAft>
                <a:spcPts val="0"/>
              </a:spcAft>
              <a:buFont typeface="Arial"/>
              <a:buChar char="–"/>
              <a:defRPr/>
            </a:pPr>
            <a:endParaRPr lang="en-US" dirty="0" smtClean="0">
              <a:ea typeface="+mn-ea"/>
            </a:endParaRPr>
          </a:p>
          <a:p>
            <a:pPr marL="274320" indent="-27432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err="1" smtClean="0">
                <a:ea typeface="+mn-ea"/>
              </a:rPr>
              <a:t>Vocab</a:t>
            </a:r>
            <a:r>
              <a:rPr lang="en-US" sz="2800" dirty="0" smtClean="0">
                <a:ea typeface="+mn-ea"/>
              </a:rPr>
              <a:t>/Ideas:</a:t>
            </a:r>
          </a:p>
          <a:p>
            <a:pPr marL="640080" lvl="1" indent="-274320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How to tell time before the half hour (review)</a:t>
            </a:r>
          </a:p>
          <a:p>
            <a:pPr marL="640080" lvl="1" indent="-274320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How to tell time after the half hour (review)</a:t>
            </a:r>
          </a:p>
          <a:p>
            <a:pPr marL="274320" indent="-274320" fontAlgn="auto">
              <a:spcAft>
                <a:spcPts val="0"/>
              </a:spcAft>
              <a:buFont typeface="Arial"/>
              <a:buChar char="•"/>
              <a:defRPr/>
            </a:pPr>
            <a:endParaRPr lang="en-US" sz="2800" dirty="0" smtClean="0">
              <a:ea typeface="+mn-ea"/>
            </a:endParaRPr>
          </a:p>
          <a:p>
            <a:pPr marL="274320" indent="-274320" fontAlgn="auto">
              <a:spcAft>
                <a:spcPts val="0"/>
              </a:spcAft>
              <a:buFont typeface="Arial"/>
              <a:buChar char="•"/>
              <a:defRPr/>
            </a:pPr>
            <a:endParaRPr lang="en-US" sz="2800" dirty="0" smtClean="0">
              <a:ea typeface="+mn-ea"/>
            </a:endParaRPr>
          </a:p>
          <a:p>
            <a:pPr marL="274320" indent="-274320" fontAlgn="auto">
              <a:spcAft>
                <a:spcPts val="0"/>
              </a:spcAft>
              <a:buFont typeface="Arial"/>
              <a:buChar char="•"/>
              <a:defRPr/>
            </a:pPr>
            <a:endParaRPr lang="en-US" sz="2800" dirty="0" smtClean="0">
              <a:ea typeface="+mn-ea"/>
            </a:endParaRPr>
          </a:p>
          <a:p>
            <a:pPr marL="274320" indent="-274320" fontAlgn="auto">
              <a:spcAft>
                <a:spcPts val="0"/>
              </a:spcAft>
              <a:buFont typeface="Arial"/>
              <a:buChar char="•"/>
              <a:defRPr/>
            </a:pPr>
            <a:endParaRPr lang="en-US" sz="2800" dirty="0" smtClean="0">
              <a:ea typeface="+mn-ea"/>
            </a:endParaRPr>
          </a:p>
          <a:p>
            <a:pPr marL="274320" indent="-27432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800" b="1" dirty="0" smtClean="0">
                <a:ea typeface="+mn-ea"/>
              </a:rPr>
              <a:t>Vámonos:</a:t>
            </a:r>
          </a:p>
          <a:p>
            <a:pPr marL="640080" lvl="1" indent="-274320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On your paper (matching)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68 part 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01763" y="4965700"/>
            <a:ext cx="67786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90"/>
                </a:solidFill>
                <a:latin typeface="Calibri" pitchFamily="-106" charset="0"/>
              </a:rPr>
              <a:t>Son las ocho y media de la noche.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01763" y="5348288"/>
            <a:ext cx="7423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90"/>
                </a:solidFill>
                <a:latin typeface="Calibri" pitchFamily="-106" charset="0"/>
              </a:rPr>
              <a:t>Es la una y cuarto (quince) de la mañana.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01763" y="5661025"/>
            <a:ext cx="7423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90"/>
                </a:solidFill>
                <a:latin typeface="Calibri" pitchFamily="-106" charset="0"/>
              </a:rPr>
              <a:t>Es medianoche. / Son las doce en punto de la mañana.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38275" y="5978525"/>
            <a:ext cx="6346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90"/>
                </a:solidFill>
                <a:latin typeface="Calibri" pitchFamily="-106" charset="0"/>
              </a:rPr>
              <a:t>Son las tres y veinte de la tarde.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92250" y="6296025"/>
            <a:ext cx="7107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90"/>
                </a:solidFill>
                <a:latin typeface="Calibri" pitchFamily="-106" charset="0"/>
              </a:rPr>
              <a:t>Son las siete en punto de la mañana.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69 botto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4950" y="1270000"/>
            <a:ext cx="937895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9600" y="2854325"/>
            <a:ext cx="25082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0090"/>
                </a:solidFill>
                <a:latin typeface="Calibri" pitchFamily="-106" charset="0"/>
              </a:rPr>
              <a:t>¿</a:t>
            </a:r>
            <a:r>
              <a:rPr lang="en-US" sz="2000" b="1" dirty="0" err="1">
                <a:solidFill>
                  <a:srgbClr val="000090"/>
                </a:solidFill>
                <a:latin typeface="Calibri" pitchFamily="-106" charset="0"/>
              </a:rPr>
              <a:t>Qué</a:t>
            </a:r>
            <a:r>
              <a:rPr lang="en-US" sz="2000" b="1" dirty="0">
                <a:solidFill>
                  <a:srgbClr val="000090"/>
                </a:solidFill>
                <a:latin typeface="Calibri" pitchFamily="-106" charset="0"/>
              </a:rPr>
              <a:t> </a:t>
            </a:r>
            <a:r>
              <a:rPr lang="en-US" sz="2000" b="1" dirty="0" err="1">
                <a:solidFill>
                  <a:srgbClr val="000090"/>
                </a:solidFill>
                <a:latin typeface="Calibri" pitchFamily="-106" charset="0"/>
              </a:rPr>
              <a:t>hora</a:t>
            </a:r>
            <a:r>
              <a:rPr lang="en-US" sz="2000" b="1" dirty="0">
                <a:solidFill>
                  <a:srgbClr val="000090"/>
                </a:solidFill>
                <a:latin typeface="Calibri" pitchFamily="-106" charset="0"/>
              </a:rPr>
              <a:t> </a:t>
            </a:r>
            <a:r>
              <a:rPr lang="en-US" sz="2000" b="1" dirty="0" err="1">
                <a:solidFill>
                  <a:srgbClr val="000090"/>
                </a:solidFill>
                <a:latin typeface="Calibri" pitchFamily="-106" charset="0"/>
              </a:rPr>
              <a:t>es</a:t>
            </a:r>
            <a:r>
              <a:rPr lang="en-US" sz="2000" b="1" dirty="0">
                <a:solidFill>
                  <a:srgbClr val="000090"/>
                </a:solidFill>
                <a:latin typeface="Calibri" pitchFamily="-106" charset="0"/>
              </a:rPr>
              <a:t>? Son </a:t>
            </a:r>
            <a:r>
              <a:rPr lang="en-US" sz="2000" b="1" dirty="0" err="1">
                <a:solidFill>
                  <a:srgbClr val="000090"/>
                </a:solidFill>
                <a:latin typeface="Calibri" pitchFamily="-106" charset="0"/>
              </a:rPr>
              <a:t>las</a:t>
            </a:r>
            <a:r>
              <a:rPr lang="en-US" sz="2000" b="1" dirty="0">
                <a:solidFill>
                  <a:srgbClr val="000090"/>
                </a:solidFill>
                <a:latin typeface="Calibri" pitchFamily="-106" charset="0"/>
              </a:rPr>
              <a:t> </a:t>
            </a:r>
            <a:r>
              <a:rPr lang="en-US" sz="2000" b="1" dirty="0" err="1">
                <a:solidFill>
                  <a:srgbClr val="000090"/>
                </a:solidFill>
                <a:latin typeface="Calibri" pitchFamily="-106" charset="0"/>
              </a:rPr>
              <a:t>doce</a:t>
            </a:r>
            <a:r>
              <a:rPr lang="en-US" sz="2000" b="1" dirty="0">
                <a:solidFill>
                  <a:srgbClr val="000090"/>
                </a:solidFill>
                <a:latin typeface="Calibri" pitchFamily="-106" charset="0"/>
              </a:rPr>
              <a:t> y </a:t>
            </a:r>
            <a:r>
              <a:rPr lang="en-US" sz="2000" b="1" dirty="0" err="1" smtClean="0">
                <a:solidFill>
                  <a:srgbClr val="000090"/>
                </a:solidFill>
                <a:latin typeface="Calibri" pitchFamily="-106" charset="0"/>
              </a:rPr>
              <a:t>cuarto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-106" charset="0"/>
              </a:rPr>
              <a:t> </a:t>
            </a:r>
            <a:r>
              <a:rPr lang="en-US" sz="2000" b="1" smtClean="0">
                <a:solidFill>
                  <a:srgbClr val="000090"/>
                </a:solidFill>
                <a:latin typeface="Calibri" pitchFamily="-106" charset="0"/>
              </a:rPr>
              <a:t>(quince).</a:t>
            </a:r>
            <a:endParaRPr lang="en-US" sz="2000" b="1">
              <a:solidFill>
                <a:srgbClr val="000090"/>
              </a:solidFill>
              <a:latin typeface="Calibri" pitchFamily="-106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00438" y="2854325"/>
            <a:ext cx="25066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90"/>
                </a:solidFill>
                <a:latin typeface="Calibri" pitchFamily="-106" charset="0"/>
              </a:rPr>
              <a:t>¿Qué hora es? Son las seis en punto.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308725" y="2905125"/>
            <a:ext cx="25066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90"/>
                </a:solidFill>
                <a:latin typeface="Calibri" pitchFamily="-106" charset="0"/>
              </a:rPr>
              <a:t>¿Qué hora es? Son las siete y media.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9600" y="4510088"/>
            <a:ext cx="2508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90"/>
                </a:solidFill>
                <a:latin typeface="Calibri" pitchFamily="-106" charset="0"/>
              </a:rPr>
              <a:t>¿Qué hora es? Son las diez y cuarto (quince).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00438" y="4510088"/>
            <a:ext cx="25066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90"/>
                </a:solidFill>
                <a:latin typeface="Calibri" pitchFamily="-106" charset="0"/>
              </a:rPr>
              <a:t>¿Qué hora es? Son las tres menos veinte.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308725" y="4538663"/>
            <a:ext cx="25066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90"/>
                </a:solidFill>
                <a:latin typeface="Calibri" pitchFamily="-106" charset="0"/>
              </a:rPr>
              <a:t>¿Qué hora es? Es la una menos diez.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70 part 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838200"/>
            <a:ext cx="9105900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06463" y="2354263"/>
            <a:ext cx="25082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 dirty="0">
                <a:solidFill>
                  <a:srgbClr val="000090"/>
                </a:solidFill>
                <a:latin typeface="Calibri" pitchFamily="-106" charset="0"/>
              </a:rPr>
              <a:t>F.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187700" y="2354263"/>
            <a:ext cx="250666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>
                <a:solidFill>
                  <a:srgbClr val="000090"/>
                </a:solidFill>
                <a:latin typeface="Calibri" pitchFamily="-106" charset="0"/>
              </a:rPr>
              <a:t>H.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34025" y="2354263"/>
            <a:ext cx="250666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>
                <a:solidFill>
                  <a:srgbClr val="000090"/>
                </a:solidFill>
                <a:latin typeface="Calibri" pitchFamily="-106" charset="0"/>
              </a:rPr>
              <a:t>B.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797800" y="2354263"/>
            <a:ext cx="250666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>
                <a:solidFill>
                  <a:srgbClr val="000090"/>
                </a:solidFill>
                <a:latin typeface="Calibri" pitchFamily="-106" charset="0"/>
              </a:rPr>
              <a:t>E.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62013" y="3644900"/>
            <a:ext cx="25066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>
                <a:solidFill>
                  <a:srgbClr val="000090"/>
                </a:solidFill>
                <a:latin typeface="Calibri" pitchFamily="-106" charset="0"/>
              </a:rPr>
              <a:t>G.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24213" y="3644900"/>
            <a:ext cx="25066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>
                <a:solidFill>
                  <a:srgbClr val="000090"/>
                </a:solidFill>
                <a:latin typeface="Calibri" pitchFamily="-106" charset="0"/>
              </a:rPr>
              <a:t>A.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34025" y="3644900"/>
            <a:ext cx="25066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>
                <a:solidFill>
                  <a:srgbClr val="000090"/>
                </a:solidFill>
                <a:latin typeface="Calibri" pitchFamily="-106" charset="0"/>
              </a:rPr>
              <a:t>D.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889875" y="3644900"/>
            <a:ext cx="25082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>
                <a:solidFill>
                  <a:srgbClr val="000090"/>
                </a:solidFill>
                <a:latin typeface="Calibri" pitchFamily="-106" charset="0"/>
              </a:rPr>
              <a:t>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236538" y="225425"/>
            <a:ext cx="7545387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800" b="1">
              <a:solidFill>
                <a:srgbClr val="A6A6A6"/>
              </a:solidFill>
              <a:latin typeface="Calibri" pitchFamily="-106" charset="0"/>
            </a:endParaRPr>
          </a:p>
          <a:p>
            <a:r>
              <a:rPr lang="en-US" sz="2400" b="1">
                <a:latin typeface="Calibri" pitchFamily="-106" charset="0"/>
              </a:rPr>
              <a:t>Match each digital time with the written form</a:t>
            </a:r>
          </a:p>
          <a:p>
            <a:r>
              <a:rPr lang="en-US" sz="2400" b="1">
                <a:latin typeface="Calibri" pitchFamily="-106" charset="0"/>
              </a:rPr>
              <a:t>in Spanish.  </a:t>
            </a:r>
            <a:endParaRPr lang="en-US" sz="2400">
              <a:latin typeface="Calibri" pitchFamily="-106" charset="0"/>
            </a:endParaRPr>
          </a:p>
          <a:p>
            <a:endParaRPr lang="en-US" sz="2800" b="1">
              <a:solidFill>
                <a:srgbClr val="A6A6A6"/>
              </a:solidFill>
              <a:latin typeface="Calibri" pitchFamily="-106" charset="0"/>
            </a:endParaRP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423863" y="1608138"/>
            <a:ext cx="3348037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 dirty="0">
                <a:latin typeface="Calibri" pitchFamily="-106" charset="0"/>
              </a:rPr>
              <a:t>Telling Time</a:t>
            </a:r>
            <a:r>
              <a:rPr lang="en-US" sz="2400" b="1" dirty="0">
                <a:latin typeface="Calibri" pitchFamily="-106" charset="0"/>
              </a:rPr>
              <a:t> (00-30)</a:t>
            </a:r>
            <a:endParaRPr lang="en-US" sz="2400" dirty="0">
              <a:latin typeface="Calibri" pitchFamily="-106" charset="0"/>
            </a:endParaRPr>
          </a:p>
          <a:p>
            <a:r>
              <a:rPr lang="es-ES_tradnl" sz="2400" dirty="0">
                <a:latin typeface="Calibri" pitchFamily="-106" charset="0"/>
              </a:rPr>
              <a:t>1. ______ 4:20 PM</a:t>
            </a:r>
            <a:endParaRPr lang="en-US" sz="2400" dirty="0">
              <a:latin typeface="Calibri" pitchFamily="-106" charset="0"/>
            </a:endParaRPr>
          </a:p>
          <a:p>
            <a:r>
              <a:rPr lang="es-ES_tradnl" sz="2400" dirty="0">
                <a:latin typeface="Calibri" pitchFamily="-106" charset="0"/>
              </a:rPr>
              <a:t>2. ______ 3:18 AM</a:t>
            </a:r>
            <a:endParaRPr lang="en-US" sz="2400" dirty="0">
              <a:latin typeface="Calibri" pitchFamily="-106" charset="0"/>
            </a:endParaRPr>
          </a:p>
          <a:p>
            <a:r>
              <a:rPr lang="es-ES_tradnl" sz="2400" dirty="0">
                <a:latin typeface="Calibri" pitchFamily="-106" charset="0"/>
              </a:rPr>
              <a:t>3. ______ 8:10 PM</a:t>
            </a:r>
            <a:endParaRPr lang="en-US" sz="2400" dirty="0">
              <a:latin typeface="Calibri" pitchFamily="-106" charset="0"/>
            </a:endParaRPr>
          </a:p>
          <a:p>
            <a:r>
              <a:rPr lang="es-ES_tradnl" sz="2400" dirty="0">
                <a:latin typeface="Calibri" pitchFamily="-106" charset="0"/>
              </a:rPr>
              <a:t>4. ______ 7:11 PM</a:t>
            </a:r>
            <a:endParaRPr lang="en-US" sz="2400" dirty="0">
              <a:latin typeface="Calibri" pitchFamily="-106" charset="0"/>
            </a:endParaRPr>
          </a:p>
          <a:p>
            <a:r>
              <a:rPr lang="es-ES_tradnl" sz="2400" dirty="0">
                <a:latin typeface="Calibri" pitchFamily="-106" charset="0"/>
              </a:rPr>
              <a:t>5. ______ 9:15 AM</a:t>
            </a:r>
            <a:endParaRPr lang="en-US" sz="2400" dirty="0">
              <a:latin typeface="Calibri" pitchFamily="-106" charset="0"/>
            </a:endParaRPr>
          </a:p>
          <a:p>
            <a:r>
              <a:rPr lang="es-ES_tradnl" sz="2400" dirty="0">
                <a:latin typeface="Calibri" pitchFamily="-106" charset="0"/>
              </a:rPr>
              <a:t> </a:t>
            </a:r>
            <a:endParaRPr lang="en-US" sz="2400" dirty="0">
              <a:latin typeface="Calibri" pitchFamily="-106" charset="0"/>
            </a:endParaRPr>
          </a:p>
          <a:p>
            <a:r>
              <a:rPr lang="en-US" sz="2400" b="1" u="sng" dirty="0">
                <a:latin typeface="Calibri" pitchFamily="-106" charset="0"/>
              </a:rPr>
              <a:t>Telling Time</a:t>
            </a:r>
            <a:r>
              <a:rPr lang="en-US" sz="2400" b="1" dirty="0">
                <a:latin typeface="Calibri" pitchFamily="-106" charset="0"/>
              </a:rPr>
              <a:t> (31-59)</a:t>
            </a:r>
            <a:endParaRPr lang="en-US" sz="2400" dirty="0">
              <a:latin typeface="Calibri" pitchFamily="-106" charset="0"/>
            </a:endParaRPr>
          </a:p>
          <a:p>
            <a:r>
              <a:rPr lang="es-ES_tradnl" sz="2400" dirty="0">
                <a:latin typeface="Calibri" pitchFamily="-106" charset="0"/>
              </a:rPr>
              <a:t>6. ______ 8:50 </a:t>
            </a:r>
            <a:endParaRPr lang="en-US" sz="2400" dirty="0">
              <a:latin typeface="Calibri" pitchFamily="-106" charset="0"/>
            </a:endParaRPr>
          </a:p>
          <a:p>
            <a:r>
              <a:rPr lang="es-ES_tradnl" sz="2400" dirty="0">
                <a:latin typeface="Calibri" pitchFamily="-106" charset="0"/>
              </a:rPr>
              <a:t>7. ______ 2:55</a:t>
            </a:r>
            <a:endParaRPr lang="en-US" sz="2400" dirty="0">
              <a:latin typeface="Calibri" pitchFamily="-106" charset="0"/>
            </a:endParaRPr>
          </a:p>
          <a:p>
            <a:r>
              <a:rPr lang="es-ES_tradnl" sz="2400" dirty="0">
                <a:latin typeface="Calibri" pitchFamily="-106" charset="0"/>
              </a:rPr>
              <a:t>8. ______ 11:45</a:t>
            </a:r>
            <a:endParaRPr lang="en-US" sz="2400" dirty="0">
              <a:latin typeface="Calibri" pitchFamily="-106" charset="0"/>
            </a:endParaRPr>
          </a:p>
          <a:p>
            <a:r>
              <a:rPr lang="es-ES_tradnl" sz="2400" dirty="0">
                <a:latin typeface="Calibri" pitchFamily="-106" charset="0"/>
              </a:rPr>
              <a:t>9. </a:t>
            </a:r>
            <a:r>
              <a:rPr lang="es-ES_tradnl" sz="2400" b="1" dirty="0">
                <a:latin typeface="Calibri" pitchFamily="-106" charset="0"/>
              </a:rPr>
              <a:t>______</a:t>
            </a:r>
            <a:r>
              <a:rPr lang="es-ES_tradnl" sz="2400" dirty="0">
                <a:latin typeface="Calibri" pitchFamily="-106" charset="0"/>
              </a:rPr>
              <a:t>7:35</a:t>
            </a:r>
            <a:endParaRPr lang="en-US" sz="2400" dirty="0">
              <a:latin typeface="Calibri" pitchFamily="-106" charset="0"/>
            </a:endParaRPr>
          </a:p>
          <a:p>
            <a:r>
              <a:rPr lang="es-ES_tradnl" sz="2400" dirty="0">
                <a:latin typeface="Calibri" pitchFamily="-106" charset="0"/>
              </a:rPr>
              <a:t>10. ______ 1:58</a:t>
            </a: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4064000" y="1182688"/>
            <a:ext cx="4640263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000" b="1" dirty="0" smtClean="0">
                <a:latin typeface="Calibri" pitchFamily="-106" charset="0"/>
              </a:rPr>
              <a:t>a</a:t>
            </a:r>
            <a:r>
              <a:rPr lang="es-ES_tradnl" sz="2000" dirty="0" smtClean="0">
                <a:latin typeface="Calibri" pitchFamily="-106" charset="0"/>
              </a:rPr>
              <a:t>. Son las </a:t>
            </a:r>
            <a:r>
              <a:rPr lang="es-ES_tradnl" sz="2000" dirty="0">
                <a:latin typeface="Calibri" pitchFamily="-106" charset="0"/>
              </a:rPr>
              <a:t>ocho y diez de la noche </a:t>
            </a:r>
          </a:p>
          <a:p>
            <a:r>
              <a:rPr lang="es-ES_tradnl" sz="2000" b="1" dirty="0">
                <a:latin typeface="Calibri" pitchFamily="-106" charset="0"/>
              </a:rPr>
              <a:t>b. </a:t>
            </a:r>
            <a:r>
              <a:rPr lang="es-ES_tradnl" sz="2000" dirty="0">
                <a:latin typeface="Calibri" pitchFamily="-106" charset="0"/>
              </a:rPr>
              <a:t>Son las cuatro y veinte de la tarde.</a:t>
            </a:r>
          </a:p>
          <a:p>
            <a:r>
              <a:rPr lang="es-ES_tradnl" sz="2000" b="1" dirty="0">
                <a:latin typeface="Calibri" pitchFamily="-106" charset="0"/>
              </a:rPr>
              <a:t>c. </a:t>
            </a:r>
            <a:r>
              <a:rPr lang="es-ES_tradnl" sz="2000" dirty="0">
                <a:latin typeface="Calibri" pitchFamily="-106" charset="0"/>
              </a:rPr>
              <a:t>Son las siete y once de la noche</a:t>
            </a:r>
          </a:p>
          <a:p>
            <a:r>
              <a:rPr lang="es-ES_tradnl" sz="2000" b="1" dirty="0">
                <a:latin typeface="Calibri" pitchFamily="-106" charset="0"/>
              </a:rPr>
              <a:t>d. </a:t>
            </a:r>
            <a:r>
              <a:rPr lang="es-ES_tradnl" sz="2000" dirty="0">
                <a:latin typeface="Calibri" pitchFamily="-106" charset="0"/>
              </a:rPr>
              <a:t>Son las tres y dieciocho de la mañana</a:t>
            </a:r>
          </a:p>
          <a:p>
            <a:r>
              <a:rPr lang="es-ES_tradnl" sz="2000" b="1" dirty="0">
                <a:latin typeface="Calibri" pitchFamily="-106" charset="0"/>
              </a:rPr>
              <a:t>e. </a:t>
            </a:r>
            <a:r>
              <a:rPr lang="es-ES_tradnl" sz="2000" dirty="0">
                <a:latin typeface="Calibri" pitchFamily="-106" charset="0"/>
              </a:rPr>
              <a:t>Son las nueve y cuarto de la mañana</a:t>
            </a:r>
          </a:p>
          <a:p>
            <a:endParaRPr lang="en-US" sz="2000" dirty="0">
              <a:latin typeface="Calibri" pitchFamily="-106" charset="0"/>
            </a:endParaRPr>
          </a:p>
          <a:p>
            <a:endParaRPr lang="en-US" sz="2000" dirty="0">
              <a:latin typeface="Calibri" pitchFamily="-106" charset="0"/>
            </a:endParaRPr>
          </a:p>
          <a:p>
            <a:endParaRPr lang="en-US" sz="2000" dirty="0">
              <a:latin typeface="Calibri" pitchFamily="-106" charset="0"/>
            </a:endParaRPr>
          </a:p>
          <a:p>
            <a:endParaRPr lang="en-US" sz="2000" dirty="0">
              <a:latin typeface="Calibri" pitchFamily="-106" charset="0"/>
            </a:endParaRPr>
          </a:p>
          <a:p>
            <a:endParaRPr lang="en-US" sz="2000" dirty="0">
              <a:latin typeface="Calibri" pitchFamily="-106" charset="0"/>
            </a:endParaRPr>
          </a:p>
          <a:p>
            <a:r>
              <a:rPr lang="es-ES_tradnl" sz="2000" b="1" dirty="0">
                <a:latin typeface="Calibri" pitchFamily="-106" charset="0"/>
              </a:rPr>
              <a:t>f. </a:t>
            </a:r>
            <a:r>
              <a:rPr lang="es-ES_tradnl" sz="2000" dirty="0">
                <a:latin typeface="Calibri" pitchFamily="-106" charset="0"/>
              </a:rPr>
              <a:t>Son las dos menos dos</a:t>
            </a:r>
            <a:endParaRPr lang="en-US" sz="2000" dirty="0">
              <a:latin typeface="Calibri" pitchFamily="-106" charset="0"/>
            </a:endParaRPr>
          </a:p>
          <a:p>
            <a:r>
              <a:rPr lang="es-ES_tradnl" sz="2000" b="1" dirty="0">
                <a:latin typeface="Calibri" pitchFamily="-106" charset="0"/>
              </a:rPr>
              <a:t>g</a:t>
            </a:r>
            <a:r>
              <a:rPr lang="es-ES_tradnl" sz="2000" dirty="0">
                <a:latin typeface="Calibri" pitchFamily="-106" charset="0"/>
              </a:rPr>
              <a:t>. Son las tres menos cinco</a:t>
            </a:r>
            <a:endParaRPr lang="en-US" sz="2000" dirty="0">
              <a:latin typeface="Calibri" pitchFamily="-106" charset="0"/>
            </a:endParaRPr>
          </a:p>
          <a:p>
            <a:r>
              <a:rPr lang="es-ES_tradnl" sz="2000" b="1" dirty="0">
                <a:latin typeface="Calibri" pitchFamily="-106" charset="0"/>
              </a:rPr>
              <a:t>h</a:t>
            </a:r>
            <a:r>
              <a:rPr lang="es-ES_tradnl" sz="2000" dirty="0">
                <a:latin typeface="Calibri" pitchFamily="-106" charset="0"/>
              </a:rPr>
              <a:t>. Son las nueve menos diez</a:t>
            </a:r>
            <a:endParaRPr lang="en-US" sz="2000" dirty="0">
              <a:latin typeface="Calibri" pitchFamily="-106" charset="0"/>
            </a:endParaRPr>
          </a:p>
          <a:p>
            <a:r>
              <a:rPr lang="es-ES_tradnl" sz="2000" b="1" dirty="0">
                <a:latin typeface="Calibri" pitchFamily="-106" charset="0"/>
              </a:rPr>
              <a:t>i. </a:t>
            </a:r>
            <a:r>
              <a:rPr lang="es-ES_tradnl" sz="2000" dirty="0">
                <a:latin typeface="Calibri" pitchFamily="-106" charset="0"/>
              </a:rPr>
              <a:t>Son las doce menos cuarto</a:t>
            </a:r>
            <a:endParaRPr lang="en-US" sz="2000" dirty="0">
              <a:latin typeface="Calibri" pitchFamily="-106" charset="0"/>
            </a:endParaRPr>
          </a:p>
          <a:p>
            <a:r>
              <a:rPr lang="es-ES_tradnl" sz="2000" b="1" dirty="0">
                <a:latin typeface="Calibri" pitchFamily="-106" charset="0"/>
              </a:rPr>
              <a:t>j. </a:t>
            </a:r>
            <a:r>
              <a:rPr lang="es-ES_tradnl" sz="2000" dirty="0">
                <a:latin typeface="Calibri" pitchFamily="-106" charset="0"/>
              </a:rPr>
              <a:t>Son las ocho menos veinticinco </a:t>
            </a:r>
            <a:endParaRPr lang="en-US" sz="2000" dirty="0">
              <a:latin typeface="Calibri" pitchFamily="-106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33463" y="2003425"/>
            <a:ext cx="676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Calibri" pitchFamily="-106" charset="0"/>
              </a:rPr>
              <a:t>B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33463" y="2371725"/>
            <a:ext cx="5413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BC01E"/>
                </a:solidFill>
                <a:latin typeface="Calibri" pitchFamily="-106" charset="0"/>
              </a:rPr>
              <a:t>D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33463" y="2741613"/>
            <a:ext cx="5413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BC01E"/>
                </a:solidFill>
                <a:latin typeface="Calibri" pitchFamily="-106" charset="0"/>
              </a:rPr>
              <a:t>A</a:t>
            </a:r>
          </a:p>
        </p:txBody>
      </p:sp>
      <p:sp>
        <p:nvSpPr>
          <p:cNvPr id="27656" name="TextBox 7"/>
          <p:cNvSpPr txBox="1">
            <a:spLocks noChangeArrowheads="1"/>
          </p:cNvSpPr>
          <p:nvPr/>
        </p:nvSpPr>
        <p:spPr bwMode="auto">
          <a:xfrm>
            <a:off x="1033463" y="3116263"/>
            <a:ext cx="5413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BC01E"/>
                </a:solidFill>
                <a:latin typeface="Calibri" pitchFamily="-106" charset="0"/>
              </a:rPr>
              <a:t>C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33463" y="3484563"/>
            <a:ext cx="350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BC01E"/>
                </a:solidFill>
                <a:latin typeface="Calibri" pitchFamily="-106" charset="0"/>
              </a:rPr>
              <a:t>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81088" y="4560888"/>
            <a:ext cx="377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BC01E"/>
                </a:solidFill>
                <a:latin typeface="Calibri" pitchFamily="-106" charset="0"/>
              </a:rPr>
              <a:t>H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06488" y="4930775"/>
            <a:ext cx="365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BC01E"/>
                </a:solidFill>
                <a:latin typeface="Calibri" pitchFamily="-106" charset="0"/>
              </a:rPr>
              <a:t>G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81088" y="5300663"/>
            <a:ext cx="279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BC01E"/>
                </a:solidFill>
                <a:latin typeface="Calibri" pitchFamily="-106" charset="0"/>
              </a:rPr>
              <a:t>I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73150" y="5651500"/>
            <a:ext cx="312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BC01E"/>
                </a:solidFill>
                <a:latin typeface="Calibri" pitchFamily="-106" charset="0"/>
              </a:rPr>
              <a:t>J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223963" y="6019800"/>
            <a:ext cx="338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BC01E"/>
                </a:solidFill>
                <a:latin typeface="Calibri" pitchFamily="-106" charset="0"/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70 part 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308100"/>
            <a:ext cx="8991600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63613" y="1600200"/>
            <a:ext cx="25066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>
                <a:solidFill>
                  <a:srgbClr val="000090"/>
                </a:solidFill>
                <a:latin typeface="Calibri" pitchFamily="-106" charset="0"/>
              </a:rPr>
              <a:t>F.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16000" y="1949450"/>
            <a:ext cx="25066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>
                <a:solidFill>
                  <a:srgbClr val="000090"/>
                </a:solidFill>
                <a:latin typeface="Calibri" pitchFamily="-106" charset="0"/>
              </a:rPr>
              <a:t>C.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36638" y="2317750"/>
            <a:ext cx="250666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>
                <a:solidFill>
                  <a:srgbClr val="000090"/>
                </a:solidFill>
                <a:latin typeface="Calibri" pitchFamily="-106" charset="0"/>
              </a:rPr>
              <a:t>E.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54100" y="2690813"/>
            <a:ext cx="250666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>
                <a:solidFill>
                  <a:srgbClr val="000090"/>
                </a:solidFill>
                <a:latin typeface="Calibri" pitchFamily="-106" charset="0"/>
              </a:rPr>
              <a:t>B.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08075" y="3040063"/>
            <a:ext cx="250666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>
                <a:solidFill>
                  <a:srgbClr val="000090"/>
                </a:solidFill>
                <a:latin typeface="Calibri" pitchFamily="-106" charset="0"/>
              </a:rPr>
              <a:t>H.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27125" y="3406775"/>
            <a:ext cx="25082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>
                <a:solidFill>
                  <a:srgbClr val="000090"/>
                </a:solidFill>
                <a:latin typeface="Calibri" pitchFamily="-106" charset="0"/>
              </a:rPr>
              <a:t>D.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74738" y="3770313"/>
            <a:ext cx="25066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>
                <a:solidFill>
                  <a:srgbClr val="000090"/>
                </a:solidFill>
                <a:latin typeface="Calibri" pitchFamily="-106" charset="0"/>
              </a:rPr>
              <a:t>A.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27125" y="4119563"/>
            <a:ext cx="25082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>
                <a:solidFill>
                  <a:srgbClr val="000090"/>
                </a:solidFill>
                <a:latin typeface="Calibri" pitchFamily="-106" charset="0"/>
              </a:rPr>
              <a:t>J.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47763" y="4487863"/>
            <a:ext cx="25082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>
                <a:solidFill>
                  <a:srgbClr val="000090"/>
                </a:solidFill>
                <a:latin typeface="Calibri" pitchFamily="-106" charset="0"/>
              </a:rPr>
              <a:t>I.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52525" y="4886325"/>
            <a:ext cx="25066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>
                <a:solidFill>
                  <a:srgbClr val="000090"/>
                </a:solidFill>
                <a:latin typeface="Calibri" pitchFamily="-106" charset="0"/>
              </a:rPr>
              <a:t>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err="1" smtClean="0">
                <a:ea typeface="+mj-ea"/>
              </a:rPr>
              <a:t>Tarea</a:t>
            </a:r>
            <a:endParaRPr lang="en-US" b="1" dirty="0" smtClean="0">
              <a:ea typeface="+mj-ea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dirty="0" smtClean="0"/>
              <a:t>Quiz next class period on telling time! Review your notes and practice the times we did in class.</a:t>
            </a:r>
          </a:p>
          <a:p>
            <a:endParaRPr lang="en-US" dirty="0" smtClean="0"/>
          </a:p>
          <a:p>
            <a:r>
              <a:rPr lang="en-US" dirty="0" smtClean="0"/>
              <a:t>Complete packet for next class. It will be graded.</a:t>
            </a:r>
          </a:p>
          <a:p>
            <a:endParaRPr lang="en-US" dirty="0"/>
          </a:p>
          <a:p>
            <a:r>
              <a:rPr lang="en-US" b="1" dirty="0" smtClean="0"/>
              <a:t>SI, SE PUEDE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68 part 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 flipH="1">
            <a:off x="2820988" y="1897063"/>
            <a:ext cx="642937" cy="40909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5000" dir="5400000" rotWithShape="0">
              <a:srgbClr val="808080">
                <a:alpha val="39999"/>
              </a:srgbClr>
            </a:outerShdw>
          </a:effectLst>
        </p:spPr>
      </p:cxn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flipV="1">
            <a:off x="5691188" y="2243138"/>
            <a:ext cx="1335087" cy="2444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5000" dir="5400000" rotWithShape="0">
              <a:srgbClr val="808080">
                <a:alpha val="39999"/>
              </a:srgbClr>
            </a:outerShdw>
          </a:effectLst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6122988" y="3200400"/>
            <a:ext cx="903287" cy="15001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5000" dir="5400000" rotWithShape="0">
              <a:srgbClr val="808080">
                <a:alpha val="39999"/>
              </a:srgbClr>
            </a:outerShdw>
          </a:effec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flipH="1" flipV="1">
            <a:off x="2820988" y="3365500"/>
            <a:ext cx="642937" cy="400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5000" dir="5400000" rotWithShape="0">
              <a:srgbClr val="808080">
                <a:alpha val="39999"/>
              </a:srgbClr>
            </a:outerShdw>
          </a:effec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5875338" y="4341813"/>
            <a:ext cx="1150937" cy="16462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5000" dir="5400000" rotWithShape="0">
              <a:srgbClr val="808080">
                <a:alpha val="39999"/>
              </a:srgbClr>
            </a:outerShdw>
          </a:effec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flipH="1" flipV="1">
            <a:off x="2820988" y="2243138"/>
            <a:ext cx="642937" cy="27384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5000" dir="5400000" rotWithShape="0">
              <a:srgbClr val="808080">
                <a:alpha val="39999"/>
              </a:srgbClr>
            </a:outerShdw>
          </a:effectLst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flipV="1">
            <a:off x="5875338" y="3365500"/>
            <a:ext cx="1150937" cy="22272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5000" dir="5400000" rotWithShape="0">
              <a:srgbClr val="808080">
                <a:alpha val="39999"/>
              </a:srgbClr>
            </a:outerShdw>
          </a:effectLst>
        </p:spPr>
      </p:cxn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flipH="1" flipV="1">
            <a:off x="2820988" y="4700588"/>
            <a:ext cx="642937" cy="16049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5000" dir="5400000" rotWithShape="0">
              <a:srgbClr val="808080">
                <a:alpha val="39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0"/>
            <a:ext cx="6172200" cy="2054225"/>
          </a:xfrm>
        </p:spPr>
        <p:txBody>
          <a:bodyPr/>
          <a:lstStyle/>
          <a:p>
            <a:r>
              <a:rPr lang="en-US" u="sng" cap="none" dirty="0">
                <a:ea typeface="ＭＳ Ｐゴシック" pitchFamily="-110" charset="-128"/>
                <a:cs typeface="ＭＳ Ｐゴシック" pitchFamily="-110" charset="-128"/>
              </a:rPr>
              <a:t>MOMENTO CULTURAL:</a:t>
            </a:r>
            <a:r>
              <a:rPr lang="en-US" cap="none" dirty="0" smtClean="0">
                <a:ea typeface="ＭＳ Ｐゴシック" pitchFamily="-110" charset="-128"/>
                <a:cs typeface="ＭＳ Ｐゴシック" pitchFamily="-110" charset="-128"/>
              </a:rPr>
              <a:t/>
            </a:r>
            <a:br>
              <a:rPr lang="en-US" cap="none" dirty="0" smtClean="0"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cap="none" dirty="0" smtClean="0">
                <a:ea typeface="ＭＳ Ｐゴシック" pitchFamily="-110" charset="-128"/>
                <a:cs typeface="ＭＳ Ｐゴシック" pitchFamily="-110" charset="-128"/>
              </a:rPr>
              <a:t>Mexican Pop Culture </a:t>
            </a:r>
            <a:endParaRPr lang="en-US" cap="none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9458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054225"/>
            <a:ext cx="6858000" cy="4327525"/>
          </a:xfrm>
        </p:spPr>
        <p:txBody>
          <a:bodyPr/>
          <a:lstStyle/>
          <a:p>
            <a:r>
              <a:rPr lang="en-US" sz="2600" i="1" dirty="0" err="1" smtClean="0">
                <a:ea typeface="ＭＳ Ｐゴシック" pitchFamily="-110" charset="-128"/>
                <a:cs typeface="ＭＳ Ｐゴシック" pitchFamily="-110" charset="-128"/>
              </a:rPr>
              <a:t>Lucha</a:t>
            </a:r>
            <a:r>
              <a:rPr lang="en-US" sz="2600" i="1" dirty="0" smtClean="0"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sz="2600" i="1" dirty="0" err="1" smtClean="0">
                <a:ea typeface="ＭＳ Ｐゴシック" pitchFamily="-110" charset="-128"/>
                <a:cs typeface="ＭＳ Ｐゴシック" pitchFamily="-110" charset="-128"/>
              </a:rPr>
              <a:t>Libre</a:t>
            </a:r>
            <a:endParaRPr lang="en-US" sz="2600" i="1" dirty="0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2051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04800" y="-533400"/>
            <a:ext cx="7467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Lucha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Libre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” = Free Wrestling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895600"/>
            <a:ext cx="2895600" cy="1926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7176" y="5010150"/>
            <a:ext cx="2776824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786" y="762000"/>
            <a:ext cx="2977214" cy="1981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914400"/>
            <a:ext cx="54864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i="1" dirty="0" err="1" smtClean="0"/>
              <a:t>Lucha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libre</a:t>
            </a:r>
            <a:r>
              <a:rPr lang="en-US" sz="2000" dirty="0" smtClean="0"/>
              <a:t> is a type of professional wrestling that is popular throughout Mexico and many other Latin American countries.</a:t>
            </a:r>
          </a:p>
          <a:p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Mexican wrestling is characterized by colorful masks, rapid sequences of holds and maneuvers, as well as some “high-flying” moves.</a:t>
            </a:r>
          </a:p>
          <a:p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The pro wrestlers (</a:t>
            </a:r>
            <a:r>
              <a:rPr lang="en-US" sz="2000" i="1" dirty="0" err="1" smtClean="0"/>
              <a:t>luchadores</a:t>
            </a:r>
            <a:r>
              <a:rPr lang="en-US" sz="2000" dirty="0" smtClean="0"/>
              <a:t>) gain a “larger than life” quality as celebrities and icons throughout the country. </a:t>
            </a:r>
          </a:p>
          <a:p>
            <a:pPr>
              <a:buFont typeface="Arial"/>
              <a:buChar char="•"/>
            </a:pP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Very rarely do these pros remove their masks in public, although some do. Their masks evoke a symbolic identity that in many ways becomes more famous than the fighters themselves. 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56448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28600" y="-457200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u="sng" dirty="0" smtClean="0">
                <a:solidFill>
                  <a:srgbClr val="000090"/>
                </a:solidFill>
                <a:ea typeface="+mj-ea"/>
              </a:rPr>
              <a:t>1:</a:t>
            </a:r>
            <a:endParaRPr lang="en-US" b="1" u="sng" dirty="0">
              <a:solidFill>
                <a:srgbClr val="000090"/>
              </a:solidFill>
              <a:ea typeface="+mj-ea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12775"/>
            <a:ext cx="8399463" cy="487362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15000" b="1" smtClean="0">
                <a:solidFill>
                  <a:srgbClr val="FF0000"/>
                </a:solidFill>
              </a:rPr>
              <a:t>12:50pm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4602163"/>
            <a:ext cx="9144000" cy="2246312"/>
          </a:xfrm>
          <a:prstGeom prst="rect">
            <a:avLst/>
          </a:prstGeom>
          <a:solidFill>
            <a:schemeClr val="bg2"/>
          </a:solidFill>
          <a:ln w="762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0">
                <a:solidFill>
                  <a:srgbClr val="000090"/>
                </a:solidFill>
                <a:latin typeface="Calibri" pitchFamily="-106" charset="0"/>
              </a:rPr>
              <a:t>Es la una menos diez de la tarde.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28600" y="-457200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u="sng" dirty="0" smtClean="0">
                <a:solidFill>
                  <a:srgbClr val="000090"/>
                </a:solidFill>
                <a:ea typeface="+mj-ea"/>
              </a:rPr>
              <a:t>2: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12775"/>
            <a:ext cx="8399463" cy="487362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15000" b="1" smtClean="0">
                <a:solidFill>
                  <a:srgbClr val="FF0000"/>
                </a:solidFill>
              </a:rPr>
              <a:t>12:40am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4602163"/>
            <a:ext cx="9144000" cy="2246312"/>
          </a:xfrm>
          <a:prstGeom prst="rect">
            <a:avLst/>
          </a:prstGeom>
          <a:solidFill>
            <a:schemeClr val="bg2"/>
          </a:solidFill>
          <a:ln w="762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0">
                <a:solidFill>
                  <a:srgbClr val="000090"/>
                </a:solidFill>
                <a:latin typeface="Calibri" pitchFamily="-106" charset="0"/>
              </a:rPr>
              <a:t>Es la una menos veinte de la mañana.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28600" y="-457200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u="sng" dirty="0" smtClean="0">
                <a:solidFill>
                  <a:srgbClr val="000090"/>
                </a:solidFill>
                <a:ea typeface="+mj-ea"/>
              </a:rPr>
              <a:t>3: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12775"/>
            <a:ext cx="8399463" cy="487362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15000" b="1" smtClean="0">
                <a:solidFill>
                  <a:srgbClr val="FF0000"/>
                </a:solidFill>
              </a:rPr>
              <a:t>3:35pm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3533775"/>
            <a:ext cx="9144000" cy="3324225"/>
          </a:xfrm>
          <a:prstGeom prst="rect">
            <a:avLst/>
          </a:prstGeom>
          <a:solidFill>
            <a:schemeClr val="bg2"/>
          </a:solidFill>
          <a:ln w="762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0">
                <a:solidFill>
                  <a:srgbClr val="000090"/>
                </a:solidFill>
                <a:latin typeface="Calibri" pitchFamily="-106" charset="0"/>
              </a:rPr>
              <a:t>Son las cuatro menos veinticinco de la tarde.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8600" y="-457200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u="sng" dirty="0" smtClean="0">
                <a:solidFill>
                  <a:srgbClr val="000090"/>
                </a:solidFill>
                <a:ea typeface="+mj-ea"/>
              </a:rPr>
              <a:t>4: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12775"/>
            <a:ext cx="8399463" cy="487362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15000" b="1" dirty="0" smtClean="0">
                <a:solidFill>
                  <a:srgbClr val="FF0000"/>
                </a:solidFill>
              </a:rPr>
              <a:t>9:32pm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3533775"/>
            <a:ext cx="9144000" cy="3324225"/>
          </a:xfrm>
          <a:prstGeom prst="rect">
            <a:avLst/>
          </a:prstGeom>
          <a:solidFill>
            <a:schemeClr val="bg2"/>
          </a:solidFill>
          <a:ln w="762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0">
                <a:solidFill>
                  <a:srgbClr val="000090"/>
                </a:solidFill>
                <a:latin typeface="Calibri" pitchFamily="-106" charset="0"/>
              </a:rPr>
              <a:t>Son las diez menos veintiocho de la noche.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08150" y="569913"/>
            <a:ext cx="7435850" cy="20526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6000" cap="none" smtClean="0"/>
              <a:t>INDIVIDUAL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Oriel.thmx</Template>
  <TotalTime>653</TotalTime>
  <Words>664</Words>
  <Application>Microsoft Macintosh PowerPoint</Application>
  <PresentationFormat>On-screen Show (4:3)</PresentationFormat>
  <Paragraphs>131</Paragraphs>
  <Slides>15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Oriel</vt:lpstr>
      <vt:lpstr>*Vámonos:5-4 YOU HAVE 3 MINUTES*</vt:lpstr>
      <vt:lpstr>Slide 2</vt:lpstr>
      <vt:lpstr>MOMENTO CULTURAL: Mexican Pop Culture </vt:lpstr>
      <vt:lpstr>“Lucha Libre” = Free Wrestling</vt:lpstr>
      <vt:lpstr>1:</vt:lpstr>
      <vt:lpstr>2:</vt:lpstr>
      <vt:lpstr>3:</vt:lpstr>
      <vt:lpstr>4:</vt:lpstr>
      <vt:lpstr>INDIVIDUAL WORK</vt:lpstr>
      <vt:lpstr>Slide 10</vt:lpstr>
      <vt:lpstr>Slide 11</vt:lpstr>
      <vt:lpstr>Slide 12</vt:lpstr>
      <vt:lpstr>Slide 13</vt:lpstr>
      <vt:lpstr>Slide 14</vt:lpstr>
      <vt:lpstr>Tarea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*YOU HAVE 3 MINUTES*</dc:title>
  <dc:creator>Meredith Hall</dc:creator>
  <cp:lastModifiedBy>Alexandra Santiago</cp:lastModifiedBy>
  <cp:revision>17</cp:revision>
  <dcterms:created xsi:type="dcterms:W3CDTF">2015-04-07T00:57:45Z</dcterms:created>
  <dcterms:modified xsi:type="dcterms:W3CDTF">2015-04-07T00:58:03Z</dcterms:modified>
</cp:coreProperties>
</file>