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69.xml" ContentType="application/vnd.openxmlformats-officedocument.presentationml.slide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71"/>
  </p:notesMasterIdLst>
  <p:sldIdLst>
    <p:sldId id="257" r:id="rId2"/>
    <p:sldId id="258" r:id="rId3"/>
    <p:sldId id="407" r:id="rId4"/>
    <p:sldId id="408" r:id="rId5"/>
    <p:sldId id="409" r:id="rId6"/>
    <p:sldId id="410" r:id="rId7"/>
    <p:sldId id="380" r:id="rId8"/>
    <p:sldId id="381" r:id="rId9"/>
    <p:sldId id="266" r:id="rId10"/>
    <p:sldId id="267" r:id="rId11"/>
    <p:sldId id="295" r:id="rId12"/>
    <p:sldId id="296" r:id="rId13"/>
    <p:sldId id="297" r:id="rId14"/>
    <p:sldId id="298" r:id="rId15"/>
    <p:sldId id="270" r:id="rId16"/>
    <p:sldId id="271" r:id="rId17"/>
    <p:sldId id="272" r:id="rId18"/>
    <p:sldId id="299" r:id="rId19"/>
    <p:sldId id="300" r:id="rId20"/>
    <p:sldId id="301" r:id="rId21"/>
    <p:sldId id="303" r:id="rId22"/>
    <p:sldId id="302" r:id="rId23"/>
    <p:sldId id="304" r:id="rId24"/>
    <p:sldId id="305" r:id="rId25"/>
    <p:sldId id="276" r:id="rId26"/>
    <p:sldId id="277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278" r:id="rId37"/>
    <p:sldId id="318" r:id="rId38"/>
    <p:sldId id="319" r:id="rId39"/>
    <p:sldId id="292" r:id="rId40"/>
    <p:sldId id="291" r:id="rId41"/>
    <p:sldId id="293" r:id="rId42"/>
    <p:sldId id="294" r:id="rId43"/>
    <p:sldId id="289" r:id="rId44"/>
    <p:sldId id="320" r:id="rId45"/>
    <p:sldId id="382" r:id="rId46"/>
    <p:sldId id="383" r:id="rId47"/>
    <p:sldId id="377" r:id="rId48"/>
    <p:sldId id="379" r:id="rId49"/>
    <p:sldId id="384" r:id="rId50"/>
    <p:sldId id="385" r:id="rId51"/>
    <p:sldId id="406" r:id="rId52"/>
    <p:sldId id="322" r:id="rId53"/>
    <p:sldId id="411" r:id="rId54"/>
    <p:sldId id="324" r:id="rId55"/>
    <p:sldId id="386" r:id="rId56"/>
    <p:sldId id="387" r:id="rId57"/>
    <p:sldId id="388" r:id="rId58"/>
    <p:sldId id="389" r:id="rId59"/>
    <p:sldId id="390" r:id="rId60"/>
    <p:sldId id="391" r:id="rId61"/>
    <p:sldId id="392" r:id="rId62"/>
    <p:sldId id="393" r:id="rId63"/>
    <p:sldId id="394" r:id="rId64"/>
    <p:sldId id="395" r:id="rId65"/>
    <p:sldId id="400" r:id="rId66"/>
    <p:sldId id="398" r:id="rId67"/>
    <p:sldId id="399" r:id="rId68"/>
    <p:sldId id="401" r:id="rId69"/>
    <p:sldId id="402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F2BC6-BC11-1E41-8D0F-0EBB2D86F233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E520F-AF04-9441-AC1D-D1DCC6ED1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13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come and write on the board! Or, if you’re short on time, just verbally talk it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110D9-4FBE-3547-BA7C-07D7AE3A383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831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is</a:t>
            </a:r>
            <a:r>
              <a:rPr lang="en-US" baseline="0" dirty="0" smtClean="0"/>
              <a:t> the example, then do two as a class (encourage them to be SPICY and CREATIVE)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3EEE9-953F-E740-AC78-714EFAC5934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5941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Llamar</a:t>
            </a:r>
            <a:r>
              <a:rPr lang="en-US" dirty="0" smtClean="0"/>
              <a:t> a dos </a:t>
            </a:r>
            <a:r>
              <a:rPr lang="en-US" dirty="0" err="1" smtClean="0"/>
              <a:t>alumnos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520F-AF04-9441-AC1D-D1DCC6ED189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students 2 minutes or so to copy down, and then discuss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520F-AF04-9441-AC1D-D1DCC6ED189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write on the board, or quickly go over it as a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3EEE9-953F-E740-AC78-714EFAC5934F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682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write on the board, or quickly go over it as a class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3EEE9-953F-E740-AC78-714EFAC5934F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054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60D6F90-555C-5F4C-9EB3-7F8FEE94BB61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F476C0E-80B5-5A43-AB54-86CCF2568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6F90-555C-5F4C-9EB3-7F8FEE94BB61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6C0E-80B5-5A43-AB54-86CCF2568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6F90-555C-5F4C-9EB3-7F8FEE94BB61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6C0E-80B5-5A43-AB54-86CCF2568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0D6F90-555C-5F4C-9EB3-7F8FEE94BB61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476C0E-80B5-5A43-AB54-86CCF2568A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60D6F90-555C-5F4C-9EB3-7F8FEE94BB61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F476C0E-80B5-5A43-AB54-86CCF2568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6F90-555C-5F4C-9EB3-7F8FEE94BB61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6C0E-80B5-5A43-AB54-86CCF2568A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6F90-555C-5F4C-9EB3-7F8FEE94BB61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6C0E-80B5-5A43-AB54-86CCF2568A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0D6F90-555C-5F4C-9EB3-7F8FEE94BB61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476C0E-80B5-5A43-AB54-86CCF2568A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6F90-555C-5F4C-9EB3-7F8FEE94BB61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6C0E-80B5-5A43-AB54-86CCF2568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0D6F90-555C-5F4C-9EB3-7F8FEE94BB61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476C0E-80B5-5A43-AB54-86CCF2568A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0D6F90-555C-5F4C-9EB3-7F8FEE94BB61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476C0E-80B5-5A43-AB54-86CCF2568A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0D6F90-555C-5F4C-9EB3-7F8FEE94BB61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476C0E-80B5-5A43-AB54-86CCF2568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00" y="-947181"/>
            <a:ext cx="6172200" cy="18943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sng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VÁMONOS </a:t>
            </a:r>
            <a:endParaRPr kumimoji="0" lang="en-US" sz="5800" b="1" i="0" u="sng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75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reading!!!!!</a:t>
            </a:r>
          </a:p>
          <a:p>
            <a:endParaRPr lang="en-US" dirty="0" smtClean="0"/>
          </a:p>
          <a:p>
            <a:r>
              <a:rPr lang="en-US" dirty="0" smtClean="0"/>
              <a:t>Write a paragraph about any topic we have studied so far. Do your best! I am collecting your work for a informal grade.</a:t>
            </a:r>
          </a:p>
          <a:p>
            <a:endParaRPr lang="en-US" dirty="0" smtClean="0"/>
          </a:p>
          <a:p>
            <a:r>
              <a:rPr lang="en-US" dirty="0" smtClean="0"/>
              <a:t>Gracias,</a:t>
            </a:r>
          </a:p>
          <a:p>
            <a:endParaRPr lang="en-US" dirty="0" smtClean="0"/>
          </a:p>
          <a:p>
            <a:r>
              <a:rPr lang="en-US" dirty="0" err="1" smtClean="0"/>
              <a:t>Señora</a:t>
            </a:r>
            <a:r>
              <a:rPr lang="en-US" dirty="0" smtClean="0"/>
              <a:t> Santiago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/>
              <a:t>Bajo(a</a:t>
            </a:r>
            <a:r>
              <a:rPr lang="en-US" sz="8000" b="1" dirty="0" smtClean="0"/>
              <a:t>)</a:t>
            </a:r>
            <a:endParaRPr lang="en-US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17638"/>
            <a:ext cx="3098800" cy="4582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5724435"/>
            <a:ext cx="2261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Short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86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/>
              <a:t>Gordo(a</a:t>
            </a:r>
            <a:r>
              <a:rPr lang="en-US" sz="8000" b="1" dirty="0" smtClean="0"/>
              <a:t>)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5724435"/>
            <a:ext cx="1808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Fat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656347"/>
            <a:ext cx="4114800" cy="398846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86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/>
              <a:t>Delgado(a</a:t>
            </a:r>
            <a:r>
              <a:rPr lang="en-US" sz="8000" b="1" dirty="0" smtClean="0"/>
              <a:t>)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724435"/>
            <a:ext cx="3587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Skinny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333500"/>
            <a:ext cx="1828800" cy="4572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86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/>
              <a:t>Joven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724435"/>
            <a:ext cx="3249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Young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729" y="1417639"/>
            <a:ext cx="5749795" cy="430679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86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/>
              <a:t>Viejo(a</a:t>
            </a:r>
            <a:r>
              <a:rPr lang="en-US" sz="8000" b="1" dirty="0" smtClean="0"/>
              <a:t>)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724435"/>
            <a:ext cx="1894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Old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47800"/>
            <a:ext cx="3276600" cy="437443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86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/>
              <a:t>Rubio(a</a:t>
            </a:r>
            <a:r>
              <a:rPr lang="en-US" sz="8000" b="1" dirty="0" smtClean="0"/>
              <a:t>)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626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Blonde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harrypotter.ugo.com/images/students/slytherin/draco-malfo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092200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071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err="1" smtClean="0"/>
              <a:t>Moreno(a</a:t>
            </a:r>
            <a:r>
              <a:rPr lang="en-US" sz="8000" b="1" dirty="0" smtClean="0"/>
              <a:t>) </a:t>
            </a:r>
            <a:endParaRPr lang="en-US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96311" y="5410200"/>
            <a:ext cx="54284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b="1" dirty="0" smtClean="0">
                <a:solidFill>
                  <a:srgbClr val="FF0000"/>
                </a:solidFill>
              </a:rPr>
              <a:t>Dark-haired</a:t>
            </a:r>
            <a:endParaRPr lang="en-US" sz="6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t1.gstatic.com/images?q=tbn:ANd9GcQEMxFnEqVlO1yrmB6gZA857rin-bvFW8vz4P2AXooTmV6Na0avd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3330" y="1417638"/>
            <a:ext cx="442087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68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b="1" dirty="0" err="1" smtClean="0"/>
              <a:t>Pelirrojo(a</a:t>
            </a:r>
            <a:r>
              <a:rPr lang="en-US" sz="5000" b="1" dirty="0" smtClean="0"/>
              <a:t>)</a:t>
            </a:r>
            <a:endParaRPr lang="en-US" sz="5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5842337"/>
            <a:ext cx="4035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Red-headed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t2.gstatic.com/images?q=tbn:ANd9GcTVu3boDpXv3Bm6tctCt1YKeMcwDyh0PYRuNUZI6bomorp9wMTw3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417639"/>
            <a:ext cx="3886200" cy="442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29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/>
              <a:t>Bonito(a</a:t>
            </a:r>
            <a:r>
              <a:rPr lang="en-US" sz="8000" b="1" dirty="0" smtClean="0"/>
              <a:t>)</a:t>
            </a:r>
            <a:endParaRPr lang="en-US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95400"/>
            <a:ext cx="4673600" cy="467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657671"/>
            <a:ext cx="2502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Pretty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125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err="1" smtClean="0"/>
              <a:t>Guapo(a</a:t>
            </a:r>
            <a:r>
              <a:rPr lang="en-US" sz="8000" b="1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583238"/>
            <a:ext cx="5366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Good-looking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t3.gstatic.com/images?q=tbn:ANd9GcTwAwYE4uIFRXGew-bdBD0ZpF0AgaJzKAAC7hV6GV7E5_mGr5X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295400"/>
            <a:ext cx="405384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252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 bwMode="auto">
          <a:xfrm>
            <a:off x="2133600" y="76200"/>
            <a:ext cx="6172200" cy="1055688"/>
          </a:xfrm>
        </p:spPr>
        <p:txBody>
          <a:bodyPr/>
          <a:lstStyle/>
          <a:p>
            <a:pPr algn="ctr"/>
            <a:r>
              <a:rPr lang="en-US" sz="6000" u="sng" cap="none" smtClean="0"/>
              <a:t>EL OBJETIVO:</a:t>
            </a: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2133600" y="1524000"/>
            <a:ext cx="6781800" cy="5029200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I can understand descriptions of people when I hear them or read them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I can ask someone to describe himself/herself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/>
              <a:t>Feo(a</a:t>
            </a:r>
            <a:r>
              <a:rPr lang="en-US" sz="8000" b="1" dirty="0" smtClean="0"/>
              <a:t>)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724435"/>
            <a:ext cx="2406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Ugly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62415"/>
            <a:ext cx="4419600" cy="443933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86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000" b="1" dirty="0" err="1" smtClean="0"/>
              <a:t>Antipático(a</a:t>
            </a:r>
            <a:r>
              <a:rPr lang="en-US" sz="5000" b="1" dirty="0" smtClean="0"/>
              <a:t>)</a:t>
            </a:r>
            <a:endParaRPr lang="en-US" sz="5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17638"/>
            <a:ext cx="4610100" cy="4610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688449"/>
            <a:ext cx="809723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solidFill>
                  <a:srgbClr val="FF0000"/>
                </a:solidFill>
              </a:rPr>
              <a:t>Mean/Unfriendly</a:t>
            </a:r>
            <a:endParaRPr lang="en-US" sz="7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398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err="1" smtClean="0"/>
              <a:t>Simpático(a</a:t>
            </a:r>
            <a:r>
              <a:rPr lang="en-US" sz="6000" b="1" dirty="0" smtClean="0"/>
              <a:t>)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417638"/>
            <a:ext cx="2950210" cy="4381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534561"/>
            <a:ext cx="77753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Nice/ Friendly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51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err="1" smtClean="0"/>
              <a:t>Activo(a</a:t>
            </a:r>
            <a:r>
              <a:rPr lang="en-US" sz="6000" b="1" dirty="0" smtClean="0"/>
              <a:t>)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417638"/>
            <a:ext cx="3003550" cy="4118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5535820"/>
            <a:ext cx="2828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Active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147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000" b="1" dirty="0" err="1" smtClean="0"/>
              <a:t>Atlético(a</a:t>
            </a:r>
            <a:r>
              <a:rPr lang="en-US" sz="5000" b="1" dirty="0" smtClean="0"/>
              <a:t>)</a:t>
            </a:r>
            <a:endParaRPr lang="en-US" sz="5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417638"/>
            <a:ext cx="3591219" cy="4449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5534561"/>
            <a:ext cx="34793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Athletic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79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err="1" smtClean="0"/>
              <a:t>Perezoso(a</a:t>
            </a:r>
            <a:r>
              <a:rPr lang="en-US" sz="6000" b="1" dirty="0" smtClean="0"/>
              <a:t>)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417638"/>
            <a:ext cx="4686300" cy="4686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54102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Lazy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68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smtClean="0"/>
              <a:t>TRABAJADOR</a:t>
            </a:r>
            <a:r>
              <a:rPr lang="en-US" sz="7000" b="1" dirty="0" smtClean="0"/>
              <a:t>(a)</a:t>
            </a:r>
            <a:endParaRPr lang="en-US" sz="7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2578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Hard-working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hardworking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1828800"/>
            <a:ext cx="4724400" cy="3124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11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/>
              <a:t>Tonto(a</a:t>
            </a:r>
            <a:r>
              <a:rPr lang="en-US" sz="8000" b="1" dirty="0" smtClean="0"/>
              <a:t>)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724435"/>
            <a:ext cx="2356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Silly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287893"/>
            <a:ext cx="3657600" cy="446839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86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err="1" smtClean="0"/>
              <a:t>Serio(a</a:t>
            </a:r>
            <a:r>
              <a:rPr lang="en-US" sz="8000" b="1" dirty="0" smtClean="0"/>
              <a:t>)</a:t>
            </a:r>
            <a:endParaRPr lang="en-US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17637"/>
            <a:ext cx="6324600" cy="4193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5586680"/>
            <a:ext cx="33140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Serious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465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err="1" smtClean="0"/>
              <a:t>Divertido(a</a:t>
            </a:r>
            <a:r>
              <a:rPr lang="en-US" sz="6000" b="1" dirty="0" smtClean="0"/>
              <a:t>)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17638"/>
            <a:ext cx="5611400" cy="4213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5630864"/>
            <a:ext cx="23351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FUN!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347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en-US" sz="4000" b="1" dirty="0" smtClean="0"/>
              <a:t>VOCABULARIO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990600"/>
          <a:ext cx="8077200" cy="574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43434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latin typeface="Times"/>
                          <a:ea typeface="Cambria"/>
                          <a:cs typeface="Times New Roman"/>
                        </a:rPr>
                        <a:t>Describing Myself with “I am” and “I am not….”</a:t>
                      </a: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latin typeface="Times"/>
                          <a:ea typeface="Cambria"/>
                          <a:cs typeface="Times New Roman"/>
                        </a:rPr>
                        <a:t>Yo soy….No soy</a:t>
                      </a: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b="1">
                          <a:latin typeface="Times"/>
                          <a:ea typeface="Cambria"/>
                          <a:cs typeface="Times New Roman"/>
                        </a:rPr>
                        <a:t>Physical traits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latin typeface="Times"/>
                          <a:ea typeface="Cambria"/>
                          <a:cs typeface="Times New Roman"/>
                        </a:rPr>
                        <a:t>Físicamente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latin typeface="Times"/>
                          <a:ea typeface="Cambria"/>
                          <a:cs typeface="Times New Roman"/>
                        </a:rPr>
                        <a:t>A little…..a lot…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latin typeface="Times"/>
                          <a:ea typeface="Cambria"/>
                          <a:cs typeface="Times New Roman"/>
                        </a:rPr>
                        <a:t>Un poco……muy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mbria"/>
                          <a:cs typeface="Arial"/>
                        </a:rPr>
                        <a:t>Tall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latin typeface="Times"/>
                          <a:ea typeface="Cambria"/>
                          <a:cs typeface="Times New Roman"/>
                        </a:rPr>
                        <a:t>Alto (a)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mbria"/>
                          <a:cs typeface="Arial"/>
                        </a:rPr>
                        <a:t>Short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latin typeface="Times"/>
                          <a:ea typeface="Cambria"/>
                          <a:cs typeface="Times New Roman"/>
                        </a:rPr>
                        <a:t>Bajo (a)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latin typeface="Times"/>
                          <a:ea typeface="Cambria"/>
                          <a:cs typeface="Times New Roman"/>
                        </a:rPr>
                        <a:t>Medium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latin typeface="Times"/>
                          <a:ea typeface="Cambria"/>
                          <a:cs typeface="Times New Roman"/>
                        </a:rPr>
                        <a:t>Mediano size (a)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latin typeface="Times"/>
                          <a:ea typeface="Cambria"/>
                          <a:cs typeface="Times New Roman"/>
                        </a:rPr>
                        <a:t>Good-looking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latin typeface="Times"/>
                          <a:ea typeface="Cambria"/>
                          <a:cs typeface="Times New Roman"/>
                        </a:rPr>
                        <a:t>Guapo (a)</a:t>
                      </a: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latin typeface="Times"/>
                          <a:ea typeface="Cambria"/>
                          <a:cs typeface="Times New Roman"/>
                        </a:rPr>
                        <a:t>Pretty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latin typeface="Times"/>
                          <a:ea typeface="Cambria"/>
                          <a:cs typeface="Times New Roman"/>
                        </a:rPr>
                        <a:t>Bonito (a)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latin typeface="Times"/>
                          <a:ea typeface="Cambria"/>
                          <a:cs typeface="Times New Roman"/>
                        </a:rPr>
                        <a:t>Ugly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latin typeface="Times"/>
                          <a:ea typeface="Cambria"/>
                          <a:cs typeface="Times New Roman"/>
                        </a:rPr>
                        <a:t>Feo (a)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latin typeface="Times"/>
                          <a:ea typeface="Cambria"/>
                          <a:cs typeface="Times New Roman"/>
                        </a:rPr>
                        <a:t>Redhead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latin typeface="Times"/>
                          <a:ea typeface="Cambria"/>
                          <a:cs typeface="Times New Roman"/>
                        </a:rPr>
                        <a:t>Pelirrojo (a)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latin typeface="Times"/>
                          <a:ea typeface="Cambria"/>
                          <a:cs typeface="Times New Roman"/>
                        </a:rPr>
                        <a:t>Blond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latin typeface="Times"/>
                          <a:ea typeface="Cambria"/>
                          <a:cs typeface="Times New Roman"/>
                        </a:rPr>
                        <a:t>Rubio (a)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mbria"/>
                          <a:cs typeface="Arial"/>
                        </a:rPr>
                        <a:t>Brunette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latin typeface="Times"/>
                          <a:ea typeface="Cambria"/>
                          <a:cs typeface="Times New Roman"/>
                        </a:rPr>
                        <a:t>Moreno (a)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Cambria"/>
                          <a:cs typeface="Times New Roman"/>
                        </a:rPr>
                        <a:t>Fat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Cambria"/>
                          <a:cs typeface="Times New Roman"/>
                        </a:rPr>
                        <a:t>Gordo (a)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Cambria"/>
                          <a:cs typeface="Times New Roman"/>
                        </a:rPr>
                        <a:t>Skinny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Cambria"/>
                          <a:cs typeface="Times New Roman"/>
                        </a:rPr>
                        <a:t>Delgado (a)/ flaco (a)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Cambria"/>
                          <a:cs typeface="Times New Roman"/>
                        </a:rPr>
                        <a:t>Big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Cambria"/>
                          <a:cs typeface="Times New Roman"/>
                        </a:rPr>
                        <a:t>Grande</a:t>
                      </a: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err="1" smtClean="0"/>
              <a:t>Aburrido(a</a:t>
            </a:r>
            <a:r>
              <a:rPr lang="en-US" sz="6000" b="1" dirty="0" smtClean="0"/>
              <a:t>)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17638"/>
            <a:ext cx="54864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586680"/>
            <a:ext cx="29648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Boring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47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err="1" smtClean="0"/>
              <a:t>Intelectual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534561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Intellectual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t3.gstatic.com/images?q=tbn:ANd9GcThX7nYL8gjHC-CIabuuqm3qCVxIbLck_8d2ZyuIXFLvEgqIsihw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417638"/>
            <a:ext cx="4648200" cy="411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94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err="1" smtClean="0"/>
              <a:t>Inteligente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73794" y="5403850"/>
            <a:ext cx="45032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Intelligent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t3.gstatic.com/images?q=tbn:ANd9GcThX7nYL8gjHC-CIabuuqm3qCVxIbLck_8d2ZyuIXFLvEgqIsihw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417638"/>
            <a:ext cx="4648200" cy="411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328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err="1" smtClean="0"/>
              <a:t>Gracioso(a</a:t>
            </a:r>
            <a:r>
              <a:rPr lang="en-US" sz="6000" b="1" dirty="0" smtClean="0"/>
              <a:t>)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17638"/>
            <a:ext cx="5461000" cy="4095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534561"/>
            <a:ext cx="25255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Witty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585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err="1" smtClean="0"/>
              <a:t>Cómico(a</a:t>
            </a:r>
            <a:r>
              <a:rPr lang="en-US" sz="6000" b="1" dirty="0" smtClean="0"/>
              <a:t>)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1384300"/>
            <a:ext cx="4089400" cy="408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534561"/>
            <a:ext cx="27745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Funny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754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000" b="1" dirty="0" err="1" smtClean="0"/>
              <a:t>Extrovertido(a</a:t>
            </a:r>
            <a:r>
              <a:rPr lang="en-US" sz="5000" b="1" dirty="0" smtClean="0"/>
              <a:t>)</a:t>
            </a:r>
            <a:endParaRPr lang="en-US" sz="5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17638"/>
            <a:ext cx="6019800" cy="4005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5434280"/>
            <a:ext cx="4101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Outgoing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391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err="1" smtClean="0"/>
              <a:t>Tímido(a</a:t>
            </a:r>
            <a:r>
              <a:rPr lang="en-US" sz="6000" b="1" dirty="0" smtClean="0"/>
              <a:t>)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17638"/>
            <a:ext cx="4572000" cy="4249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5534561"/>
            <a:ext cx="16874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Shy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477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err="1" smtClean="0"/>
              <a:t>Romántico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5535820"/>
            <a:ext cx="53518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Romantic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0436" y="2105271"/>
            <a:ext cx="50292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652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err="1" smtClean="0"/>
              <a:t>Pésimo(A</a:t>
            </a:r>
            <a:r>
              <a:rPr lang="en-US" sz="8000" b="1" dirty="0" smtClean="0"/>
              <a:t>)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73794" y="5403850"/>
            <a:ext cx="33513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Awful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08059"/>
            <a:ext cx="3657600" cy="421761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031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Formidable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40385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Wonderful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51857"/>
            <a:ext cx="3733800" cy="4267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235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381000"/>
          <a:ext cx="8077200" cy="564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"/>
                          <a:ea typeface="Cambria"/>
                          <a:cs typeface="Times New Roman"/>
                        </a:rPr>
                        <a:t>Personality Traits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"/>
                          <a:ea typeface="Cambria"/>
                          <a:cs typeface="Times New Roman"/>
                        </a:rPr>
                        <a:t>Nice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Simpático (a)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Not nice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Antipático (a)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Polite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Amable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Funny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Cómico (a)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"/>
                          <a:ea typeface="Cambria"/>
                          <a:cs typeface="Times New Roman"/>
                        </a:rPr>
                        <a:t>Cool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Chévere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Serious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Serio (a)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Athletic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"/>
                          <a:ea typeface="Cambria"/>
                          <a:cs typeface="Times New Roman"/>
                        </a:rPr>
                        <a:t>Atlético</a:t>
                      </a:r>
                      <a:r>
                        <a:rPr lang="en-US" sz="2400" dirty="0">
                          <a:latin typeface="Times"/>
                          <a:ea typeface="Cambria"/>
                          <a:cs typeface="Times New Roman"/>
                        </a:rPr>
                        <a:t> (a)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Shy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"/>
                          <a:ea typeface="Cambria"/>
                          <a:cs typeface="Times New Roman"/>
                        </a:rPr>
                        <a:t>Tímido</a:t>
                      </a:r>
                      <a:r>
                        <a:rPr lang="en-US" sz="2400" dirty="0">
                          <a:latin typeface="Times"/>
                          <a:ea typeface="Cambria"/>
                          <a:cs typeface="Times New Roman"/>
                        </a:rPr>
                        <a:t> (a)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Outgoing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"/>
                          <a:ea typeface="Cambria"/>
                          <a:cs typeface="Times New Roman"/>
                        </a:rPr>
                        <a:t>Extrovertido</a:t>
                      </a:r>
                      <a:r>
                        <a:rPr lang="en-US" sz="2400" dirty="0">
                          <a:latin typeface="Times"/>
                          <a:ea typeface="Cambria"/>
                          <a:cs typeface="Times New Roman"/>
                        </a:rPr>
                        <a:t> (a)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latin typeface="Times"/>
                          <a:ea typeface="Cambria"/>
                          <a:cs typeface="Times New Roman"/>
                        </a:rPr>
                        <a:t>Lazy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latin typeface="Times"/>
                          <a:ea typeface="Cambria"/>
                          <a:cs typeface="Times New Roman"/>
                        </a:rPr>
                        <a:t>Perezoso (a)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>
                          <a:latin typeface="Times"/>
                          <a:ea typeface="Cambria"/>
                          <a:cs typeface="Times New Roman"/>
                        </a:rPr>
                        <a:t>Hard-working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latin typeface="Times"/>
                          <a:ea typeface="Cambria"/>
                          <a:cs typeface="Times New Roman"/>
                        </a:rPr>
                        <a:t>Trabajador (a)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>
                          <a:latin typeface="Times"/>
                          <a:ea typeface="Cambria"/>
                          <a:cs typeface="Times New Roman"/>
                        </a:rPr>
                        <a:t>Intelligent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latin typeface="Times"/>
                          <a:ea typeface="Cambria"/>
                          <a:cs typeface="Times New Roman"/>
                        </a:rPr>
                        <a:t>Inteligente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>
                          <a:latin typeface="Times"/>
                          <a:ea typeface="Cambria"/>
                          <a:cs typeface="Times New Roman"/>
                        </a:rPr>
                        <a:t>Interesting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latin typeface="Times"/>
                          <a:ea typeface="Cambria"/>
                          <a:cs typeface="Times New Roman"/>
                        </a:rPr>
                        <a:t>Interesante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FENOMENAL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40385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AWESOME!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51857"/>
            <a:ext cx="3733800" cy="4267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204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/>
              <a:t>Delicioso(a</a:t>
            </a:r>
            <a:r>
              <a:rPr lang="en-US" sz="6000" b="1" dirty="0" smtClean="0"/>
              <a:t>)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40385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Delicious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954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188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Horrible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40385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Horrible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808" y="1417638"/>
            <a:ext cx="2915191" cy="421473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86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/>
              <a:t>MALO(A)</a:t>
            </a:r>
            <a:endParaRPr lang="en-US" sz="5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726" y="1676400"/>
            <a:ext cx="6419516" cy="3733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419600" y="228600"/>
            <a:ext cx="4038600" cy="11890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BUENO(A)</a:t>
            </a:r>
            <a:endParaRPr kumimoji="0" lang="en-US" sz="5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5181600"/>
            <a:ext cx="4038600" cy="11890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E75C0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</a:t>
            </a:r>
            <a:endParaRPr kumimoji="0" lang="en-US" sz="5000" b="1" i="0" u="none" strike="noStrike" kern="1200" cap="small" spc="0" normalizeH="0" baseline="0" noProof="0" dirty="0">
              <a:ln>
                <a:noFill/>
              </a:ln>
              <a:solidFill>
                <a:srgbClr val="E75C0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19600" y="5211762"/>
            <a:ext cx="4038600" cy="11890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E75C0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GOOD</a:t>
            </a:r>
            <a:endParaRPr kumimoji="0" lang="en-US" sz="5000" b="1" i="0" u="none" strike="noStrike" kern="1200" cap="small" spc="0" normalizeH="0" baseline="0" noProof="0" dirty="0">
              <a:ln>
                <a:noFill/>
              </a:ln>
              <a:solidFill>
                <a:srgbClr val="E75C0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87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/>
              <a:t>Interesante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486400"/>
            <a:ext cx="5557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Interesting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954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86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c vs f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72193" y="229335"/>
            <a:ext cx="9238390" cy="6421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0412" y="3522866"/>
            <a:ext cx="20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Alto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4103" y="3338200"/>
            <a:ext cx="20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Joven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4661" y="2936602"/>
            <a:ext cx="20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Morena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4661" y="3305934"/>
            <a:ext cx="20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Simpática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119" y="3153534"/>
            <a:ext cx="20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Gordo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0119" y="3892198"/>
            <a:ext cx="20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Bajo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0119" y="4261530"/>
            <a:ext cx="20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Guapo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3606" y="3707532"/>
            <a:ext cx="20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Trabajadora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3606" y="4076864"/>
            <a:ext cx="20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Guapa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3606" y="4446196"/>
            <a:ext cx="20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Delgada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0973" y="3707532"/>
            <a:ext cx="20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Inteligente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0412" y="4630862"/>
            <a:ext cx="20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Pelirrojo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5942" y="5000194"/>
            <a:ext cx="20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Antipático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2812" y="2751936"/>
            <a:ext cx="20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Trabajador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3606" y="4815528"/>
            <a:ext cx="20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Alta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8183" y="5184860"/>
            <a:ext cx="20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Rubia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8183" y="2599536"/>
            <a:ext cx="20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Fea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4199" y="3892198"/>
            <a:ext cx="20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Perezoso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8741" y="4261530"/>
            <a:ext cx="20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Tonta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756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acticamos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61809" cy="578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1391" y="559641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6600"/>
                </a:solidFill>
                <a:latin typeface="Century Gothic"/>
                <a:cs typeface="Century Gothic"/>
              </a:rPr>
              <a:t>morena</a:t>
            </a:r>
            <a:endParaRPr lang="en-US" sz="24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511" y="835528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6600"/>
                </a:solidFill>
                <a:latin typeface="Century Gothic"/>
                <a:cs typeface="Century Gothic"/>
              </a:rPr>
              <a:t>antipático</a:t>
            </a:r>
            <a:endParaRPr lang="en-US" sz="24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711" y="1181979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6600"/>
                </a:solidFill>
                <a:latin typeface="Century Gothic"/>
                <a:cs typeface="Century Gothic"/>
              </a:rPr>
              <a:t>atléticos</a:t>
            </a:r>
            <a:endParaRPr lang="en-US" sz="24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7471" y="1457866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6600"/>
                </a:solidFill>
                <a:latin typeface="Century Gothic"/>
                <a:cs typeface="Century Gothic"/>
              </a:rPr>
              <a:t>perezosos</a:t>
            </a:r>
            <a:endParaRPr lang="en-US" sz="24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511" y="1751394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6600"/>
                </a:solidFill>
                <a:latin typeface="Century Gothic"/>
                <a:cs typeface="Century Gothic"/>
              </a:rPr>
              <a:t>jovén</a:t>
            </a:r>
            <a:endParaRPr lang="en-US" sz="24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51" y="2044922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6600"/>
                </a:solidFill>
                <a:latin typeface="Century Gothic"/>
                <a:cs typeface="Century Gothic"/>
              </a:rPr>
              <a:t>bajas</a:t>
            </a:r>
            <a:endParaRPr lang="en-US" sz="24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8151" y="2356091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6600"/>
                </a:solidFill>
                <a:latin typeface="Century Gothic"/>
                <a:cs typeface="Century Gothic"/>
              </a:rPr>
              <a:t>inteligente</a:t>
            </a:r>
            <a:endParaRPr lang="en-US" sz="24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8871" y="2614337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latin typeface="Century Gothic"/>
                <a:cs typeface="Century Gothic"/>
              </a:rPr>
              <a:t>alto</a:t>
            </a:r>
            <a:endParaRPr lang="en-US" sz="24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7751" y="2949516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6600"/>
                </a:solidFill>
                <a:latin typeface="Century Gothic"/>
                <a:cs typeface="Century Gothic"/>
              </a:rPr>
              <a:t>pelirrojo</a:t>
            </a:r>
            <a:endParaRPr lang="en-US" sz="24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889" y="3180348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6600"/>
                </a:solidFill>
                <a:latin typeface="Century Gothic"/>
                <a:cs typeface="Century Gothic"/>
              </a:rPr>
              <a:t>pelirroja</a:t>
            </a:r>
            <a:endParaRPr lang="en-US" sz="24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1711" y="3563580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6600"/>
                </a:solidFill>
                <a:latin typeface="Century Gothic"/>
                <a:cs typeface="Century Gothic"/>
              </a:rPr>
              <a:t>perezoso</a:t>
            </a:r>
            <a:endParaRPr lang="en-US" sz="24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7958" y="3485147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6600"/>
                </a:solidFill>
                <a:latin typeface="Century Gothic"/>
                <a:cs typeface="Century Gothic"/>
              </a:rPr>
              <a:t>trabajadoras</a:t>
            </a:r>
            <a:endParaRPr lang="en-US" sz="24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6511" y="4035111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latin typeface="Century Gothic"/>
                <a:cs typeface="Century Gothic"/>
              </a:rPr>
              <a:t>tonto</a:t>
            </a:r>
            <a:endParaRPr lang="en-US" sz="24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70647" y="4094591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6600"/>
                </a:solidFill>
                <a:latin typeface="Century Gothic"/>
                <a:cs typeface="Century Gothic"/>
              </a:rPr>
              <a:t>guapa</a:t>
            </a:r>
            <a:endParaRPr lang="en-US" sz="24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7751" y="4389618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6600"/>
                </a:solidFill>
                <a:latin typeface="Century Gothic"/>
                <a:cs typeface="Century Gothic"/>
              </a:rPr>
              <a:t>guapa</a:t>
            </a:r>
            <a:endParaRPr lang="en-US" sz="24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3311" y="4683146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6600"/>
                </a:solidFill>
                <a:latin typeface="Century Gothic"/>
                <a:cs typeface="Century Gothic"/>
              </a:rPr>
              <a:t>románticos</a:t>
            </a:r>
            <a:endParaRPr lang="en-US" sz="24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5471" y="4994315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6600"/>
                </a:solidFill>
                <a:latin typeface="Century Gothic"/>
                <a:cs typeface="Century Gothic"/>
              </a:rPr>
              <a:t>divertidos</a:t>
            </a:r>
            <a:endParaRPr lang="en-US" sz="24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05969" y="5270203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6600"/>
                </a:solidFill>
                <a:latin typeface="Century Gothic"/>
                <a:cs typeface="Century Gothic"/>
              </a:rPr>
              <a:t>aburrido</a:t>
            </a:r>
            <a:endParaRPr lang="en-US" sz="24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584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685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the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066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known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519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4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9767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gender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981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number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4300" y="3429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EL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3429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LA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43389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LOS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3700" y="43389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LAS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5410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I’m going to read </a:t>
            </a:r>
            <a:r>
              <a:rPr lang="en-US" sz="2400" b="1" u="sng" dirty="0" smtClean="0">
                <a:solidFill>
                  <a:schemeClr val="accent1"/>
                </a:solidFill>
              </a:rPr>
              <a:t>the</a:t>
            </a:r>
            <a:r>
              <a:rPr lang="en-US" sz="2400" b="1" dirty="0" smtClean="0">
                <a:solidFill>
                  <a:schemeClr val="accent1"/>
                </a:solidFill>
              </a:rPr>
              <a:t> book </a:t>
            </a:r>
            <a:r>
              <a:rPr lang="en-US" sz="2400" b="1" i="1" dirty="0" smtClean="0">
                <a:solidFill>
                  <a:schemeClr val="accent1"/>
                </a:solidFill>
              </a:rPr>
              <a:t>Twilight.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593913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You watch </a:t>
            </a:r>
            <a:r>
              <a:rPr lang="en-US" sz="2400" b="1" u="sng" dirty="0" smtClean="0">
                <a:solidFill>
                  <a:schemeClr val="accent1"/>
                </a:solidFill>
              </a:rPr>
              <a:t>the</a:t>
            </a:r>
            <a:r>
              <a:rPr lang="en-US" sz="2400" b="1" dirty="0" smtClean="0">
                <a:solidFill>
                  <a:schemeClr val="accent1"/>
                </a:solidFill>
              </a:rPr>
              <a:t> Spielberg movie.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632013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We play </a:t>
            </a:r>
            <a:r>
              <a:rPr lang="en-US" sz="2400" b="1" u="sng" dirty="0" smtClean="0">
                <a:solidFill>
                  <a:schemeClr val="accent1"/>
                </a:solidFill>
              </a:rPr>
              <a:t>the</a:t>
            </a:r>
            <a:r>
              <a:rPr lang="en-US" sz="2400" b="1" dirty="0" smtClean="0">
                <a:solidFill>
                  <a:schemeClr val="accent1"/>
                </a:solidFill>
              </a:rPr>
              <a:t> Xbox games.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057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533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a/an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6286" y="533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some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995065"/>
            <a:ext cx="1871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unknown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371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4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1828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gender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4732" y="182879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number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5021" y="343241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UN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0286" y="3429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UNA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6907" y="43389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UNOS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6486" y="432861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UNAS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5410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I’m going to read </a:t>
            </a:r>
            <a:r>
              <a:rPr lang="en-US" sz="2400" b="1" u="sng" dirty="0" smtClean="0">
                <a:solidFill>
                  <a:schemeClr val="accent1"/>
                </a:solidFill>
              </a:rPr>
              <a:t>a</a:t>
            </a:r>
            <a:r>
              <a:rPr lang="en-US" sz="2400" b="1" dirty="0" smtClean="0">
                <a:solidFill>
                  <a:schemeClr val="accent1"/>
                </a:solidFill>
              </a:rPr>
              <a:t> book.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5791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You’re watching </a:t>
            </a:r>
            <a:r>
              <a:rPr lang="en-US" sz="2400" b="1" u="sng" dirty="0" smtClean="0">
                <a:solidFill>
                  <a:schemeClr val="accent1"/>
                </a:solidFill>
              </a:rPr>
              <a:t>a</a:t>
            </a:r>
            <a:r>
              <a:rPr lang="en-US" sz="2400" b="1" dirty="0" smtClean="0">
                <a:solidFill>
                  <a:schemeClr val="accent1"/>
                </a:solidFill>
              </a:rPr>
              <a:t> movie.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624393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We play </a:t>
            </a:r>
            <a:r>
              <a:rPr lang="en-US" sz="2400" b="1" u="sng" dirty="0" smtClean="0">
                <a:solidFill>
                  <a:schemeClr val="accent1"/>
                </a:solidFill>
              </a:rPr>
              <a:t>some</a:t>
            </a:r>
            <a:r>
              <a:rPr lang="en-US" sz="2400" b="1" dirty="0" smtClean="0">
                <a:solidFill>
                  <a:schemeClr val="accent1"/>
                </a:solidFill>
              </a:rPr>
              <a:t> videogames. 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622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530594"/>
            <a:ext cx="7467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THE FORMULA!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-230358"/>
            <a:ext cx="9144000" cy="520080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dirty="0" smtClean="0">
                <a:latin typeface="Century Gothic"/>
                <a:cs typeface="Century Gothic"/>
              </a:rPr>
              <a:t>SUBJECT </a:t>
            </a:r>
          </a:p>
          <a:p>
            <a:pPr algn="ctr">
              <a:buNone/>
            </a:pPr>
            <a:r>
              <a:rPr lang="en-US" sz="4800" dirty="0" smtClean="0">
                <a:latin typeface="Century Gothic"/>
                <a:cs typeface="Century Gothic"/>
              </a:rPr>
              <a:t>+</a:t>
            </a:r>
            <a:endParaRPr lang="en-US" sz="4800" dirty="0">
              <a:latin typeface="Century Gothic"/>
              <a:cs typeface="Century Gothic"/>
            </a:endParaRPr>
          </a:p>
          <a:p>
            <a:pPr algn="ctr">
              <a:buNone/>
            </a:pPr>
            <a:r>
              <a:rPr lang="en-US" sz="4800" dirty="0" smtClean="0">
                <a:latin typeface="Century Gothic"/>
                <a:cs typeface="Century Gothic"/>
              </a:rPr>
              <a:t>SOY/ERES/ES/</a:t>
            </a:r>
          </a:p>
          <a:p>
            <a:pPr algn="ctr">
              <a:buNone/>
            </a:pPr>
            <a:r>
              <a:rPr lang="en-US" sz="4800" dirty="0" smtClean="0">
                <a:latin typeface="Century Gothic"/>
                <a:cs typeface="Century Gothic"/>
              </a:rPr>
              <a:t>+ </a:t>
            </a:r>
          </a:p>
          <a:p>
            <a:pPr algn="ctr">
              <a:buNone/>
            </a:pPr>
            <a:r>
              <a:rPr lang="en-US" sz="4800" dirty="0" smtClean="0">
                <a:latin typeface="Century Gothic"/>
                <a:cs typeface="Century Gothic"/>
              </a:rPr>
              <a:t>ADJECTIVE</a:t>
            </a:r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19" name="Content Placeholder 4"/>
          <p:cNvSpPr txBox="1">
            <a:spLocks/>
          </p:cNvSpPr>
          <p:nvPr/>
        </p:nvSpPr>
        <p:spPr bwMode="auto">
          <a:xfrm>
            <a:off x="457200" y="3361524"/>
            <a:ext cx="7467600" cy="160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charset="0"/>
            </a:endParaRPr>
          </a:p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charset="0"/>
            </a:endParaRPr>
          </a:p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125" y="4970448"/>
            <a:ext cx="872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How do we know which verb to use?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Do we need to make our adjective MATCH our subject? How?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304800"/>
          <a:ext cx="8229600" cy="702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b="1" dirty="0">
                          <a:latin typeface="Times"/>
                          <a:ea typeface="Cambria"/>
                          <a:cs typeface="Times New Roman"/>
                        </a:rPr>
                        <a:t>Describing Myself with</a:t>
                      </a:r>
                      <a:r>
                        <a:rPr lang="es-AR" sz="2400" dirty="0">
                          <a:latin typeface="Times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s-AR" sz="2400" b="1" dirty="0">
                          <a:latin typeface="Times"/>
                          <a:ea typeface="Cambria"/>
                          <a:cs typeface="Times New Roman"/>
                        </a:rPr>
                        <a:t>“I have” and “I don’t have”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>
                          <a:latin typeface="Times"/>
                          <a:ea typeface="Cambria"/>
                          <a:cs typeface="Times New Roman"/>
                        </a:rPr>
                        <a:t>Yo tengo y no tengo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>
                          <a:latin typeface="Times"/>
                          <a:ea typeface="Cambria"/>
                          <a:cs typeface="Times New Roman"/>
                        </a:rPr>
                        <a:t>Hair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>
                          <a:latin typeface="Times"/>
                          <a:ea typeface="Cambria"/>
                          <a:cs typeface="Times New Roman"/>
                        </a:rPr>
                        <a:t>El pelo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>
                          <a:latin typeface="Times"/>
                          <a:ea typeface="Cambria"/>
                          <a:cs typeface="Times New Roman"/>
                        </a:rPr>
                        <a:t>Long hair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>
                          <a:latin typeface="Times"/>
                          <a:ea typeface="Cambria"/>
                          <a:cs typeface="Times New Roman"/>
                        </a:rPr>
                        <a:t>El pelo largo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>
                          <a:latin typeface="Times"/>
                          <a:ea typeface="Cambria"/>
                          <a:cs typeface="Times New Roman"/>
                        </a:rPr>
                        <a:t>Short hair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>
                          <a:latin typeface="Times"/>
                          <a:ea typeface="Cambria"/>
                          <a:cs typeface="Times New Roman"/>
                        </a:rPr>
                        <a:t>El pelo corto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>
                          <a:latin typeface="Times"/>
                          <a:ea typeface="Cambria"/>
                          <a:cs typeface="Times New Roman"/>
                        </a:rPr>
                        <a:t>Medium size hair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>
                          <a:latin typeface="Times"/>
                          <a:ea typeface="Cambria"/>
                          <a:cs typeface="Times New Roman"/>
                        </a:rPr>
                        <a:t>El pelo mediano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>
                          <a:latin typeface="Times"/>
                          <a:ea typeface="Cambria"/>
                          <a:cs typeface="Times New Roman"/>
                        </a:rPr>
                        <a:t>Blond hair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>
                          <a:latin typeface="Times"/>
                          <a:ea typeface="Cambria"/>
                          <a:cs typeface="Times New Roman"/>
                        </a:rPr>
                        <a:t>El pelo rubio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>
                          <a:latin typeface="Times"/>
                          <a:ea typeface="Cambria"/>
                          <a:cs typeface="Times New Roman"/>
                        </a:rPr>
                        <a:t>Wavy hair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>
                          <a:latin typeface="Times"/>
                          <a:ea typeface="Cambria"/>
                          <a:cs typeface="Times New Roman"/>
                        </a:rPr>
                        <a:t>El pelo ondulado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>
                          <a:latin typeface="Times"/>
                          <a:ea typeface="Cambria"/>
                          <a:cs typeface="Times New Roman"/>
                        </a:rPr>
                        <a:t>Straight hair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>
                          <a:latin typeface="Times"/>
                          <a:ea typeface="Cambria"/>
                          <a:cs typeface="Times New Roman"/>
                        </a:rPr>
                        <a:t>El pelo liso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Curly hair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El pelo rizado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Eyes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Los ojos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Big eyes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Los ojos grandes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Small eyes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Los ojos pequeños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Medium size eyes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Los ojos medianos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"/>
                          <a:ea typeface="Cambria"/>
                          <a:cs typeface="Times New Roman"/>
                        </a:rPr>
                        <a:t>Green, blue, black, brown (ANY COLOR, but make the color plural)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"/>
                          <a:ea typeface="Cambria"/>
                          <a:cs typeface="Times New Roman"/>
                        </a:rPr>
                        <a:t>Los </a:t>
                      </a:r>
                      <a:r>
                        <a:rPr lang="en-US" sz="2400" dirty="0" err="1">
                          <a:latin typeface="Times"/>
                          <a:ea typeface="Cambria"/>
                          <a:cs typeface="Times New Roman"/>
                        </a:rPr>
                        <a:t>ojos</a:t>
                      </a:r>
                      <a:r>
                        <a:rPr lang="en-US" sz="2400" dirty="0">
                          <a:latin typeface="Times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"/>
                          <a:ea typeface="Cambria"/>
                          <a:cs typeface="Times New Roman"/>
                        </a:rPr>
                        <a:t>verdes</a:t>
                      </a:r>
                      <a:r>
                        <a:rPr lang="en-US" sz="2400" dirty="0">
                          <a:latin typeface="Times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Times"/>
                          <a:ea typeface="Cambria"/>
                          <a:cs typeface="Times New Roman"/>
                        </a:rPr>
                        <a:t>azules</a:t>
                      </a:r>
                      <a:r>
                        <a:rPr lang="en-US" sz="2400" dirty="0">
                          <a:latin typeface="Times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Times"/>
                          <a:ea typeface="Cambria"/>
                          <a:cs typeface="Times New Roman"/>
                        </a:rPr>
                        <a:t>negros</a:t>
                      </a:r>
                      <a:r>
                        <a:rPr lang="en-US" sz="2400" dirty="0">
                          <a:latin typeface="Times"/>
                          <a:ea typeface="Cambria"/>
                          <a:cs typeface="Times New Roman"/>
                        </a:rPr>
                        <a:t>, de color café 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91069"/>
            <a:ext cx="8939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Let’s do it together!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644" y="1569493"/>
            <a:ext cx="2292824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SUBJECT:</a:t>
            </a:r>
          </a:p>
          <a:p>
            <a:r>
              <a:rPr lang="en-US" b="1" dirty="0" smtClean="0"/>
              <a:t>VERB:</a:t>
            </a:r>
          </a:p>
          <a:p>
            <a:r>
              <a:rPr lang="en-US" b="1" dirty="0" smtClean="0"/>
              <a:t>ADJECTIVE:</a:t>
            </a:r>
          </a:p>
          <a:p>
            <a:endParaRPr lang="en-US" b="1" dirty="0" smtClean="0"/>
          </a:p>
          <a:p>
            <a:r>
              <a:rPr lang="en-US" b="1" dirty="0" smtClean="0"/>
              <a:t>Sentence: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6468" y="1599061"/>
            <a:ext cx="6837531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profesora</a:t>
            </a:r>
            <a:endParaRPr lang="en-US" b="1" dirty="0" smtClean="0"/>
          </a:p>
          <a:p>
            <a:r>
              <a:rPr lang="en-US" b="1" dirty="0" err="1" smtClean="0"/>
              <a:t>es</a:t>
            </a:r>
            <a:endParaRPr lang="en-US" b="1" dirty="0" smtClean="0"/>
          </a:p>
          <a:p>
            <a:r>
              <a:rPr lang="en-US" b="1" dirty="0" err="1" smtClean="0"/>
              <a:t>gracioso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Sentence: La </a:t>
            </a:r>
            <a:r>
              <a:rPr lang="en-US" b="1" dirty="0" err="1" smtClean="0"/>
              <a:t>profesora</a:t>
            </a:r>
            <a:r>
              <a:rPr lang="en-US" b="1" dirty="0" smtClean="0"/>
              <a:t> </a:t>
            </a:r>
            <a:r>
              <a:rPr lang="en-US" b="1" dirty="0" err="1" smtClean="0"/>
              <a:t>es</a:t>
            </a:r>
            <a:r>
              <a:rPr lang="en-US" b="1" dirty="0" smtClean="0"/>
              <a:t> </a:t>
            </a:r>
            <a:r>
              <a:rPr lang="en-US" b="1" dirty="0" err="1" smtClean="0"/>
              <a:t>graciosa</a:t>
            </a:r>
            <a:r>
              <a:rPr lang="en-US" b="1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16" y="3305061"/>
            <a:ext cx="2292824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SUBJECT:</a:t>
            </a:r>
          </a:p>
          <a:p>
            <a:r>
              <a:rPr lang="en-US" b="1" dirty="0" smtClean="0"/>
              <a:t>VERB:</a:t>
            </a:r>
          </a:p>
          <a:p>
            <a:r>
              <a:rPr lang="en-US" b="1" dirty="0" smtClean="0"/>
              <a:t>ADJECTIVE:</a:t>
            </a:r>
          </a:p>
          <a:p>
            <a:endParaRPr lang="en-US" b="1" dirty="0" smtClean="0"/>
          </a:p>
          <a:p>
            <a:r>
              <a:rPr lang="en-US" b="1" dirty="0" smtClean="0"/>
              <a:t>Sentence: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8740" y="3334629"/>
            <a:ext cx="6837531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8188" y="5067925"/>
            <a:ext cx="2292824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SUBJECT:</a:t>
            </a:r>
          </a:p>
          <a:p>
            <a:r>
              <a:rPr lang="en-US" b="1" dirty="0" smtClean="0"/>
              <a:t>VERB:</a:t>
            </a:r>
          </a:p>
          <a:p>
            <a:r>
              <a:rPr lang="en-US" b="1" dirty="0" smtClean="0"/>
              <a:t>ADJECTIVE:</a:t>
            </a:r>
          </a:p>
          <a:p>
            <a:endParaRPr lang="en-US" b="1" dirty="0" smtClean="0"/>
          </a:p>
          <a:p>
            <a:r>
              <a:rPr lang="en-US" b="1" dirty="0" smtClean="0"/>
              <a:t>Sentence: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1012" y="5097493"/>
            <a:ext cx="6837531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82096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1"/>
            <a:ext cx="8382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Work with a partner: </a:t>
            </a:r>
            <a:r>
              <a:rPr lang="en-US" sz="2400" dirty="0" smtClean="0"/>
              <a:t>Answer the following questions in </a:t>
            </a:r>
            <a:r>
              <a:rPr lang="en-US" sz="2400" b="1" dirty="0" smtClean="0"/>
              <a:t>COMPLETE</a:t>
            </a:r>
            <a:r>
              <a:rPr lang="en-US" sz="2400" dirty="0" smtClean="0"/>
              <a:t> sentences. Use as many adjectives as possible. Write answers in the worksheet.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6781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400" dirty="0" smtClean="0"/>
          </a:p>
          <a:p>
            <a:r>
              <a:rPr lang="es-AR" sz="2400" dirty="0" smtClean="0"/>
              <a:t>1. ¿Cómo eres tú?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s-AR" sz="2400" dirty="0" smtClean="0"/>
              <a:t>2. ¿Cómo es tú compañero (a)/parner?</a:t>
            </a:r>
          </a:p>
          <a:p>
            <a:endParaRPr lang="es-AR" sz="2400" dirty="0" smtClean="0"/>
          </a:p>
          <a:p>
            <a:endParaRPr lang="es-AR" sz="2400" dirty="0" smtClean="0"/>
          </a:p>
          <a:p>
            <a:r>
              <a:rPr lang="es-AR" sz="2400" dirty="0" smtClean="0"/>
              <a:t>3. ¿Cómo es la profesora de español?</a:t>
            </a:r>
          </a:p>
          <a:p>
            <a:endParaRPr lang="es-AR" sz="2400" dirty="0" smtClean="0"/>
          </a:p>
          <a:p>
            <a:endParaRPr lang="es-AR" sz="2400" dirty="0" smtClean="0"/>
          </a:p>
          <a:p>
            <a:r>
              <a:rPr lang="es-AR" sz="2400" dirty="0" smtClean="0"/>
              <a:t>4. ¿Cómo es tú mamá?</a:t>
            </a:r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	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-609600"/>
            <a:ext cx="7467600" cy="1143000"/>
          </a:xfrm>
        </p:spPr>
        <p:txBody>
          <a:bodyPr/>
          <a:lstStyle/>
          <a:p>
            <a:r>
              <a:rPr lang="en-US" dirty="0" smtClean="0"/>
              <a:t>Describing other using Have/has….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0"/>
          <a:ext cx="7239000" cy="70256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19500"/>
                <a:gridCol w="3619500"/>
              </a:tblGrid>
              <a:tr h="480176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smtClean="0"/>
                        <a:t>SPANISH:</a:t>
                      </a:r>
                      <a:endParaRPr lang="en-US" sz="2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smtClean="0"/>
                        <a:t>ENGLISH</a:t>
                      </a:r>
                      <a:endParaRPr lang="en-US" sz="2900" dirty="0"/>
                    </a:p>
                  </a:txBody>
                  <a:tcPr/>
                </a:tc>
              </a:tr>
              <a:tr h="17286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Ella </a:t>
                      </a:r>
                      <a:r>
                        <a:rPr lang="en-US" sz="2400" dirty="0" err="1" smtClean="0"/>
                        <a:t>tiene</a:t>
                      </a:r>
                      <a:r>
                        <a:rPr lang="en-US" sz="2400" dirty="0" smtClean="0"/>
                        <a:t> el </a:t>
                      </a:r>
                      <a:r>
                        <a:rPr lang="en-US" sz="2400" dirty="0" err="1" smtClean="0"/>
                        <a:t>pelo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	           negro</a:t>
                      </a:r>
                    </a:p>
                    <a:p>
                      <a:r>
                        <a:rPr lang="en-US" sz="2400" dirty="0" smtClean="0"/>
                        <a:t>                      </a:t>
                      </a:r>
                      <a:r>
                        <a:rPr lang="en-US" sz="2400" dirty="0" err="1" smtClean="0"/>
                        <a:t>corto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		largo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She</a:t>
                      </a:r>
                      <a:r>
                        <a:rPr lang="en-US" sz="2400" baseline="0" dirty="0" smtClean="0"/>
                        <a:t> has</a:t>
                      </a:r>
                      <a:r>
                        <a:rPr lang="en-US" sz="2400" dirty="0" smtClean="0"/>
                        <a:t> hair</a:t>
                      </a:r>
                    </a:p>
                    <a:p>
                      <a:r>
                        <a:rPr lang="en-US" sz="2400" dirty="0" smtClean="0"/>
                        <a:t>         black</a:t>
                      </a:r>
                    </a:p>
                    <a:p>
                      <a:r>
                        <a:rPr lang="en-US" sz="2400" baseline="0" dirty="0" smtClean="0"/>
                        <a:t>         short  </a:t>
                      </a:r>
                    </a:p>
                    <a:p>
                      <a:r>
                        <a:rPr lang="en-US" sz="2400" baseline="0" dirty="0" smtClean="0"/>
                        <a:t>         long </a:t>
                      </a:r>
                      <a:endParaRPr lang="en-US" sz="2400" dirty="0"/>
                    </a:p>
                  </a:txBody>
                  <a:tcPr/>
                </a:tc>
              </a:tr>
              <a:tr h="37042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 </a:t>
                      </a:r>
                      <a:r>
                        <a:rPr lang="en-US" sz="2400" dirty="0" err="1" smtClean="0"/>
                        <a:t>tiene</a:t>
                      </a:r>
                      <a:r>
                        <a:rPr lang="en-US" sz="2400" dirty="0" smtClean="0"/>
                        <a:t> los </a:t>
                      </a:r>
                      <a:r>
                        <a:rPr lang="en-US" sz="2400" dirty="0" err="1" smtClean="0"/>
                        <a:t>ojos</a:t>
                      </a:r>
                      <a:r>
                        <a:rPr lang="en-US" sz="2400" baseline="0" dirty="0" smtClean="0"/>
                        <a:t> ________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                           </a:t>
                      </a:r>
                      <a:r>
                        <a:rPr lang="en-US" sz="2400" dirty="0" err="1" smtClean="0"/>
                        <a:t>azules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                           </a:t>
                      </a:r>
                      <a:r>
                        <a:rPr lang="en-US" sz="2400" dirty="0" err="1" smtClean="0"/>
                        <a:t>verdes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                          </a:t>
                      </a:r>
                      <a:r>
                        <a:rPr lang="en-US" sz="2400" dirty="0" err="1" smtClean="0"/>
                        <a:t>castaños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                        </a:t>
                      </a:r>
                      <a:r>
                        <a:rPr lang="en-US" sz="2400" dirty="0" err="1" smtClean="0"/>
                        <a:t>avellanos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                         </a:t>
                      </a:r>
                      <a:r>
                        <a:rPr lang="en-US" sz="2400" dirty="0" err="1" smtClean="0"/>
                        <a:t>grandes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                         </a:t>
                      </a:r>
                      <a:r>
                        <a:rPr lang="en-US" sz="2400" dirty="0" err="1" smtClean="0"/>
                        <a:t>pequeños</a:t>
                      </a:r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 has</a:t>
                      </a:r>
                      <a:r>
                        <a:rPr lang="en-US" sz="2400" baseline="0" dirty="0" smtClean="0"/>
                        <a:t> _______ eyes  </a:t>
                      </a:r>
                    </a:p>
                    <a:p>
                      <a:r>
                        <a:rPr lang="en-US" sz="2400" baseline="0" dirty="0" smtClean="0"/>
                        <a:t>          </a:t>
                      </a:r>
                    </a:p>
                    <a:p>
                      <a:r>
                        <a:rPr lang="en-US" sz="2400" baseline="0" dirty="0" smtClean="0"/>
                        <a:t>           blue </a:t>
                      </a:r>
                    </a:p>
                    <a:p>
                      <a:r>
                        <a:rPr lang="en-US" sz="2400" baseline="0" dirty="0" smtClean="0"/>
                        <a:t>           green</a:t>
                      </a:r>
                    </a:p>
                    <a:p>
                      <a:r>
                        <a:rPr lang="en-US" sz="2400" baseline="0" dirty="0" smtClean="0"/>
                        <a:t>           brown</a:t>
                      </a:r>
                    </a:p>
                    <a:p>
                      <a:r>
                        <a:rPr lang="en-US" sz="2400" baseline="0" dirty="0" smtClean="0"/>
                        <a:t>           hazel </a:t>
                      </a:r>
                    </a:p>
                    <a:p>
                      <a:r>
                        <a:rPr lang="en-US" sz="2400" baseline="0" dirty="0" smtClean="0"/>
                        <a:t>           big</a:t>
                      </a:r>
                    </a:p>
                    <a:p>
                      <a:r>
                        <a:rPr lang="en-US" sz="2400" baseline="0" dirty="0" smtClean="0"/>
                        <a:t>           small</a:t>
                      </a:r>
                      <a:endParaRPr lang="en-US" sz="2400" dirty="0"/>
                    </a:p>
                  </a:txBody>
                  <a:tcPr/>
                </a:tc>
              </a:tr>
              <a:tr h="41157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La </a:t>
            </a:r>
            <a:r>
              <a:rPr lang="en-US" sz="3200" b="1" dirty="0" err="1" smtClean="0"/>
              <a:t>profesora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español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457200" y="3974069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 </a:t>
            </a:r>
            <a:r>
              <a:rPr lang="en-US" sz="2400" dirty="0" err="1" smtClean="0"/>
              <a:t>profesora</a:t>
            </a:r>
            <a:r>
              <a:rPr lang="en-US" sz="2400" dirty="0" smtClean="0"/>
              <a:t> de </a:t>
            </a:r>
            <a:r>
              <a:rPr lang="en-US" sz="2400" dirty="0" err="1" smtClean="0"/>
              <a:t>español</a:t>
            </a:r>
            <a:r>
              <a:rPr lang="en-US" sz="2400" dirty="0" smtClean="0"/>
              <a:t> </a:t>
            </a:r>
            <a:r>
              <a:rPr lang="en-US" sz="2400" dirty="0" err="1" smtClean="0"/>
              <a:t>tiene</a:t>
            </a:r>
            <a:r>
              <a:rPr lang="en-US" sz="2400" dirty="0" smtClean="0"/>
              <a:t> el </a:t>
            </a:r>
            <a:r>
              <a:rPr lang="en-US" sz="2400" dirty="0" err="1" smtClean="0"/>
              <a:t>pelo</a:t>
            </a:r>
            <a:r>
              <a:rPr lang="en-US" sz="2400" dirty="0" smtClean="0"/>
              <a:t> negro </a:t>
            </a:r>
            <a:r>
              <a:rPr lang="en-US" sz="2400" dirty="0" err="1" smtClean="0"/>
              <a:t>y</a:t>
            </a:r>
            <a:r>
              <a:rPr lang="en-US" sz="2400" dirty="0" smtClean="0"/>
              <a:t> </a:t>
            </a:r>
            <a:r>
              <a:rPr lang="en-US" sz="2400" dirty="0" err="1" smtClean="0"/>
              <a:t>corto</a:t>
            </a:r>
            <a:endParaRPr lang="en-US" sz="2400" dirty="0" smtClean="0"/>
          </a:p>
          <a:p>
            <a:r>
              <a:rPr lang="en-US" sz="2400" dirty="0" smtClean="0"/>
              <a:t>La </a:t>
            </a:r>
            <a:r>
              <a:rPr lang="en-US" sz="2400" dirty="0" err="1" smtClean="0"/>
              <a:t>profesora</a:t>
            </a:r>
            <a:r>
              <a:rPr lang="en-US" sz="2400" dirty="0" smtClean="0"/>
              <a:t> de </a:t>
            </a:r>
            <a:r>
              <a:rPr lang="en-US" sz="2400" dirty="0" err="1" smtClean="0"/>
              <a:t>español</a:t>
            </a:r>
            <a:r>
              <a:rPr lang="en-US" sz="2400" dirty="0" smtClean="0"/>
              <a:t> </a:t>
            </a:r>
            <a:r>
              <a:rPr lang="en-US" sz="2400" dirty="0" err="1" smtClean="0"/>
              <a:t>tiene</a:t>
            </a:r>
            <a:r>
              <a:rPr lang="en-US" sz="2400" dirty="0" smtClean="0"/>
              <a:t> los </a:t>
            </a:r>
            <a:r>
              <a:rPr lang="en-US" sz="2400" dirty="0" err="1" smtClean="0"/>
              <a:t>ojos</a:t>
            </a:r>
            <a:r>
              <a:rPr lang="en-US" sz="2400" dirty="0" smtClean="0"/>
              <a:t> </a:t>
            </a:r>
            <a:r>
              <a:rPr lang="en-US" sz="2400" dirty="0" err="1" smtClean="0"/>
              <a:t>marrones</a:t>
            </a:r>
            <a:r>
              <a:rPr lang="en-US" sz="2400" dirty="0" smtClean="0"/>
              <a:t> </a:t>
            </a:r>
            <a:r>
              <a:rPr lang="en-US" sz="2400" dirty="0" err="1" smtClean="0"/>
              <a:t>y</a:t>
            </a:r>
            <a:r>
              <a:rPr lang="en-US" sz="2400" dirty="0" smtClean="0"/>
              <a:t> </a:t>
            </a:r>
            <a:r>
              <a:rPr lang="en-US" sz="2400" dirty="0" err="1" smtClean="0"/>
              <a:t>grandes</a:t>
            </a:r>
            <a:endParaRPr lang="en-US" sz="2400" dirty="0" smtClean="0"/>
          </a:p>
          <a:p>
            <a:r>
              <a:rPr lang="en-US" sz="2400" dirty="0" smtClean="0"/>
              <a:t>La </a:t>
            </a:r>
            <a:r>
              <a:rPr lang="en-US" sz="2400" dirty="0" err="1" smtClean="0"/>
              <a:t>profesora</a:t>
            </a:r>
            <a:r>
              <a:rPr lang="en-US" sz="2400" dirty="0" smtClean="0"/>
              <a:t> de </a:t>
            </a:r>
            <a:r>
              <a:rPr lang="en-US" sz="2400" dirty="0" err="1" smtClean="0"/>
              <a:t>español</a:t>
            </a:r>
            <a:r>
              <a:rPr lang="en-US" sz="2400" dirty="0" smtClean="0"/>
              <a:t> </a:t>
            </a:r>
            <a:r>
              <a:rPr lang="en-US" sz="2400" dirty="0" err="1" smtClean="0"/>
              <a:t>tiene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orejas</a:t>
            </a:r>
            <a:r>
              <a:rPr lang="en-US" sz="2400" dirty="0" smtClean="0"/>
              <a:t> </a:t>
            </a:r>
            <a:r>
              <a:rPr lang="en-US" sz="2400" dirty="0" err="1" smtClean="0"/>
              <a:t>grandes</a:t>
            </a:r>
            <a:endParaRPr lang="en-US" sz="2400" dirty="0" smtClean="0"/>
          </a:p>
          <a:p>
            <a:r>
              <a:rPr lang="en-US" sz="2400" dirty="0" smtClean="0"/>
              <a:t>La </a:t>
            </a:r>
            <a:r>
              <a:rPr lang="en-US" sz="2400" dirty="0" err="1" smtClean="0"/>
              <a:t>profesora</a:t>
            </a:r>
            <a:r>
              <a:rPr lang="en-US" sz="2400" dirty="0" smtClean="0"/>
              <a:t> de </a:t>
            </a:r>
            <a:r>
              <a:rPr lang="en-US" sz="2400" dirty="0" err="1" smtClean="0"/>
              <a:t>español</a:t>
            </a:r>
            <a:r>
              <a:rPr lang="en-US" sz="2400" dirty="0" smtClean="0"/>
              <a:t> </a:t>
            </a:r>
            <a:r>
              <a:rPr lang="en-US" sz="2400" dirty="0" err="1" smtClean="0"/>
              <a:t>tiene</a:t>
            </a:r>
            <a:r>
              <a:rPr lang="en-US" sz="2400" dirty="0" smtClean="0"/>
              <a:t> la </a:t>
            </a:r>
            <a:r>
              <a:rPr lang="en-US" sz="2400" dirty="0" err="1" smtClean="0"/>
              <a:t>boca</a:t>
            </a:r>
            <a:r>
              <a:rPr lang="en-US" sz="2400" dirty="0" smtClean="0"/>
              <a:t> </a:t>
            </a:r>
            <a:r>
              <a:rPr lang="en-US" sz="2400" dirty="0" err="1" smtClean="0"/>
              <a:t>mediana</a:t>
            </a:r>
            <a:endParaRPr lang="en-US" sz="2400" dirty="0"/>
          </a:p>
        </p:txBody>
      </p:sp>
      <p:pic>
        <p:nvPicPr>
          <p:cNvPr id="4" name="Picture 3" descr="10553830_804562452916562_566131110720579147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03200"/>
            <a:ext cx="2647950" cy="35306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 bwMode="auto">
          <a:xfrm>
            <a:off x="1295400" y="-990600"/>
            <a:ext cx="7824788" cy="2054225"/>
          </a:xfrm>
        </p:spPr>
        <p:txBody>
          <a:bodyPr/>
          <a:lstStyle/>
          <a:p>
            <a:r>
              <a:rPr lang="en-US" sz="5500" cap="none" dirty="0" smtClean="0">
                <a:ea typeface="ＭＳ Ｐゴシック" pitchFamily="-110" charset="-128"/>
                <a:cs typeface="ＭＳ Ｐゴシック" pitchFamily="-110" charset="-128"/>
              </a:rPr>
              <a:t>GP I: </a:t>
            </a:r>
            <a:r>
              <a:rPr lang="en-US" sz="5500" cap="none" dirty="0">
                <a:ea typeface="ＭＳ Ｐゴシック" pitchFamily="-110" charset="-128"/>
                <a:cs typeface="ＭＳ Ｐゴシック" pitchFamily="-110" charset="-128"/>
              </a:rPr>
              <a:t>LO TENGO!!!</a:t>
            </a:r>
          </a:p>
        </p:txBody>
      </p:sp>
      <p:pic>
        <p:nvPicPr>
          <p:cNvPr id="8909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063625"/>
            <a:ext cx="37084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Pizarritas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will see a picture and an adjective. </a:t>
            </a:r>
          </a:p>
          <a:p>
            <a:endParaRPr lang="en-US" dirty="0" smtClean="0"/>
          </a:p>
          <a:p>
            <a:r>
              <a:rPr lang="en-US" dirty="0" smtClean="0"/>
              <a:t>On your board write a COMPLETE SENTENCE describing the picture you see.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54365" y="926699"/>
            <a:ext cx="32782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latin typeface="Arial Black"/>
                <a:cs typeface="Arial Black"/>
              </a:rPr>
              <a:t>Ellos</a:t>
            </a:r>
            <a:r>
              <a:rPr lang="en-US" sz="5000" dirty="0" smtClean="0">
                <a:latin typeface="Arial Black"/>
                <a:cs typeface="Arial Black"/>
              </a:rPr>
              <a:t> son</a:t>
            </a:r>
          </a:p>
          <a:p>
            <a:r>
              <a:rPr lang="en-US" sz="5000" dirty="0" smtClean="0">
                <a:latin typeface="Arial Black"/>
                <a:cs typeface="Arial Black"/>
              </a:rPr>
              <a:t>_________</a:t>
            </a:r>
          </a:p>
          <a:p>
            <a:r>
              <a:rPr lang="en-US" sz="5000" dirty="0" smtClean="0">
                <a:latin typeface="Arial Black"/>
                <a:cs typeface="Arial Black"/>
              </a:rPr>
              <a:t>(</a:t>
            </a:r>
            <a:r>
              <a:rPr lang="en-US" sz="5000" dirty="0" err="1" smtClean="0">
                <a:latin typeface="Arial Black"/>
                <a:cs typeface="Arial Black"/>
              </a:rPr>
              <a:t>joven</a:t>
            </a:r>
            <a:r>
              <a:rPr lang="en-US" sz="5000" dirty="0" smtClean="0">
                <a:latin typeface="Arial Black"/>
                <a:cs typeface="Arial Black"/>
              </a:rPr>
              <a:t>).</a:t>
            </a:r>
            <a:endParaRPr lang="en-US" sz="5000" dirty="0"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4365" y="2511748"/>
            <a:ext cx="3278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jóvenes</a:t>
            </a:r>
            <a:endParaRPr lang="en-US" sz="50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7" y="3147254"/>
            <a:ext cx="4355057" cy="2887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54365" y="926699"/>
            <a:ext cx="327828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Arial Black"/>
                <a:cs typeface="Arial Black"/>
              </a:rPr>
              <a:t>Paris Hilton </a:t>
            </a:r>
            <a:r>
              <a:rPr lang="en-US" sz="5000" dirty="0" err="1" smtClean="0">
                <a:latin typeface="Arial Black"/>
                <a:cs typeface="Arial Black"/>
              </a:rPr>
              <a:t>es</a:t>
            </a:r>
            <a:endParaRPr lang="en-US" sz="5000" dirty="0" smtClean="0">
              <a:latin typeface="Arial Black"/>
              <a:cs typeface="Arial Black"/>
            </a:endParaRPr>
          </a:p>
          <a:p>
            <a:r>
              <a:rPr lang="en-US" sz="5000" dirty="0" smtClean="0">
                <a:latin typeface="Arial Black"/>
                <a:cs typeface="Arial Black"/>
              </a:rPr>
              <a:t>_________</a:t>
            </a:r>
          </a:p>
          <a:p>
            <a:r>
              <a:rPr lang="en-US" sz="5000" dirty="0" smtClean="0">
                <a:latin typeface="Arial Black"/>
                <a:cs typeface="Arial Black"/>
              </a:rPr>
              <a:t>(</a:t>
            </a:r>
            <a:r>
              <a:rPr lang="en-US" sz="5000" dirty="0" err="1" smtClean="0">
                <a:latin typeface="Arial Black"/>
                <a:cs typeface="Arial Black"/>
              </a:rPr>
              <a:t>rubio</a:t>
            </a:r>
            <a:r>
              <a:rPr lang="en-US" sz="5000" dirty="0" smtClean="0">
                <a:latin typeface="Arial Black"/>
                <a:cs typeface="Arial Black"/>
              </a:rPr>
              <a:t>).</a:t>
            </a:r>
            <a:endParaRPr lang="en-US" sz="5000" dirty="0"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4365" y="3157640"/>
            <a:ext cx="32782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rubia</a:t>
            </a:r>
            <a:endParaRPr lang="en-US" sz="5000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endParaRPr lang="en-US" sz="50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49" y="1493408"/>
            <a:ext cx="3719631" cy="464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54365" y="926699"/>
            <a:ext cx="37931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latin typeface="Arial Black"/>
                <a:cs typeface="Arial Black"/>
              </a:rPr>
              <a:t>Ellos</a:t>
            </a:r>
            <a:r>
              <a:rPr lang="en-US" sz="5000" dirty="0" smtClean="0">
                <a:latin typeface="Arial Black"/>
                <a:cs typeface="Arial Black"/>
              </a:rPr>
              <a:t> </a:t>
            </a:r>
          </a:p>
          <a:p>
            <a:r>
              <a:rPr lang="en-US" sz="5000" dirty="0" smtClean="0">
                <a:latin typeface="Arial Black"/>
                <a:cs typeface="Arial Black"/>
              </a:rPr>
              <a:t>son</a:t>
            </a:r>
          </a:p>
          <a:p>
            <a:r>
              <a:rPr lang="en-US" sz="5000" dirty="0" smtClean="0">
                <a:latin typeface="Arial Black"/>
                <a:cs typeface="Arial Black"/>
              </a:rPr>
              <a:t>_________</a:t>
            </a:r>
          </a:p>
          <a:p>
            <a:r>
              <a:rPr lang="en-US" sz="5000" dirty="0" smtClean="0">
                <a:latin typeface="Arial Black"/>
                <a:cs typeface="Arial Black"/>
              </a:rPr>
              <a:t>(</a:t>
            </a:r>
            <a:r>
              <a:rPr lang="en-US" sz="5000" dirty="0" err="1" smtClean="0">
                <a:latin typeface="Arial Black"/>
                <a:cs typeface="Arial Black"/>
              </a:rPr>
              <a:t>moreno</a:t>
            </a:r>
            <a:r>
              <a:rPr lang="en-US" sz="5000" dirty="0" smtClean="0">
                <a:latin typeface="Arial Black"/>
                <a:cs typeface="Arial Black"/>
              </a:rPr>
              <a:t>).</a:t>
            </a:r>
            <a:endParaRPr lang="en-US" sz="5000" dirty="0"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4365" y="2511748"/>
            <a:ext cx="3278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morenos</a:t>
            </a:r>
            <a:endParaRPr lang="en-US" sz="50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75" y="1410426"/>
            <a:ext cx="3566966" cy="5372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54365" y="926699"/>
            <a:ext cx="32782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latin typeface="Arial Black"/>
                <a:cs typeface="Arial Black"/>
              </a:rPr>
              <a:t>Él</a:t>
            </a:r>
            <a:endParaRPr lang="en-US" sz="5000" dirty="0" smtClean="0">
              <a:latin typeface="Arial Black"/>
              <a:cs typeface="Arial Black"/>
            </a:endParaRPr>
          </a:p>
          <a:p>
            <a:r>
              <a:rPr lang="en-US" sz="5000" dirty="0" err="1" smtClean="0">
                <a:latin typeface="Arial Black"/>
                <a:cs typeface="Arial Black"/>
              </a:rPr>
              <a:t>es</a:t>
            </a:r>
            <a:endParaRPr lang="en-US" sz="5000" dirty="0" smtClean="0">
              <a:latin typeface="Arial Black"/>
              <a:cs typeface="Arial Black"/>
            </a:endParaRPr>
          </a:p>
          <a:p>
            <a:r>
              <a:rPr lang="en-US" sz="5000" dirty="0" smtClean="0">
                <a:latin typeface="Arial Black"/>
                <a:cs typeface="Arial Black"/>
              </a:rPr>
              <a:t>_________</a:t>
            </a:r>
          </a:p>
          <a:p>
            <a:r>
              <a:rPr lang="en-US" sz="5000" dirty="0" smtClean="0">
                <a:latin typeface="Arial Black"/>
                <a:cs typeface="Arial Black"/>
              </a:rPr>
              <a:t>(</a:t>
            </a:r>
            <a:r>
              <a:rPr lang="en-US" sz="5000" dirty="0" err="1" smtClean="0">
                <a:latin typeface="Arial Black"/>
                <a:cs typeface="Arial Black"/>
              </a:rPr>
              <a:t>guapo</a:t>
            </a:r>
            <a:r>
              <a:rPr lang="en-US" sz="5000" dirty="0" smtClean="0">
                <a:latin typeface="Arial Black"/>
                <a:cs typeface="Arial Black"/>
              </a:rPr>
              <a:t>).</a:t>
            </a:r>
            <a:endParaRPr lang="en-US" sz="5000" dirty="0"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4365" y="2511748"/>
            <a:ext cx="3278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guapo</a:t>
            </a:r>
            <a:endParaRPr lang="en-US" sz="50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06" y="1252759"/>
            <a:ext cx="3488318" cy="5079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28600" y="152400"/>
          <a:ext cx="8382000" cy="678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Cambria"/>
                          <a:cs typeface="Times New Roman"/>
                        </a:rPr>
                        <a:t>Nose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La nariz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Big nose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La nariz grande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Small nose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La nariz pequeña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Medium size nose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La nariz mediana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Mouth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La boca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Big mouth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La boca grande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Small mouth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La boca pequeña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Medium size mouth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La boca mediana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"/>
                          <a:ea typeface="Cambria"/>
                          <a:cs typeface="Times New Roman"/>
                        </a:rPr>
                        <a:t>Describing others using have/has (hair, eyes, nose, mouth and ears)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You have….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Do you have?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Tú tienes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000">
                          <a:latin typeface="Times"/>
                          <a:ea typeface="Cambria"/>
                          <a:cs typeface="Times New Roman"/>
                        </a:rPr>
                        <a:t>¿Tienes tu?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PERSON HAS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PERSON tiene….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"/>
                          <a:ea typeface="Cambria"/>
                          <a:cs typeface="Times New Roman"/>
                        </a:rPr>
                        <a:t>Sara has long hair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000">
                          <a:latin typeface="Times"/>
                          <a:ea typeface="Cambria"/>
                          <a:cs typeface="Times New Roman"/>
                        </a:rPr>
                        <a:t>Sara tiene el pelo largo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He has short hair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000">
                          <a:latin typeface="Times"/>
                          <a:ea typeface="Cambria"/>
                          <a:cs typeface="Times New Roman"/>
                        </a:rPr>
                        <a:t>El tiene el pelo corto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She has medium size hair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000">
                          <a:latin typeface="Times"/>
                          <a:ea typeface="Cambria"/>
                          <a:cs typeface="Times New Roman"/>
                        </a:rPr>
                        <a:t>Ella tiene el pelo mediano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Cambria"/>
                          <a:cs typeface="Times New Roman"/>
                        </a:rPr>
                        <a:t>Does PERSON have….?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000">
                          <a:latin typeface="Times"/>
                          <a:ea typeface="Cambria"/>
                          <a:cs typeface="Times New Roman"/>
                        </a:rPr>
                        <a:t>¿TIENE PERSON….?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000">
                          <a:latin typeface="Times"/>
                          <a:ea typeface="Cambria"/>
                          <a:cs typeface="Times New Roman"/>
                        </a:rPr>
                        <a:t>¿Does Sara has blue eyes?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000" dirty="0">
                          <a:latin typeface="Times"/>
                          <a:ea typeface="Cambria"/>
                          <a:cs typeface="Times New Roman"/>
                        </a:rPr>
                        <a:t>¿Tiene Sara los ojos azules?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54365" y="926699"/>
            <a:ext cx="32782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Arial Black"/>
                <a:cs typeface="Arial Black"/>
              </a:rPr>
              <a:t>Ella</a:t>
            </a:r>
          </a:p>
          <a:p>
            <a:r>
              <a:rPr lang="en-US" sz="5000" dirty="0" err="1" smtClean="0">
                <a:latin typeface="Arial Black"/>
                <a:cs typeface="Arial Black"/>
              </a:rPr>
              <a:t>es</a:t>
            </a:r>
            <a:endParaRPr lang="en-US" sz="5000" dirty="0" smtClean="0">
              <a:latin typeface="Arial Black"/>
              <a:cs typeface="Arial Black"/>
            </a:endParaRPr>
          </a:p>
          <a:p>
            <a:r>
              <a:rPr lang="en-US" sz="5000" dirty="0" smtClean="0">
                <a:latin typeface="Arial Black"/>
                <a:cs typeface="Arial Black"/>
              </a:rPr>
              <a:t>_________</a:t>
            </a:r>
          </a:p>
          <a:p>
            <a:r>
              <a:rPr lang="en-US" sz="5000" dirty="0" smtClean="0">
                <a:latin typeface="Arial Black"/>
                <a:cs typeface="Arial Black"/>
              </a:rPr>
              <a:t>(</a:t>
            </a:r>
            <a:r>
              <a:rPr lang="en-US" sz="5000" dirty="0" err="1" smtClean="0">
                <a:latin typeface="Arial Black"/>
                <a:cs typeface="Arial Black"/>
              </a:rPr>
              <a:t>activo</a:t>
            </a:r>
            <a:r>
              <a:rPr lang="en-US" sz="5000" dirty="0" smtClean="0">
                <a:latin typeface="Arial Black"/>
                <a:cs typeface="Arial Black"/>
              </a:rPr>
              <a:t>).</a:t>
            </a:r>
            <a:endParaRPr lang="en-US" sz="5000" dirty="0"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4365" y="2511748"/>
            <a:ext cx="3278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activa</a:t>
            </a:r>
            <a:endParaRPr lang="en-US" sz="50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79" y="1337833"/>
            <a:ext cx="3291980" cy="4960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49" y="926699"/>
            <a:ext cx="3858897" cy="5382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4365" y="926699"/>
            <a:ext cx="32782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latin typeface="Arial Black"/>
                <a:cs typeface="Arial Black"/>
              </a:rPr>
              <a:t>Snooki</a:t>
            </a:r>
            <a:r>
              <a:rPr lang="en-US" sz="5000" dirty="0" smtClean="0">
                <a:latin typeface="Arial Black"/>
                <a:cs typeface="Arial Black"/>
              </a:rPr>
              <a:t> </a:t>
            </a:r>
            <a:r>
              <a:rPr lang="en-US" sz="5000" dirty="0" err="1" smtClean="0">
                <a:latin typeface="Arial Black"/>
                <a:cs typeface="Arial Black"/>
              </a:rPr>
              <a:t>es</a:t>
            </a:r>
            <a:r>
              <a:rPr lang="en-US" sz="5000" dirty="0" smtClean="0">
                <a:latin typeface="Arial Black"/>
                <a:cs typeface="Arial Black"/>
              </a:rPr>
              <a:t> _________</a:t>
            </a:r>
          </a:p>
          <a:p>
            <a:r>
              <a:rPr lang="en-US" sz="5000" dirty="0" smtClean="0">
                <a:latin typeface="Arial Black"/>
                <a:cs typeface="Arial Black"/>
              </a:rPr>
              <a:t>(</a:t>
            </a:r>
            <a:r>
              <a:rPr lang="en-US" sz="5000" dirty="0" err="1" smtClean="0">
                <a:latin typeface="Arial Black"/>
                <a:cs typeface="Arial Black"/>
              </a:rPr>
              <a:t>bajo</a:t>
            </a:r>
            <a:r>
              <a:rPr lang="en-US" sz="5000" dirty="0" smtClean="0">
                <a:latin typeface="Arial Black"/>
                <a:cs typeface="Arial Black"/>
              </a:rPr>
              <a:t>).</a:t>
            </a:r>
            <a:endParaRPr lang="en-US" sz="5000" dirty="0"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4365" y="2511748"/>
            <a:ext cx="3278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baja</a:t>
            </a:r>
            <a:endParaRPr lang="en-US" sz="50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09775" y="926699"/>
            <a:ext cx="47342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latin typeface="Arial Black"/>
                <a:cs typeface="Arial Black"/>
              </a:rPr>
              <a:t>Él</a:t>
            </a:r>
            <a:endParaRPr lang="en-US" sz="5000" dirty="0" smtClean="0">
              <a:latin typeface="Arial Black"/>
              <a:cs typeface="Arial Black"/>
            </a:endParaRPr>
          </a:p>
          <a:p>
            <a:r>
              <a:rPr lang="en-US" sz="5000" dirty="0" err="1" smtClean="0">
                <a:latin typeface="Arial Black"/>
                <a:cs typeface="Arial Black"/>
              </a:rPr>
              <a:t>es</a:t>
            </a:r>
            <a:endParaRPr lang="en-US" sz="5000" dirty="0" smtClean="0">
              <a:latin typeface="Arial Black"/>
              <a:cs typeface="Arial Black"/>
            </a:endParaRPr>
          </a:p>
          <a:p>
            <a:r>
              <a:rPr lang="en-US" sz="5000" dirty="0" smtClean="0">
                <a:latin typeface="Arial Black"/>
                <a:cs typeface="Arial Black"/>
              </a:rPr>
              <a:t>____________</a:t>
            </a:r>
          </a:p>
          <a:p>
            <a:r>
              <a:rPr lang="en-US" sz="5000" dirty="0" smtClean="0">
                <a:latin typeface="Arial Black"/>
                <a:cs typeface="Arial Black"/>
              </a:rPr>
              <a:t>(</a:t>
            </a:r>
            <a:r>
              <a:rPr lang="en-US" sz="5000" dirty="0" err="1" smtClean="0">
                <a:latin typeface="Arial Black"/>
                <a:cs typeface="Arial Black"/>
              </a:rPr>
              <a:t>inteligente</a:t>
            </a:r>
            <a:r>
              <a:rPr lang="en-US" sz="5000" dirty="0" smtClean="0">
                <a:latin typeface="Arial Black"/>
                <a:cs typeface="Arial Black"/>
              </a:rPr>
              <a:t>).</a:t>
            </a:r>
            <a:endParaRPr lang="en-US" sz="5000" dirty="0"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9775" y="2511748"/>
            <a:ext cx="42562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inteligente</a:t>
            </a:r>
            <a:endParaRPr lang="en-US" sz="50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90" y="1659141"/>
            <a:ext cx="3537464" cy="4321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35305" y="926699"/>
            <a:ext cx="52086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Arial Black"/>
                <a:cs typeface="Arial Black"/>
              </a:rPr>
              <a:t>Las </a:t>
            </a:r>
            <a:r>
              <a:rPr lang="en-US" sz="5000" dirty="0" err="1" smtClean="0">
                <a:latin typeface="Arial Black"/>
                <a:cs typeface="Arial Black"/>
              </a:rPr>
              <a:t>magdalenas</a:t>
            </a:r>
            <a:r>
              <a:rPr lang="en-US" sz="5000" dirty="0" smtClean="0">
                <a:latin typeface="Arial Black"/>
                <a:cs typeface="Arial Black"/>
              </a:rPr>
              <a:t> </a:t>
            </a:r>
          </a:p>
          <a:p>
            <a:r>
              <a:rPr lang="en-US" sz="5000" dirty="0" smtClean="0">
                <a:latin typeface="Arial Black"/>
                <a:cs typeface="Arial Black"/>
              </a:rPr>
              <a:t>son</a:t>
            </a:r>
          </a:p>
          <a:p>
            <a:r>
              <a:rPr lang="en-US" sz="5000" dirty="0" smtClean="0">
                <a:latin typeface="Arial Black"/>
                <a:cs typeface="Arial Black"/>
              </a:rPr>
              <a:t>____________</a:t>
            </a:r>
          </a:p>
          <a:p>
            <a:r>
              <a:rPr lang="en-US" sz="5000" dirty="0" smtClean="0">
                <a:latin typeface="Arial Black"/>
                <a:cs typeface="Arial Black"/>
              </a:rPr>
              <a:t>(</a:t>
            </a:r>
            <a:r>
              <a:rPr lang="en-US" sz="5000" dirty="0" err="1" smtClean="0">
                <a:latin typeface="Arial Black"/>
                <a:cs typeface="Arial Black"/>
              </a:rPr>
              <a:t>delicioso</a:t>
            </a:r>
            <a:r>
              <a:rPr lang="en-US" sz="5000" dirty="0" smtClean="0">
                <a:latin typeface="Arial Black"/>
                <a:cs typeface="Arial Black"/>
              </a:rPr>
              <a:t>).</a:t>
            </a:r>
            <a:endParaRPr lang="en-US" sz="5000" dirty="0"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5305" y="3140270"/>
            <a:ext cx="44935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deliciosas</a:t>
            </a:r>
            <a:endParaRPr lang="en-US" sz="50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29" y="1190515"/>
            <a:ext cx="3510915" cy="2811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35305" y="926699"/>
            <a:ext cx="52086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Arial Black"/>
                <a:cs typeface="Arial Black"/>
              </a:rPr>
              <a:t>Las </a:t>
            </a:r>
            <a:r>
              <a:rPr lang="en-US" sz="5000" dirty="0" err="1" smtClean="0">
                <a:latin typeface="Arial Black"/>
                <a:cs typeface="Arial Black"/>
              </a:rPr>
              <a:t>magdalenas</a:t>
            </a:r>
            <a:r>
              <a:rPr lang="en-US" sz="5000" dirty="0" smtClean="0">
                <a:latin typeface="Arial Black"/>
                <a:cs typeface="Arial Black"/>
              </a:rPr>
              <a:t> </a:t>
            </a:r>
          </a:p>
          <a:p>
            <a:r>
              <a:rPr lang="en-US" sz="5000" dirty="0" smtClean="0">
                <a:latin typeface="Arial Black"/>
                <a:cs typeface="Arial Black"/>
              </a:rPr>
              <a:t>son</a:t>
            </a:r>
          </a:p>
          <a:p>
            <a:r>
              <a:rPr lang="en-US" sz="5000" dirty="0" smtClean="0">
                <a:latin typeface="Arial Black"/>
                <a:cs typeface="Arial Black"/>
              </a:rPr>
              <a:t>____________</a:t>
            </a:r>
          </a:p>
          <a:p>
            <a:r>
              <a:rPr lang="en-US" sz="5000" dirty="0" smtClean="0">
                <a:latin typeface="Arial Black"/>
                <a:cs typeface="Arial Black"/>
              </a:rPr>
              <a:t>(</a:t>
            </a:r>
            <a:r>
              <a:rPr lang="en-US" sz="5000" dirty="0" err="1" smtClean="0">
                <a:latin typeface="Arial Black"/>
                <a:cs typeface="Arial Black"/>
              </a:rPr>
              <a:t>delicioso</a:t>
            </a:r>
            <a:r>
              <a:rPr lang="en-US" sz="5000" dirty="0" smtClean="0">
                <a:latin typeface="Arial Black"/>
                <a:cs typeface="Arial Black"/>
              </a:rPr>
              <a:t>).</a:t>
            </a:r>
            <a:endParaRPr lang="en-US" sz="5000" dirty="0"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5305" y="3140270"/>
            <a:ext cx="44935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deliciosas</a:t>
            </a:r>
            <a:endParaRPr lang="en-US" sz="50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29" y="1190515"/>
            <a:ext cx="3510915" cy="2811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19600"/>
            <a:ext cx="6172200" cy="196215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/>
              <a:t>More ADJECTIVES… MUST AGREE!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94523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1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23620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57201"/>
            <a:ext cx="800100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Speaking and writing Practice with Partner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Work with a partner and create a dialogue including the following information. Write the dialog and practice it orally.</a:t>
            </a:r>
          </a:p>
          <a:p>
            <a:endParaRPr lang="en-US" sz="2400" dirty="0" smtClean="0"/>
          </a:p>
          <a:p>
            <a:r>
              <a:rPr lang="en-US" sz="2400" dirty="0" smtClean="0"/>
              <a:t>Say who you are and spell your first and last name using the Spanish Alphabet.</a:t>
            </a:r>
          </a:p>
          <a:p>
            <a:r>
              <a:rPr lang="en-US" sz="2400" dirty="0" smtClean="0"/>
              <a:t>Greet a new classmate and ask his/her name</a:t>
            </a:r>
          </a:p>
          <a:p>
            <a:r>
              <a:rPr lang="en-US" sz="2400" dirty="0" smtClean="0"/>
              <a:t>Ask him/her how to spell their name</a:t>
            </a:r>
          </a:p>
          <a:p>
            <a:r>
              <a:rPr lang="en-US" sz="2400" dirty="0" smtClean="0"/>
              <a:t>Ask your classmate how he/she is feeling</a:t>
            </a:r>
          </a:p>
          <a:p>
            <a:r>
              <a:rPr lang="en-US" sz="2400" dirty="0" smtClean="0"/>
              <a:t>Tell your classmate how you are feeling today (use a complete sentence)</a:t>
            </a:r>
          </a:p>
          <a:p>
            <a:r>
              <a:rPr lang="en-US" sz="2400" dirty="0" smtClean="0"/>
              <a:t>Introduce John and Jennifer to your new friend.</a:t>
            </a:r>
          </a:p>
          <a:p>
            <a:r>
              <a:rPr lang="en-US" sz="2400" dirty="0" smtClean="0"/>
              <a:t>Tell your new friend goodbye.</a:t>
            </a:r>
          </a:p>
          <a:p>
            <a:r>
              <a:rPr lang="en-US" sz="2400" dirty="0" smtClean="0"/>
              <a:t>Tell Jennifer you will see her later.</a:t>
            </a:r>
          </a:p>
          <a:p>
            <a:r>
              <a:rPr lang="en-US" sz="2400" dirty="0" smtClean="0"/>
              <a:t>Tell John you will see him tomorrow</a:t>
            </a:r>
            <a:endParaRPr lang="en-US" sz="24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38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Writting Prompt:</a:t>
            </a:r>
            <a:r>
              <a:rPr lang="es-AR" sz="2400" dirty="0" smtClean="0"/>
              <a:t> </a:t>
            </a:r>
            <a:r>
              <a:rPr lang="en-US" sz="2400" dirty="0" smtClean="0"/>
              <a:t>You and your best friend are going to a school in Ecuador for a short home stay next summer. In order to introduce yourselves, you and your best friend can write a short email to the school giving the following information.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• Greetings </a:t>
            </a:r>
          </a:p>
          <a:p>
            <a:r>
              <a:rPr lang="en-US" sz="2400" dirty="0" smtClean="0"/>
              <a:t>• Both of your names and where you and your best friend are from</a:t>
            </a:r>
          </a:p>
          <a:p>
            <a:r>
              <a:rPr lang="en-US" sz="2400" dirty="0" smtClean="0"/>
              <a:t>• Two physical description of you and your best friend</a:t>
            </a:r>
          </a:p>
          <a:p>
            <a:r>
              <a:rPr lang="en-US" sz="2400" dirty="0" smtClean="0"/>
              <a:t>• Two personality descriptions of you and your best friend</a:t>
            </a:r>
          </a:p>
          <a:p>
            <a:r>
              <a:rPr lang="en-US" sz="2400" dirty="0" smtClean="0"/>
              <a:t>• Another information about you and your best friend.</a:t>
            </a:r>
          </a:p>
          <a:p>
            <a:r>
              <a:rPr lang="en-US" sz="2400" dirty="0" smtClean="0"/>
              <a:t>• Saying Goodbye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jectives must ag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882050"/>
            <a:ext cx="9144000" cy="5429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8509" y="1940526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latin typeface="Century Gothic"/>
                <a:cs typeface="Century Gothic"/>
              </a:rPr>
              <a:t>SUBJECT</a:t>
            </a:r>
            <a:endParaRPr lang="en-US" sz="24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4763" y="2259563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latin typeface="Century Gothic"/>
                <a:cs typeface="Century Gothic"/>
              </a:rPr>
              <a:t>ending</a:t>
            </a:r>
            <a:endParaRPr lang="en-US" sz="24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3313" y="3099968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latin typeface="Century Gothic"/>
                <a:cs typeface="Century Gothic"/>
              </a:rPr>
              <a:t>A</a:t>
            </a:r>
            <a:endParaRPr lang="en-US" sz="24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6702" y="3091717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latin typeface="Century Gothic"/>
                <a:cs typeface="Century Gothic"/>
              </a:rPr>
              <a:t>O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98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u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52915" y="599798"/>
            <a:ext cx="9404348" cy="3589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1640" y="2129704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1931" y="1847470"/>
            <a:ext cx="23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latin typeface="Century Gothic"/>
                <a:cs typeface="Century Gothic"/>
              </a:rPr>
              <a:t>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565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/>
              <a:t>Alto(a</a:t>
            </a:r>
            <a:r>
              <a:rPr lang="en-US" sz="8000" b="1" dirty="0" smtClean="0"/>
              <a:t>) </a:t>
            </a:r>
            <a:endParaRPr lang="en-US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417638"/>
            <a:ext cx="2209800" cy="3889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5495835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Tall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606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296</TotalTime>
  <Words>1401</Words>
  <Application>Microsoft Macintosh PowerPoint</Application>
  <PresentationFormat>On-screen Show (4:3)</PresentationFormat>
  <Paragraphs>448</Paragraphs>
  <Slides>69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Oriel</vt:lpstr>
      <vt:lpstr>Slide 1</vt:lpstr>
      <vt:lpstr>EL OBJETIVO:</vt:lpstr>
      <vt:lpstr>VOCABULARIO</vt:lpstr>
      <vt:lpstr>Slide 4</vt:lpstr>
      <vt:lpstr>Slide 5</vt:lpstr>
      <vt:lpstr>Slide 6</vt:lpstr>
      <vt:lpstr>Slide 7</vt:lpstr>
      <vt:lpstr>Slide 8</vt:lpstr>
      <vt:lpstr>Alto(a) </vt:lpstr>
      <vt:lpstr>Bajo(a)</vt:lpstr>
      <vt:lpstr>Gordo(a)</vt:lpstr>
      <vt:lpstr>Delgado(a)</vt:lpstr>
      <vt:lpstr>Joven</vt:lpstr>
      <vt:lpstr>Viejo(a)</vt:lpstr>
      <vt:lpstr>Rubio(a)</vt:lpstr>
      <vt:lpstr>Moreno(a) </vt:lpstr>
      <vt:lpstr>Pelirrojo(a)</vt:lpstr>
      <vt:lpstr>Bonito(a)</vt:lpstr>
      <vt:lpstr>Guapo(a)</vt:lpstr>
      <vt:lpstr>Feo(a)</vt:lpstr>
      <vt:lpstr>Antipático(a)</vt:lpstr>
      <vt:lpstr>Simpático(a)</vt:lpstr>
      <vt:lpstr>Activo(a)</vt:lpstr>
      <vt:lpstr>Atlético(a)</vt:lpstr>
      <vt:lpstr>Perezoso(a)</vt:lpstr>
      <vt:lpstr>TRABAJADOR(a)</vt:lpstr>
      <vt:lpstr>Tonto(a)</vt:lpstr>
      <vt:lpstr>Serio(a)</vt:lpstr>
      <vt:lpstr>Divertido(a)</vt:lpstr>
      <vt:lpstr>Aburrido(a)</vt:lpstr>
      <vt:lpstr>Intelectual</vt:lpstr>
      <vt:lpstr>Inteligente</vt:lpstr>
      <vt:lpstr>Gracioso(a)</vt:lpstr>
      <vt:lpstr>Cómico(a)</vt:lpstr>
      <vt:lpstr>Extrovertido(a)</vt:lpstr>
      <vt:lpstr>Tímido(a)</vt:lpstr>
      <vt:lpstr>Romántico</vt:lpstr>
      <vt:lpstr>Pésimo(A)</vt:lpstr>
      <vt:lpstr>Formidable</vt:lpstr>
      <vt:lpstr>FENOMENAL</vt:lpstr>
      <vt:lpstr>Delicioso(a)</vt:lpstr>
      <vt:lpstr>Horrible</vt:lpstr>
      <vt:lpstr>MALO(A)</vt:lpstr>
      <vt:lpstr>Interesante</vt:lpstr>
      <vt:lpstr>Slide 45</vt:lpstr>
      <vt:lpstr>Slide 46</vt:lpstr>
      <vt:lpstr>Slide 47</vt:lpstr>
      <vt:lpstr>Slide 48</vt:lpstr>
      <vt:lpstr>THE FORMULA!</vt:lpstr>
      <vt:lpstr>Slide 50</vt:lpstr>
      <vt:lpstr>Slide 51</vt:lpstr>
      <vt:lpstr>Describing other using Have/has….</vt:lpstr>
      <vt:lpstr>La profesora de español</vt:lpstr>
      <vt:lpstr>GP I: LO TENGO!!!</vt:lpstr>
      <vt:lpstr>Pizarritas! 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Company>Duke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VÁMONOS 3-1</dc:title>
  <dc:creator>Rachel McGowen</dc:creator>
  <cp:lastModifiedBy>Alexandra Santiago</cp:lastModifiedBy>
  <cp:revision>33</cp:revision>
  <dcterms:created xsi:type="dcterms:W3CDTF">2015-04-09T01:49:18Z</dcterms:created>
  <dcterms:modified xsi:type="dcterms:W3CDTF">2015-04-09T01:51:28Z</dcterms:modified>
</cp:coreProperties>
</file>