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7"/>
  </p:notesMasterIdLst>
  <p:sldIdLst>
    <p:sldId id="321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322" r:id="rId19"/>
    <p:sldId id="279" r:id="rId20"/>
    <p:sldId id="323" r:id="rId21"/>
    <p:sldId id="280" r:id="rId22"/>
    <p:sldId id="281" r:id="rId23"/>
    <p:sldId id="282" r:id="rId24"/>
    <p:sldId id="286" r:id="rId25"/>
    <p:sldId id="283" r:id="rId26"/>
    <p:sldId id="287" r:id="rId27"/>
    <p:sldId id="288" r:id="rId28"/>
    <p:sldId id="296" r:id="rId29"/>
    <p:sldId id="294" r:id="rId30"/>
    <p:sldId id="295" r:id="rId31"/>
    <p:sldId id="297" r:id="rId32"/>
    <p:sldId id="326" r:id="rId33"/>
    <p:sldId id="324" r:id="rId34"/>
    <p:sldId id="330" r:id="rId35"/>
    <p:sldId id="325" r:id="rId36"/>
    <p:sldId id="327" r:id="rId37"/>
    <p:sldId id="333" r:id="rId38"/>
    <p:sldId id="334" r:id="rId39"/>
    <p:sldId id="335" r:id="rId40"/>
    <p:sldId id="337" r:id="rId41"/>
    <p:sldId id="336" r:id="rId42"/>
    <p:sldId id="332" r:id="rId43"/>
    <p:sldId id="331" r:id="rId44"/>
    <p:sldId id="329" r:id="rId45"/>
    <p:sldId id="32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37AD-B007-EE47-960C-082743A4FB21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DC0D-F106-7A41-A797-6A4F3F604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827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DC0D-F106-7A41-A797-6A4F3F6048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spelling</a:t>
            </a:r>
            <a:r>
              <a:rPr lang="en-US" baseline="0" dirty="0" smtClean="0"/>
              <a:t> their name in </a:t>
            </a:r>
            <a:r>
              <a:rPr lang="en-US" baseline="0" dirty="0" err="1" smtClean="0"/>
              <a:t>pizzarra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DC0D-F106-7A41-A797-6A4F3F60485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DC0D-F106-7A41-A797-6A4F3F60485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where are they</a:t>
            </a:r>
            <a:r>
              <a:rPr lang="en-US" baseline="0" dirty="0" smtClean="0"/>
              <a:t> from?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DC0D-F106-7A41-A797-6A4F3F60485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DC0D-F106-7A41-A797-6A4F3F60485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Respuestas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A   2. C  3. B  4. B  5. B  6.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DC0D-F106-7A41-A797-6A4F3F60485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3C2878-4BBF-FD4F-8A5C-87ADEC42A31B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"/>
            <a:ext cx="6172200" cy="1056162"/>
          </a:xfrm>
        </p:spPr>
        <p:txBody>
          <a:bodyPr>
            <a:normAutofit/>
          </a:bodyPr>
          <a:lstStyle/>
          <a:p>
            <a:pPr algn="ctr"/>
            <a:r>
              <a:rPr lang="en-US" sz="6100" u="sng" dirty="0" smtClean="0"/>
              <a:t>VÁMONOS</a:t>
            </a:r>
            <a:endParaRPr lang="en-US" sz="61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132362"/>
            <a:ext cx="6858000" cy="5725638"/>
          </a:xfrm>
        </p:spPr>
        <p:txBody>
          <a:bodyPr>
            <a:normAutofit/>
          </a:bodyPr>
          <a:lstStyle/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Write a short paragraph about your “ideal” house.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271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152400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Hasta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mañana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See you tomorrow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9" y="1137679"/>
            <a:ext cx="6292126" cy="455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152400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Tengo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que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irme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I have to go!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572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008040"/>
                </a:solidFill>
              </a:rPr>
              <a:t>g2g</a:t>
            </a:r>
            <a:endParaRPr lang="en-US" sz="30000" b="1" dirty="0">
              <a:solidFill>
                <a:srgbClr val="008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11-10-04 20-41-0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9050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Buenos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días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651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Buenas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noches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0701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Hasta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luego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3655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Buenas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tardes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6002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Buenas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noches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8603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Hola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1148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Adiós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Asking about and saying who people 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Where are you from?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¿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Cómo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te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llamas?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What is your name?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2" name="Picture 2" descr="http://mda.firdaus-harun.com/wp-content/uploads/2009/07/CLIPART_OF_15195_SM_548426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Me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llamo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…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My name is…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Picture 2" descr="http://www.examiner.com/images/blog/EXID22898/images/Hello_my_name_is_(clipart)_552x362_YOGA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2578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67372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Where are you from?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3704" y="396875"/>
            <a:ext cx="761120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5500" b="1" dirty="0" smtClean="0"/>
              <a:t>¿De dónde eres (tú)? </a:t>
            </a:r>
            <a:endParaRPr lang="en-US" sz="5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9" y="1335594"/>
            <a:ext cx="8636000" cy="441669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4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67372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from…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0637" y="396875"/>
            <a:ext cx="43249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500" b="1" dirty="0" smtClean="0"/>
              <a:t>Yo soy de…</a:t>
            </a:r>
            <a:endParaRPr lang="en-US" sz="5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99" y="1335595"/>
            <a:ext cx="5442098" cy="433813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31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Asking How people are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0650" y="5673725"/>
            <a:ext cx="581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How are you?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3704" y="396875"/>
            <a:ext cx="6925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b="1" dirty="0"/>
              <a:t>¿Cómo estás </a:t>
            </a:r>
            <a:r>
              <a:rPr lang="es-ES_tradnl" sz="3600" b="1" dirty="0" smtClean="0"/>
              <a:t>(tú)? (informal)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75" y="1335595"/>
            <a:ext cx="4338130" cy="433813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86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900" b="1" u="sng" dirty="0" smtClean="0"/>
              <a:t>OBJETIVO:</a:t>
            </a:r>
            <a:endParaRPr lang="en-US" sz="59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 can say and write my name and spell it for someone</a:t>
            </a:r>
          </a:p>
          <a:p>
            <a:pPr>
              <a:buNone/>
            </a:pPr>
            <a:r>
              <a:rPr lang="en-US" dirty="0" smtClean="0"/>
              <a:t>I can understand and use commonly used word and expressions, such as please and thank you</a:t>
            </a:r>
          </a:p>
          <a:p>
            <a:pPr>
              <a:buNone/>
            </a:pPr>
            <a:r>
              <a:rPr lang="en-US" dirty="0" smtClean="0"/>
              <a:t>I can greet people, ask how they are, and give a farewell in a polity way</a:t>
            </a:r>
          </a:p>
          <a:p>
            <a:pPr>
              <a:buNone/>
            </a:pPr>
            <a:r>
              <a:rPr lang="en-US" dirty="0" smtClean="0"/>
              <a:t>I can respond to a greeting and say how I am</a:t>
            </a:r>
          </a:p>
          <a:p>
            <a:pPr>
              <a:buNone/>
            </a:pPr>
            <a:r>
              <a:rPr lang="en-US" dirty="0" smtClean="0"/>
              <a:t>I can introduce myself and other suing basic, appropriate greetings and even gestures when needed</a:t>
            </a:r>
          </a:p>
          <a:p>
            <a:pPr>
              <a:buNone/>
            </a:pPr>
            <a:r>
              <a:rPr lang="en-US" dirty="0" smtClean="0"/>
              <a:t>I can ask someone what his/her name is and how to spell it</a:t>
            </a:r>
          </a:p>
          <a:p>
            <a:pPr>
              <a:buNone/>
            </a:pPr>
            <a:r>
              <a:rPr lang="en-US" dirty="0" smtClean="0"/>
              <a:t>I can talk about where people are from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38834"/>
            <a:ext cx="6652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b="1" dirty="0" smtClean="0"/>
              <a:t>¿Cómo está usted? (formal)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600200" y="5105400"/>
            <a:ext cx="56132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How are you?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5673725"/>
            <a:ext cx="72088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(very) good.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42880"/>
            <a:ext cx="759639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500" b="1" dirty="0" smtClean="0"/>
              <a:t>Yo estoy (muy) bien.</a:t>
            </a:r>
            <a:endParaRPr lang="en-US" sz="5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117598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54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0650" y="5673725"/>
            <a:ext cx="581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okay.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288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b="1" dirty="0" smtClean="0"/>
              <a:t>Yo estoy así así /</a:t>
            </a:r>
          </a:p>
          <a:p>
            <a:pPr algn="ctr"/>
            <a:r>
              <a:rPr lang="en-US" sz="4800" b="1" dirty="0"/>
              <a:t>m</a:t>
            </a:r>
            <a:r>
              <a:rPr lang="es-ES_tradnl" sz="4800" b="1" dirty="0" err="1" smtClean="0"/>
              <a:t>ás</a:t>
            </a:r>
            <a:r>
              <a:rPr lang="es-ES_tradnl" sz="4800" b="1" dirty="0" smtClean="0"/>
              <a:t> o menos.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3" y="1682073"/>
            <a:ext cx="4059767" cy="418532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4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4971" y="5673725"/>
            <a:ext cx="78056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(very) bad.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42880"/>
            <a:ext cx="734842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500" b="1" dirty="0" smtClean="0"/>
              <a:t>Yo estoy (muy) mal.</a:t>
            </a:r>
            <a:endParaRPr lang="en-US" sz="5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89" y="1231608"/>
            <a:ext cx="4593167" cy="435640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32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Qué</a:t>
            </a:r>
            <a:r>
              <a:rPr lang="en-US" i="1" dirty="0" smtClean="0"/>
              <a:t> </a:t>
            </a:r>
            <a:r>
              <a:rPr lang="en-US" i="1" dirty="0" err="1" smtClean="0"/>
              <a:t>diría</a:t>
            </a:r>
            <a:r>
              <a:rPr lang="en-US" i="1" dirty="0" smtClean="0"/>
              <a:t> la persona?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would the person say if asked how they were feeling/doing?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495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280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Cómo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estás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9192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Estoy</a:t>
            </a:r>
            <a:r>
              <a:rPr lang="en-US" sz="5400" b="1" dirty="0" smtClean="0"/>
              <a:t> mal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80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Cómo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estás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9192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Estoy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bien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3302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80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Cómo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estás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9192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Estoy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así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así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410200" cy="454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an introduction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accent1"/>
                </a:solidFill>
              </a:rPr>
              <a:t>Mucho gusto</a:t>
            </a:r>
            <a:endParaRPr lang="en-US" sz="9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6227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/>
              <a:t>Nice to meet you</a:t>
            </a:r>
            <a:endParaRPr lang="en-US" sz="9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Greetings &amp; Farewells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err="1" smtClean="0">
                <a:solidFill>
                  <a:schemeClr val="accent1"/>
                </a:solidFill>
              </a:rPr>
              <a:t>Igualmente</a:t>
            </a:r>
            <a:endParaRPr lang="en-US" sz="9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6227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/>
              <a:t>You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err="1" smtClean="0">
                <a:solidFill>
                  <a:schemeClr val="accent1"/>
                </a:solidFill>
              </a:rPr>
              <a:t>Qué</a:t>
            </a:r>
            <a:r>
              <a:rPr lang="en-US" sz="9000" b="1" dirty="0" smtClean="0">
                <a:solidFill>
                  <a:schemeClr val="accent1"/>
                </a:solidFill>
              </a:rPr>
              <a:t> </a:t>
            </a:r>
            <a:r>
              <a:rPr lang="en-US" sz="9000" b="1" dirty="0" err="1" smtClean="0">
                <a:solidFill>
                  <a:schemeClr val="accent1"/>
                </a:solidFill>
              </a:rPr>
              <a:t>tal</a:t>
            </a:r>
            <a:r>
              <a:rPr lang="en-US" sz="9000" b="1" dirty="0" smtClean="0">
                <a:solidFill>
                  <a:schemeClr val="accent1"/>
                </a:solidFill>
              </a:rPr>
              <a:t>?</a:t>
            </a:r>
            <a:endParaRPr lang="en-US" sz="9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6227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/>
              <a:t>How’s it going?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Abecedario</a:t>
            </a:r>
            <a:r>
              <a:rPr lang="en-US" dirty="0" smtClean="0"/>
              <a:t>…</a:t>
            </a:r>
            <a:r>
              <a:rPr lang="en-US" dirty="0" err="1" smtClean="0"/>
              <a:t>Recuerdas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know alphabet to spell your name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-533400" y="457200"/>
          <a:ext cx="10290664" cy="5486400"/>
        </p:xfrm>
        <a:graphic>
          <a:graphicData uri="http://schemas.openxmlformats.org/presentationml/2006/ole">
            <p:oleObj spid="_x0000_s81922" name="Document" r:id="rId4" imgW="6997442" imgH="274309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9248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Spell the following words: </a:t>
            </a:r>
          </a:p>
          <a:p>
            <a:endParaRPr lang="en-US" dirty="0" smtClean="0"/>
          </a:p>
          <a:p>
            <a:pPr marL="342900" indent="-342900"/>
            <a:r>
              <a:rPr lang="en-US" sz="2800" dirty="0" smtClean="0"/>
              <a:t>1. Casa</a:t>
            </a:r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Ferrocarril</a:t>
            </a:r>
            <a:endParaRPr lang="en-US" sz="2800" dirty="0" smtClean="0"/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Diciembre</a:t>
            </a:r>
            <a:endParaRPr lang="en-US" sz="2800" dirty="0" smtClean="0"/>
          </a:p>
          <a:p>
            <a:r>
              <a:rPr lang="en-US" sz="2800" dirty="0" smtClean="0"/>
              <a:t>4. </a:t>
            </a:r>
            <a:r>
              <a:rPr lang="en-US" sz="2800" dirty="0" err="1" smtClean="0"/>
              <a:t>Números</a:t>
            </a:r>
            <a:endParaRPr lang="en-US" sz="2800" dirty="0" smtClean="0"/>
          </a:p>
          <a:p>
            <a:r>
              <a:rPr lang="en-US" sz="2800" dirty="0" smtClean="0"/>
              <a:t>5. </a:t>
            </a:r>
            <a:r>
              <a:rPr lang="en-US" sz="2800" dirty="0" err="1" smtClean="0"/>
              <a:t>Gusta</a:t>
            </a:r>
            <a:endParaRPr lang="en-US" sz="2800" dirty="0" smtClean="0"/>
          </a:p>
          <a:p>
            <a:r>
              <a:rPr lang="en-US" sz="2800" dirty="0" smtClean="0"/>
              <a:t>6. </a:t>
            </a:r>
            <a:r>
              <a:rPr lang="en-US" sz="2800" dirty="0" err="1" smtClean="0"/>
              <a:t>Miércoles</a:t>
            </a:r>
            <a:endParaRPr lang="en-US" sz="2800" dirty="0" smtClean="0"/>
          </a:p>
          <a:p>
            <a:r>
              <a:rPr lang="en-US" sz="2800" dirty="0" smtClean="0"/>
              <a:t>7. Lorenzo</a:t>
            </a:r>
          </a:p>
          <a:p>
            <a:r>
              <a:rPr lang="en-US" sz="2800" dirty="0" smtClean="0"/>
              <a:t>8. </a:t>
            </a:r>
            <a:r>
              <a:rPr lang="en-US" sz="2800" dirty="0" err="1" smtClean="0"/>
              <a:t>Cumpleaños</a:t>
            </a:r>
            <a:endParaRPr lang="en-US" sz="2800" dirty="0" smtClean="0"/>
          </a:p>
          <a:p>
            <a:r>
              <a:rPr lang="en-US" sz="2800" dirty="0" smtClean="0"/>
              <a:t>9. </a:t>
            </a:r>
            <a:r>
              <a:rPr lang="en-US" sz="2800" dirty="0" err="1" smtClean="0"/>
              <a:t>Alfabeto</a:t>
            </a:r>
            <a:endParaRPr lang="en-US" sz="2800" dirty="0" smtClean="0"/>
          </a:p>
          <a:p>
            <a:r>
              <a:rPr lang="en-US" sz="2800" dirty="0" smtClean="0"/>
              <a:t>10. Maracaibo</a:t>
            </a:r>
          </a:p>
          <a:p>
            <a:r>
              <a:rPr lang="en-US" sz="2800" dirty="0" smtClean="0"/>
              <a:t>11. Spell your name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49843"/>
            <a:ext cx="830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Grammar (Unit 1): </a:t>
            </a:r>
            <a:r>
              <a:rPr lang="en-US" sz="2000" dirty="0" smtClean="0"/>
              <a:t>Subject Pronouns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In English</a:t>
            </a:r>
            <a:r>
              <a:rPr lang="en-US" sz="2000" dirty="0" smtClean="0"/>
              <a:t>, the subject pronoun </a:t>
            </a:r>
            <a:r>
              <a:rPr lang="en-US" sz="2000" i="1" dirty="0" smtClean="0"/>
              <a:t>you</a:t>
            </a:r>
            <a:r>
              <a:rPr lang="en-US" sz="2000" dirty="0" smtClean="0"/>
              <a:t> is used with anyone, no matter their age or relationship to you. I</a:t>
            </a:r>
            <a:r>
              <a:rPr lang="en-US" sz="2000" b="1" dirty="0" smtClean="0"/>
              <a:t>n Spanish</a:t>
            </a:r>
            <a:r>
              <a:rPr lang="en-US" sz="2000" dirty="0" smtClean="0"/>
              <a:t>, the pronoun you (</a:t>
            </a:r>
            <a:r>
              <a:rPr lang="en-US" sz="2000" dirty="0" err="1" smtClean="0"/>
              <a:t>tú</a:t>
            </a:r>
            <a:r>
              <a:rPr lang="en-US" sz="2000" dirty="0" smtClean="0"/>
              <a:t> or </a:t>
            </a:r>
            <a:r>
              <a:rPr lang="en-US" sz="2000" dirty="0" err="1" smtClean="0"/>
              <a:t>usted</a:t>
            </a:r>
            <a:r>
              <a:rPr lang="en-US" sz="2000" dirty="0" smtClean="0"/>
              <a:t>) is based on your relationship to the person. </a:t>
            </a:r>
            <a:r>
              <a:rPr lang="en-US" sz="2000" dirty="0" err="1" smtClean="0"/>
              <a:t>Tú</a:t>
            </a:r>
            <a:r>
              <a:rPr lang="en-US" sz="2000" dirty="0" smtClean="0"/>
              <a:t> is informal and </a:t>
            </a:r>
            <a:r>
              <a:rPr lang="en-US" sz="2000" dirty="0" err="1" smtClean="0"/>
              <a:t>usted</a:t>
            </a:r>
            <a:r>
              <a:rPr lang="en-US" sz="2000" dirty="0" smtClean="0"/>
              <a:t> is formal, which is use for people older than you.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Subject pronouns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SINGULAR: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Yo</a:t>
            </a:r>
            <a:r>
              <a:rPr lang="en-US" sz="2000" dirty="0" smtClean="0"/>
              <a:t> ----------------  I</a:t>
            </a:r>
          </a:p>
          <a:p>
            <a:r>
              <a:rPr lang="en-US" sz="2000" dirty="0" err="1" smtClean="0"/>
              <a:t>Tú</a:t>
            </a:r>
            <a:r>
              <a:rPr lang="en-US" sz="2000" dirty="0" smtClean="0"/>
              <a:t> ----------------  You (informal)</a:t>
            </a:r>
          </a:p>
          <a:p>
            <a:r>
              <a:rPr lang="en-US" sz="2000" dirty="0" err="1" smtClean="0"/>
              <a:t>Él</a:t>
            </a:r>
            <a:r>
              <a:rPr lang="en-US" sz="2000" dirty="0" smtClean="0"/>
              <a:t> ----------------- He</a:t>
            </a:r>
          </a:p>
          <a:p>
            <a:r>
              <a:rPr lang="en-US" sz="2000" dirty="0" smtClean="0"/>
              <a:t>She --------------  She</a:t>
            </a:r>
          </a:p>
          <a:p>
            <a:r>
              <a:rPr lang="en-US" sz="2000" dirty="0" err="1" smtClean="0"/>
              <a:t>Usted</a:t>
            </a:r>
            <a:r>
              <a:rPr lang="en-US" sz="2000" dirty="0" smtClean="0"/>
              <a:t> ----------- You (formal)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382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Verb to Be (Ser)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You use this verb to respond Where are you/she/he is from?</a:t>
            </a:r>
          </a:p>
          <a:p>
            <a:endParaRPr lang="en-US" b="1" dirty="0" smtClean="0"/>
          </a:p>
          <a:p>
            <a:r>
              <a:rPr lang="en-US" b="1" dirty="0" smtClean="0"/>
              <a:t>SINGULAR: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---------------- Soy  ---------- I am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---------------- </a:t>
            </a:r>
            <a:r>
              <a:rPr lang="en-US" dirty="0" err="1" smtClean="0"/>
              <a:t>eres</a:t>
            </a:r>
            <a:r>
              <a:rPr lang="en-US" dirty="0" smtClean="0"/>
              <a:t> ---------- You are</a:t>
            </a:r>
          </a:p>
          <a:p>
            <a:r>
              <a:rPr lang="en-US" dirty="0" err="1" smtClean="0"/>
              <a:t>Él</a:t>
            </a:r>
            <a:r>
              <a:rPr lang="en-US" dirty="0" smtClean="0"/>
              <a:t> ----------------- </a:t>
            </a:r>
            <a:r>
              <a:rPr lang="en-US" dirty="0" err="1" smtClean="0"/>
              <a:t>es</a:t>
            </a:r>
            <a:r>
              <a:rPr lang="en-US" dirty="0" smtClean="0"/>
              <a:t> -------------He is</a:t>
            </a:r>
          </a:p>
          <a:p>
            <a:r>
              <a:rPr lang="en-US" dirty="0" smtClean="0"/>
              <a:t>She -------------- </a:t>
            </a:r>
            <a:r>
              <a:rPr lang="en-US" dirty="0" err="1" smtClean="0"/>
              <a:t>es</a:t>
            </a:r>
            <a:r>
              <a:rPr lang="en-US" dirty="0" smtClean="0"/>
              <a:t> ------------- She is</a:t>
            </a:r>
          </a:p>
          <a:p>
            <a:r>
              <a:rPr lang="en-US" dirty="0" err="1" smtClean="0"/>
              <a:t>Usted</a:t>
            </a:r>
            <a:r>
              <a:rPr lang="en-US" dirty="0" smtClean="0"/>
              <a:t> ----------- </a:t>
            </a:r>
            <a:r>
              <a:rPr lang="en-US" dirty="0" err="1" smtClean="0"/>
              <a:t>es</a:t>
            </a:r>
            <a:r>
              <a:rPr lang="en-US" dirty="0" smtClean="0"/>
              <a:t> ------------- You are</a:t>
            </a:r>
          </a:p>
          <a:p>
            <a:r>
              <a:rPr lang="en-US" dirty="0" err="1" smtClean="0"/>
              <a:t>María</a:t>
            </a:r>
            <a:r>
              <a:rPr lang="en-US" dirty="0" smtClean="0"/>
              <a:t> ---------- </a:t>
            </a:r>
            <a:r>
              <a:rPr lang="en-US" dirty="0" err="1" smtClean="0"/>
              <a:t>es</a:t>
            </a:r>
            <a:r>
              <a:rPr lang="en-US" dirty="0" smtClean="0"/>
              <a:t> -------------- </a:t>
            </a:r>
            <a:r>
              <a:rPr lang="en-US" dirty="0" err="1" smtClean="0"/>
              <a:t>María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smtClean="0"/>
              <a:t>Juan ------------ </a:t>
            </a:r>
            <a:r>
              <a:rPr lang="en-US" dirty="0" err="1" smtClean="0"/>
              <a:t>es</a:t>
            </a:r>
            <a:r>
              <a:rPr lang="en-US" dirty="0" smtClean="0"/>
              <a:t> -------------- Juan 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s-AR" b="1" dirty="0" smtClean="0"/>
              <a:t>¿De dónde eres?/ </a:t>
            </a:r>
            <a:r>
              <a:rPr lang="es-AR" dirty="0" smtClean="0"/>
              <a:t>Where are you from?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r>
              <a:rPr lang="es-AR" dirty="0" smtClean="0"/>
              <a:t>Yo soy </a:t>
            </a:r>
            <a:r>
              <a:rPr lang="es-AR" b="1" dirty="0" smtClean="0"/>
              <a:t>de</a:t>
            </a:r>
            <a:r>
              <a:rPr lang="es-AR" dirty="0" smtClean="0"/>
              <a:t> Venezuela *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r>
              <a:rPr lang="es-AR" dirty="0" smtClean="0"/>
              <a:t>* Always add preposition “de” after a country or city.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r>
              <a:rPr lang="es-AR" dirty="0" smtClean="0"/>
              <a:t>¿Dé dónde es María?/Where is Maria from?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r>
              <a:rPr lang="es-AR" dirty="0" smtClean="0"/>
              <a:t>Ella es de Chile</a:t>
            </a:r>
            <a:r>
              <a:rPr lang="en-US" dirty="0" smtClean="0"/>
              <a:t>    /  </a:t>
            </a:r>
            <a:r>
              <a:rPr lang="es-AR" dirty="0" smtClean="0"/>
              <a:t>Ella es de Charlotte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 eaLnBrk="1" hangingPunct="1"/>
            <a:r>
              <a:rPr lang="en-US" cap="none" dirty="0" smtClean="0">
                <a:ea typeface="ＭＳ Ｐゴシック" pitchFamily="34" charset="-128"/>
              </a:rPr>
              <a:t>1. ¿De </a:t>
            </a:r>
            <a:r>
              <a:rPr lang="en-US" cap="none" dirty="0" err="1" smtClean="0">
                <a:ea typeface="ＭＳ Ｐゴシック" pitchFamily="34" charset="-128"/>
              </a:rPr>
              <a:t>dónde</a:t>
            </a:r>
            <a:r>
              <a:rPr lang="en-US" cap="none" dirty="0" smtClean="0">
                <a:ea typeface="ＭＳ Ｐゴシック" pitchFamily="34" charset="-128"/>
              </a:rPr>
              <a:t> </a:t>
            </a:r>
            <a:r>
              <a:rPr lang="en-US" cap="none" dirty="0" err="1" smtClean="0">
                <a:ea typeface="ＭＳ Ｐゴシック" pitchFamily="34" charset="-128"/>
              </a:rPr>
              <a:t>es</a:t>
            </a:r>
            <a:r>
              <a:rPr lang="en-US" cap="none" dirty="0" smtClean="0">
                <a:ea typeface="ＭＳ Ｐゴシック" pitchFamily="34" charset="-128"/>
              </a:rPr>
              <a:t> Selena </a:t>
            </a:r>
            <a:r>
              <a:rPr lang="en-US" cap="none" dirty="0" err="1" smtClean="0">
                <a:ea typeface="ＭＳ Ｐゴシック" pitchFamily="34" charset="-128"/>
              </a:rPr>
              <a:t>Gómez</a:t>
            </a:r>
            <a:r>
              <a:rPr lang="en-US" cap="none" dirty="0" smtClean="0">
                <a:ea typeface="ＭＳ Ｐゴシック" pitchFamily="34" charset="-128"/>
              </a:rPr>
              <a:t>?</a:t>
            </a:r>
          </a:p>
        </p:txBody>
      </p:sp>
      <p:pic>
        <p:nvPicPr>
          <p:cNvPr id="8909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75" y="1417639"/>
            <a:ext cx="3621088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6850" y="5562600"/>
            <a:ext cx="6457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75C01"/>
                </a:solidFill>
                <a:latin typeface="Century Schoolbook" pitchFamily="18" charset="0"/>
              </a:rPr>
              <a:t>Selena </a:t>
            </a:r>
            <a:r>
              <a:rPr lang="en-US" sz="2800" b="1" dirty="0" err="1" smtClean="0">
                <a:solidFill>
                  <a:srgbClr val="E75C01"/>
                </a:solidFill>
                <a:latin typeface="Century Schoolbook" pitchFamily="18" charset="0"/>
              </a:rPr>
              <a:t>es</a:t>
            </a:r>
            <a:r>
              <a:rPr lang="en-US" sz="2800" b="1" dirty="0" smtClean="0">
                <a:solidFill>
                  <a:srgbClr val="E75C01"/>
                </a:solidFill>
                <a:latin typeface="Century Schoolbook" pitchFamily="18" charset="0"/>
              </a:rPr>
              <a:t> de los </a:t>
            </a:r>
            <a:r>
              <a:rPr lang="en-US" sz="2800" b="1" dirty="0" err="1" smtClean="0">
                <a:solidFill>
                  <a:srgbClr val="E75C01"/>
                </a:solidFill>
                <a:latin typeface="Century Schoolbook" pitchFamily="18" charset="0"/>
              </a:rPr>
              <a:t>Estados</a:t>
            </a:r>
            <a:r>
              <a:rPr lang="en-US" sz="2800" b="1" dirty="0" smtClean="0">
                <a:solidFill>
                  <a:srgbClr val="E75C01"/>
                </a:solidFill>
                <a:latin typeface="Century Schoolbook" pitchFamily="18" charset="0"/>
              </a:rPr>
              <a:t> </a:t>
            </a:r>
            <a:r>
              <a:rPr lang="en-US" sz="2800" b="1" dirty="0" err="1" smtClean="0">
                <a:solidFill>
                  <a:srgbClr val="E75C01"/>
                </a:solidFill>
                <a:latin typeface="Century Schoolbook" pitchFamily="18" charset="0"/>
              </a:rPr>
              <a:t>Unidos</a:t>
            </a:r>
            <a:endParaRPr lang="en-US" sz="2800" b="1" dirty="0" smtClean="0">
              <a:solidFill>
                <a:srgbClr val="E75C01"/>
              </a:solidFill>
              <a:latin typeface="Century Schoolbook" pitchFamily="18" charset="0"/>
            </a:endParaRPr>
          </a:p>
          <a:p>
            <a:endParaRPr lang="en-US" sz="2800" b="1" dirty="0">
              <a:solidFill>
                <a:srgbClr val="E75C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 eaLnBrk="1" hangingPunct="1"/>
            <a:r>
              <a:rPr lang="en-US" cap="none" dirty="0" smtClean="0">
                <a:ea typeface="ＭＳ Ｐゴシック" pitchFamily="34" charset="-128"/>
              </a:rPr>
              <a:t>2. ¿QUIÉN ES ÉL?</a:t>
            </a:r>
          </a:p>
        </p:txBody>
      </p:sp>
      <p:pic>
        <p:nvPicPr>
          <p:cNvPr id="901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1417638"/>
            <a:ext cx="44561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86550" y="2093913"/>
            <a:ext cx="2051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E75C01"/>
                </a:solidFill>
                <a:latin typeface="Century Schoolbook" pitchFamily="18" charset="0"/>
              </a:rPr>
              <a:t>Él</a:t>
            </a:r>
            <a:r>
              <a:rPr lang="en-US" sz="2800" b="1" dirty="0">
                <a:solidFill>
                  <a:srgbClr val="E75C01"/>
                </a:solidFill>
                <a:latin typeface="Century Schoolbook" pitchFamily="18" charset="0"/>
              </a:rPr>
              <a:t> </a:t>
            </a:r>
            <a:r>
              <a:rPr lang="en-US" sz="2800" b="1" u="sng" dirty="0" err="1">
                <a:solidFill>
                  <a:srgbClr val="E75C01"/>
                </a:solidFill>
                <a:latin typeface="Century Schoolbook" pitchFamily="18" charset="0"/>
              </a:rPr>
              <a:t>es</a:t>
            </a:r>
            <a:endParaRPr lang="en-US" sz="2800" b="1" u="sng" dirty="0">
              <a:solidFill>
                <a:srgbClr val="E75C01"/>
              </a:solidFill>
              <a:latin typeface="Century Schoolbook" pitchFamily="18" charset="0"/>
            </a:endParaRPr>
          </a:p>
          <a:p>
            <a:r>
              <a:rPr lang="en-US" sz="2800" b="1" dirty="0">
                <a:solidFill>
                  <a:srgbClr val="E75C01"/>
                </a:solidFill>
                <a:latin typeface="Century Schoolbook" pitchFamily="18" charset="0"/>
              </a:rPr>
              <a:t>Justin </a:t>
            </a:r>
          </a:p>
          <a:p>
            <a:r>
              <a:rPr lang="en-US" sz="2800" b="1" dirty="0" err="1">
                <a:solidFill>
                  <a:srgbClr val="E75C01"/>
                </a:solidFill>
                <a:latin typeface="Century Schoolbook" pitchFamily="18" charset="0"/>
              </a:rPr>
              <a:t>Bieber</a:t>
            </a:r>
            <a:r>
              <a:rPr lang="en-US" sz="2800" b="1" dirty="0">
                <a:solidFill>
                  <a:srgbClr val="E75C01"/>
                </a:solidFill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7"/>
          <p:cNvSpPr>
            <a:spLocks noGrp="1"/>
          </p:cNvSpPr>
          <p:nvPr>
            <p:ph type="title"/>
          </p:nvPr>
        </p:nvSpPr>
        <p:spPr bwMode="auto">
          <a:xfrm>
            <a:off x="206375" y="274638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cap="none" smtClean="0">
                <a:ea typeface="ＭＳ Ｐゴシック" pitchFamily="34" charset="-128"/>
              </a:rPr>
              <a:t>6. ¿DE DÓNDE ES SHAKIRA?</a:t>
            </a:r>
          </a:p>
        </p:txBody>
      </p:sp>
      <p:pic>
        <p:nvPicPr>
          <p:cNvPr id="942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1778000"/>
            <a:ext cx="31242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0225" y="1778000"/>
            <a:ext cx="2484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E75C01"/>
                </a:solidFill>
                <a:latin typeface="Century Schoolbook" pitchFamily="18" charset="0"/>
              </a:rPr>
              <a:t>Shakira</a:t>
            </a:r>
            <a:r>
              <a:rPr lang="en-US" sz="2800" b="1" dirty="0">
                <a:solidFill>
                  <a:srgbClr val="E75C01"/>
                </a:solidFill>
                <a:latin typeface="Century Schoolbook" pitchFamily="18" charset="0"/>
              </a:rPr>
              <a:t> </a:t>
            </a:r>
          </a:p>
          <a:p>
            <a:r>
              <a:rPr lang="en-US" sz="2800" b="1" u="sng" dirty="0" err="1">
                <a:solidFill>
                  <a:srgbClr val="E75C01"/>
                </a:solidFill>
                <a:latin typeface="Century Schoolbook" pitchFamily="18" charset="0"/>
              </a:rPr>
              <a:t>es</a:t>
            </a:r>
            <a:r>
              <a:rPr lang="en-US" sz="2800" b="1" u="sng" dirty="0">
                <a:solidFill>
                  <a:srgbClr val="E75C01"/>
                </a:solidFill>
                <a:latin typeface="Century Schoolbook" pitchFamily="18" charset="0"/>
              </a:rPr>
              <a:t> de </a:t>
            </a:r>
            <a:r>
              <a:rPr lang="en-US" sz="2800" b="1" dirty="0">
                <a:solidFill>
                  <a:srgbClr val="E75C01"/>
                </a:solidFill>
                <a:latin typeface="Century Schoolbook" pitchFamily="18" charset="0"/>
              </a:rPr>
              <a:t>Colombia.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850" y="1778000"/>
            <a:ext cx="2743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58181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Hola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0" y="5673725"/>
            <a:ext cx="5818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Hello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 descr="waving hello clipart, clip art waving children picture, clipart hello, animated clip art  saying h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1600"/>
            <a:ext cx="321945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who each person is and where each person in from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endParaRPr lang="en-US" dirty="0" smtClean="0"/>
          </a:p>
          <a:p>
            <a:r>
              <a:rPr lang="en-US" dirty="0" err="1" smtClean="0"/>
              <a:t>Yo/Carme/Chile</a:t>
            </a:r>
            <a:r>
              <a:rPr lang="en-US" dirty="0" smtClean="0"/>
              <a:t>		</a:t>
            </a:r>
            <a:r>
              <a:rPr lang="en-US" dirty="0" err="1" smtClean="0"/>
              <a:t>Yo</a:t>
            </a:r>
            <a:r>
              <a:rPr lang="en-US" dirty="0" smtClean="0"/>
              <a:t> soy </a:t>
            </a:r>
            <a:r>
              <a:rPr lang="en-US" dirty="0" err="1" smtClean="0"/>
              <a:t>Carme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 soy de Chile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Tú/Roque/El</a:t>
            </a:r>
            <a:r>
              <a:rPr lang="en-US" dirty="0" smtClean="0"/>
              <a:t> Salvador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El/el maestro de </a:t>
            </a:r>
            <a:r>
              <a:rPr lang="en-US" dirty="0" err="1" smtClean="0"/>
              <a:t>español/España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3. Ella/Bárbara/</a:t>
            </a:r>
            <a:r>
              <a:rPr lang="en-US" dirty="0" err="1" smtClean="0"/>
              <a:t>Perú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4. </a:t>
            </a:r>
            <a:r>
              <a:rPr lang="en-US" dirty="0" err="1" smtClean="0"/>
              <a:t>Yo</a:t>
            </a:r>
            <a:r>
              <a:rPr lang="en-US" dirty="0" smtClean="0"/>
              <a:t>/Alexandra/Venezuela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each sentence with the correct form of the verb “Ser” to tell </a:t>
            </a:r>
            <a:r>
              <a:rPr lang="en-US" b="1" dirty="0" smtClean="0"/>
              <a:t>where people are from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7467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Linda              				  	 </a:t>
            </a:r>
            <a:r>
              <a:rPr lang="en-US" sz="2000" dirty="0" err="1" smtClean="0"/>
              <a:t>Estados</a:t>
            </a:r>
            <a:r>
              <a:rPr lang="en-US" sz="2000" dirty="0" smtClean="0"/>
              <a:t> </a:t>
            </a:r>
            <a:r>
              <a:rPr lang="en-US" sz="2000" dirty="0" err="1" smtClean="0"/>
              <a:t>Unidos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2. Miguel             				  	Argentina</a:t>
            </a:r>
          </a:p>
          <a:p>
            <a:endParaRPr lang="en-US" sz="2000" dirty="0" smtClean="0"/>
          </a:p>
          <a:p>
            <a:r>
              <a:rPr lang="en-US" sz="2000" dirty="0" smtClean="0"/>
              <a:t>3. La </a:t>
            </a:r>
            <a:r>
              <a:rPr lang="en-US" sz="2000" dirty="0" err="1" smtClean="0"/>
              <a:t>maestra</a:t>
            </a:r>
            <a:r>
              <a:rPr lang="en-US" sz="2000" dirty="0" smtClean="0"/>
              <a:t> de </a:t>
            </a:r>
            <a:r>
              <a:rPr lang="en-US" sz="2000" dirty="0" err="1" smtClean="0"/>
              <a:t>español</a:t>
            </a:r>
            <a:r>
              <a:rPr lang="en-US" sz="2000" dirty="0" smtClean="0"/>
              <a:t> 			Venezuela </a:t>
            </a:r>
          </a:p>
          <a:p>
            <a:endParaRPr lang="en-US" sz="2000" dirty="0" smtClean="0"/>
          </a:p>
          <a:p>
            <a:r>
              <a:rPr lang="en-US" sz="2000" dirty="0" smtClean="0"/>
              <a:t>4. El							 	Uruguay</a:t>
            </a:r>
          </a:p>
          <a:p>
            <a:endParaRPr lang="en-US" sz="2000" dirty="0" smtClean="0"/>
          </a:p>
          <a:p>
            <a:r>
              <a:rPr lang="en-US" sz="2000" dirty="0" smtClean="0"/>
              <a:t>5. </a:t>
            </a:r>
            <a:r>
              <a:rPr lang="en-US" sz="2000" dirty="0" err="1" smtClean="0"/>
              <a:t>Yo</a:t>
            </a:r>
            <a:r>
              <a:rPr lang="en-US" sz="2000" dirty="0" smtClean="0"/>
              <a:t>							 	</a:t>
            </a:r>
            <a:r>
              <a:rPr lang="en-US" sz="2000" dirty="0" err="1" smtClean="0"/>
              <a:t>Perú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6. </a:t>
            </a:r>
            <a:r>
              <a:rPr lang="en-US" sz="2000" dirty="0" err="1" smtClean="0"/>
              <a:t>Usted</a:t>
            </a:r>
            <a:r>
              <a:rPr lang="en-US" sz="2000" dirty="0" smtClean="0"/>
              <a:t>						       Ecuador</a:t>
            </a:r>
          </a:p>
          <a:p>
            <a:endParaRPr lang="en-US" sz="2000" dirty="0" smtClean="0"/>
          </a:p>
          <a:p>
            <a:r>
              <a:rPr lang="en-US" sz="2000" dirty="0" smtClean="0"/>
              <a:t>7. </a:t>
            </a:r>
            <a:r>
              <a:rPr lang="en-US" sz="2000" dirty="0" err="1" smtClean="0"/>
              <a:t>Yo</a:t>
            </a:r>
            <a:r>
              <a:rPr lang="en-US" sz="2000" dirty="0" smtClean="0"/>
              <a:t> 								Cuba</a:t>
            </a:r>
          </a:p>
          <a:p>
            <a:endParaRPr lang="en-US" sz="2000" dirty="0" smtClean="0"/>
          </a:p>
          <a:p>
            <a:r>
              <a:rPr lang="en-US" sz="2000" dirty="0" smtClean="0"/>
              <a:t>8. </a:t>
            </a:r>
            <a:r>
              <a:rPr lang="en-US" sz="2000" dirty="0" err="1" smtClean="0"/>
              <a:t>Tú</a:t>
            </a:r>
            <a:r>
              <a:rPr lang="en-US" sz="2000" dirty="0" smtClean="0"/>
              <a:t>								Chile				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		   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458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Speaking and writing Practice with Partner</a:t>
            </a:r>
            <a:r>
              <a:rPr lang="es-AR" dirty="0" smtClean="0"/>
              <a:t>: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r>
              <a:rPr lang="es-AR" b="1" dirty="0" smtClean="0"/>
              <a:t>Speaking Prompt:</a:t>
            </a:r>
            <a:r>
              <a:rPr lang="es-AR" dirty="0" smtClean="0"/>
              <a:t> Work with a partner and create a dialogo including the following information. Write the dialog and practice it orally.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r>
              <a:rPr lang="es-AR" dirty="0" smtClean="0"/>
              <a:t>1. Say who you are and spell your first and last name using the Spanish Alphabet</a:t>
            </a:r>
            <a:endParaRPr lang="en-US" dirty="0" smtClean="0"/>
          </a:p>
          <a:p>
            <a:r>
              <a:rPr lang="es-AR" dirty="0" smtClean="0"/>
              <a:t>2. Greet a Classmate and ask his/her name</a:t>
            </a:r>
            <a:endParaRPr lang="en-US" dirty="0" smtClean="0"/>
          </a:p>
          <a:p>
            <a:r>
              <a:rPr lang="es-AR" dirty="0" smtClean="0"/>
              <a:t>3. Ask him/her how to spell their name</a:t>
            </a:r>
            <a:endParaRPr lang="en-US" dirty="0" smtClean="0"/>
          </a:p>
          <a:p>
            <a:r>
              <a:rPr lang="es-AR" dirty="0" smtClean="0"/>
              <a:t>4. Ask your classmate how he/she is feeling</a:t>
            </a:r>
            <a:endParaRPr lang="en-US" dirty="0" smtClean="0"/>
          </a:p>
          <a:p>
            <a:r>
              <a:rPr lang="es-AR" dirty="0" smtClean="0"/>
              <a:t>Tell your classmate how you are feeling today (use a complete sentence)</a:t>
            </a:r>
            <a:endParaRPr lang="en-US" dirty="0" smtClean="0"/>
          </a:p>
          <a:p>
            <a:r>
              <a:rPr lang="es-AR" dirty="0" smtClean="0"/>
              <a:t>Indroduce Juan and Jennifer to your new friend</a:t>
            </a:r>
            <a:endParaRPr lang="en-US" dirty="0" smtClean="0"/>
          </a:p>
          <a:p>
            <a:r>
              <a:rPr lang="es-AR" dirty="0" smtClean="0"/>
              <a:t>Tell your new friend goodbye</a:t>
            </a:r>
            <a:endParaRPr lang="en-US" dirty="0" smtClean="0"/>
          </a:p>
          <a:p>
            <a:r>
              <a:rPr lang="es-AR" dirty="0" smtClean="0"/>
              <a:t>Tell Jennifer you will see her later</a:t>
            </a:r>
            <a:endParaRPr lang="en-US" dirty="0" smtClean="0"/>
          </a:p>
          <a:p>
            <a:r>
              <a:rPr lang="es-AR" dirty="0" smtClean="0"/>
              <a:t>Tell John you will see him tomorrow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Individual Practice:</a:t>
            </a:r>
            <a:endParaRPr lang="en-US" dirty="0" smtClean="0"/>
          </a:p>
          <a:p>
            <a:r>
              <a:rPr lang="es-AR" dirty="0" smtClean="0"/>
              <a:t> </a:t>
            </a:r>
            <a:endParaRPr lang="en-US" dirty="0" smtClean="0"/>
          </a:p>
          <a:p>
            <a:r>
              <a:rPr lang="es-AR" b="1" smtClean="0"/>
              <a:t>Writing </a:t>
            </a:r>
            <a:r>
              <a:rPr lang="es-AR" b="1" dirty="0" smtClean="0"/>
              <a:t>Prompt:</a:t>
            </a:r>
            <a:r>
              <a:rPr lang="es-AR" dirty="0" smtClean="0"/>
              <a:t> </a:t>
            </a:r>
            <a:r>
              <a:rPr lang="en-US" dirty="0" smtClean="0"/>
              <a:t>Create a dialogue between two people that just met each other. You MUST include the following information:</a:t>
            </a:r>
          </a:p>
          <a:p>
            <a:r>
              <a:rPr lang="en-US" dirty="0" smtClean="0"/>
              <a:t>• Two greetings</a:t>
            </a:r>
          </a:p>
          <a:p>
            <a:r>
              <a:rPr lang="en-US" dirty="0" smtClean="0"/>
              <a:t>• Two farewells</a:t>
            </a:r>
          </a:p>
          <a:p>
            <a:r>
              <a:rPr lang="en-US" dirty="0" smtClean="0"/>
              <a:t>• What’s your name? (Q&amp;A)</a:t>
            </a:r>
          </a:p>
          <a:p>
            <a:r>
              <a:rPr lang="en-US" dirty="0" smtClean="0"/>
              <a:t>• How do you spell your name?</a:t>
            </a:r>
          </a:p>
          <a:p>
            <a:r>
              <a:rPr lang="en-US" dirty="0" smtClean="0"/>
              <a:t>• How are you? (Q&amp;A)</a:t>
            </a:r>
          </a:p>
          <a:p>
            <a:r>
              <a:rPr lang="en-US" dirty="0" smtClean="0"/>
              <a:t>• Where are you from? (Q&amp;A)</a:t>
            </a:r>
          </a:p>
          <a:p>
            <a:r>
              <a:rPr lang="en-US" dirty="0" smtClean="0"/>
              <a:t>• Saying Goodbye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E8637"/>
                </a:solidFill>
              </a:rPr>
              <a:t>EXIT TICKET: 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762001"/>
            <a:ext cx="8382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correct response to each question or statement</a:t>
            </a:r>
          </a:p>
          <a:p>
            <a:endParaRPr lang="en-US" dirty="0" smtClean="0"/>
          </a:p>
          <a:p>
            <a:pPr marL="342900" indent="-342900"/>
            <a:r>
              <a:rPr lang="en-US" dirty="0" smtClean="0"/>
              <a:t>1. </a:t>
            </a:r>
            <a:r>
              <a:rPr lang="es-AR" dirty="0" smtClean="0"/>
              <a:t>¿</a:t>
            </a:r>
            <a:r>
              <a:rPr lang="en-US" dirty="0" smtClean="0"/>
              <a:t>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						4. </a:t>
            </a:r>
            <a:r>
              <a:rPr lang="es-AR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</a:p>
          <a:p>
            <a:pPr marL="342900" indent="-342900">
              <a:buAutoNum type="alphaLcPeriod"/>
            </a:pPr>
            <a:r>
              <a:rPr lang="en-US" dirty="0" smtClean="0"/>
              <a:t>Hugo								a. </a:t>
            </a:r>
            <a:r>
              <a:rPr lang="en-US" dirty="0" err="1" smtClean="0"/>
              <a:t>Perdón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Encantado</a:t>
            </a:r>
            <a:r>
              <a:rPr lang="en-US" dirty="0" smtClean="0"/>
              <a:t>						</a:t>
            </a:r>
            <a:r>
              <a:rPr lang="en-US" dirty="0" err="1" smtClean="0"/>
              <a:t>b</a:t>
            </a:r>
            <a:r>
              <a:rPr lang="en-US" dirty="0" smtClean="0"/>
              <a:t>. Me </a:t>
            </a:r>
            <a:r>
              <a:rPr lang="en-US" dirty="0" err="1" smtClean="0"/>
              <a:t>llamo</a:t>
            </a:r>
            <a:r>
              <a:rPr lang="en-US" dirty="0" smtClean="0"/>
              <a:t> Isabel</a:t>
            </a:r>
          </a:p>
          <a:p>
            <a:pPr marL="342900" indent="-342900">
              <a:buAutoNum type="alphaLcPeriod"/>
            </a:pPr>
            <a:r>
              <a:rPr lang="en-US" dirty="0" smtClean="0"/>
              <a:t>Me </a:t>
            </a:r>
            <a:r>
              <a:rPr lang="en-US" dirty="0" err="1" smtClean="0"/>
              <a:t>llamo</a:t>
            </a:r>
            <a:r>
              <a:rPr lang="en-US" dirty="0" smtClean="0"/>
              <a:t> Carlos					</a:t>
            </a:r>
            <a:r>
              <a:rPr lang="en-US" dirty="0" err="1" smtClean="0"/>
              <a:t>c</a:t>
            </a:r>
            <a:r>
              <a:rPr lang="en-US" dirty="0" smtClean="0"/>
              <a:t>. Bien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/>
            <a:r>
              <a:rPr lang="en-US" dirty="0" smtClean="0"/>
              <a:t>2. </a:t>
            </a:r>
            <a:r>
              <a:rPr lang="en-US" dirty="0" err="1" smtClean="0"/>
              <a:t>Encantada</a:t>
            </a:r>
            <a:r>
              <a:rPr lang="en-US" dirty="0" smtClean="0"/>
              <a:t>						5. Me </a:t>
            </a:r>
            <a:r>
              <a:rPr lang="en-US" dirty="0" err="1" smtClean="0"/>
              <a:t>llamo</a:t>
            </a:r>
            <a:r>
              <a:rPr lang="en-US" dirty="0" smtClean="0"/>
              <a:t> Gabriel</a:t>
            </a:r>
          </a:p>
          <a:p>
            <a:pPr marL="342900" indent="-342900">
              <a:buAutoNum type="alphaLcPeriod"/>
            </a:pPr>
            <a:r>
              <a:rPr lang="en-US" dirty="0" smtClean="0"/>
              <a:t>Le </a:t>
            </a:r>
            <a:r>
              <a:rPr lang="en-US" dirty="0" err="1" smtClean="0"/>
              <a:t>presento</a:t>
            </a:r>
            <a:r>
              <a:rPr lang="en-US" dirty="0" smtClean="0"/>
              <a:t> a Sergio				a. </a:t>
            </a:r>
            <a:r>
              <a:rPr lang="en-US" dirty="0" err="1" smtClean="0"/>
              <a:t>Igualmente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s-AR" dirty="0" smtClean="0"/>
              <a:t>¿</a:t>
            </a:r>
            <a:r>
              <a:rPr lang="en-US" dirty="0" smtClean="0"/>
              <a:t>Y </a:t>
            </a:r>
            <a:r>
              <a:rPr lang="en-US" dirty="0" err="1" smtClean="0"/>
              <a:t>tú</a:t>
            </a:r>
            <a:r>
              <a:rPr lang="en-US" dirty="0" smtClean="0"/>
              <a:t>?							</a:t>
            </a:r>
            <a:r>
              <a:rPr lang="en-US" dirty="0" err="1" smtClean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Encantad</a:t>
            </a:r>
            <a:r>
              <a:rPr lang="en-US" dirty="0" smtClean="0"/>
              <a:t>						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Igualmente</a:t>
            </a:r>
            <a:r>
              <a:rPr lang="en-US" dirty="0" smtClean="0"/>
              <a:t>						</a:t>
            </a:r>
            <a:r>
              <a:rPr lang="en-US" dirty="0" err="1" smtClean="0"/>
              <a:t>c</a:t>
            </a:r>
            <a:r>
              <a:rPr lang="en-US" dirty="0" smtClean="0"/>
              <a:t>. Mucho gusto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/>
            <a:r>
              <a:rPr lang="en-US" dirty="0" smtClean="0"/>
              <a:t>3. Te </a:t>
            </a:r>
            <a:r>
              <a:rPr lang="en-US" dirty="0" err="1" smtClean="0"/>
              <a:t>presento</a:t>
            </a:r>
            <a:r>
              <a:rPr lang="en-US" dirty="0" smtClean="0"/>
              <a:t> a </a:t>
            </a:r>
            <a:r>
              <a:rPr lang="en-US" dirty="0" err="1" smtClean="0"/>
              <a:t>Joaquín</a:t>
            </a:r>
            <a:r>
              <a:rPr lang="en-US" dirty="0" smtClean="0"/>
              <a:t>				6. Mucho gusto</a:t>
            </a:r>
          </a:p>
          <a:p>
            <a:pPr marL="342900" indent="-342900"/>
            <a:r>
              <a:rPr lang="en-US" dirty="0" smtClean="0"/>
              <a:t>a. </a:t>
            </a:r>
            <a:r>
              <a:rPr lang="es-AR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llama?					a.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tardes</a:t>
            </a:r>
            <a:endParaRPr lang="en-US" dirty="0" smtClean="0"/>
          </a:p>
          <a:p>
            <a:pPr marL="342900" indent="-342900"/>
            <a:r>
              <a:rPr lang="en-US" dirty="0" err="1" smtClean="0"/>
              <a:t>b</a:t>
            </a:r>
            <a:r>
              <a:rPr lang="en-US" dirty="0" smtClean="0"/>
              <a:t>. Mucho gusto						</a:t>
            </a:r>
            <a:r>
              <a:rPr lang="en-US" dirty="0" err="1" smtClean="0"/>
              <a:t>b</a:t>
            </a:r>
            <a:r>
              <a:rPr lang="en-US" dirty="0" smtClean="0"/>
              <a:t>. </a:t>
            </a:r>
            <a:r>
              <a:rPr lang="es-AR" dirty="0" smtClean="0"/>
              <a:t>¿Quién es?</a:t>
            </a:r>
            <a:endParaRPr lang="en-US" dirty="0" smtClean="0"/>
          </a:p>
          <a:p>
            <a:pPr marL="342900" indent="-342900"/>
            <a:r>
              <a:rPr lang="en-US" dirty="0" err="1" smtClean="0"/>
              <a:t>c</a:t>
            </a:r>
            <a:r>
              <a:rPr lang="en-US" dirty="0" smtClean="0"/>
              <a:t>. </a:t>
            </a:r>
            <a:r>
              <a:rPr lang="en-US" dirty="0" err="1" smtClean="0"/>
              <a:t>Igualmente</a:t>
            </a:r>
            <a:r>
              <a:rPr lang="en-US" dirty="0" smtClean="0"/>
              <a:t>						</a:t>
            </a:r>
            <a:r>
              <a:rPr lang="en-US" dirty="0" err="1" smtClean="0"/>
              <a:t>c</a:t>
            </a:r>
            <a:r>
              <a:rPr lang="en-US" dirty="0" smtClean="0"/>
              <a:t>. </a:t>
            </a:r>
            <a:r>
              <a:rPr lang="en-US" dirty="0" err="1" smtClean="0"/>
              <a:t>Encantado</a:t>
            </a:r>
            <a:r>
              <a:rPr lang="en-US" dirty="0" smtClean="0"/>
              <a:t> (a)</a:t>
            </a:r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STUDY FOR 30 MINUTES!!!</a:t>
            </a:r>
          </a:p>
          <a:p>
            <a:endParaRPr lang="en-US" dirty="0" smtClean="0"/>
          </a:p>
          <a:p>
            <a:r>
              <a:rPr lang="en-US" dirty="0" smtClean="0"/>
              <a:t>Suggestions:</a:t>
            </a:r>
          </a:p>
          <a:p>
            <a:r>
              <a:rPr lang="en-US" dirty="0" smtClean="0"/>
              <a:t>-Make flashcards (on </a:t>
            </a:r>
            <a:r>
              <a:rPr lang="en-US" dirty="0" err="1" smtClean="0"/>
              <a:t>quizlet</a:t>
            </a:r>
            <a:r>
              <a:rPr lang="en-US" dirty="0" smtClean="0"/>
              <a:t> or on paper) of today’s vocabulary words, you could call this set “greetings vocabulary”</a:t>
            </a:r>
          </a:p>
          <a:p>
            <a:r>
              <a:rPr lang="en-US" dirty="0" smtClean="0"/>
              <a:t>-Make flashcards on ANY of the vocabulary words from the first couple slides that you do not know/ did not remember</a:t>
            </a:r>
          </a:p>
          <a:p>
            <a:r>
              <a:rPr lang="en-US" dirty="0" smtClean="0"/>
              <a:t>-Study your flashcards or review on </a:t>
            </a:r>
            <a:r>
              <a:rPr lang="en-US" dirty="0" err="1" smtClean="0"/>
              <a:t>quizlet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58181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Buenos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días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673725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 morning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2" name="Picture 2" descr="http://4.bp.blogspot.com/_MjHpEI7eRXc/Sv3y77NVDQI/AAAAAAAAAUo/pVYYTafZbzo/s400/13316-Rooster-Crowing-On-A-Fence-On-A-Farm-Early-In-The-Morning-Clipart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016" y="1524000"/>
            <a:ext cx="526538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Buenas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tardes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673725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 afternoon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2" descr="http://4.bp.blogspot.com/_IRtMk98GnPU/TBaIVyE8t0I/AAAAAAAAE9k/9TjFQGJnN_o/s1600/Sun_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4800600" cy="4541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Buenas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noches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*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 evening/night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4886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This can be a greeting OR a goodbye</a:t>
            </a:r>
            <a:endParaRPr lang="en-US" i="1" dirty="0"/>
          </a:p>
        </p:txBody>
      </p:sp>
      <p:pic>
        <p:nvPicPr>
          <p:cNvPr id="32770" name="Picture 2" descr="http://i43.tower.com/images/mm101750861/goodnight-moon-buenas-noches-luna-margaret-wise-brown-paperback-cover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257800" cy="4442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152400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Adiós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Goodbye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4" name="Picture 2" descr="http://www.picturesof.net/_images_300/mom_waving_goodbye_to_child_on_a_school_bus_royalty_free_080811-169109-43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19200"/>
            <a:ext cx="3819525" cy="460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atin typeface="+mn-lt"/>
                <a:ea typeface="ＭＳ Ｐゴシック" charset="0"/>
                <a:cs typeface="ＭＳ Ｐゴシック" charset="0"/>
              </a:rPr>
              <a:t>Hasta</a:t>
            </a:r>
            <a:r>
              <a:rPr lang="en-US" sz="48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4800" b="1" dirty="0" err="1" smtClean="0">
                <a:latin typeface="+mn-lt"/>
                <a:ea typeface="ＭＳ Ｐゴシック" charset="0"/>
                <a:cs typeface="ＭＳ Ｐゴシック" charset="0"/>
              </a:rPr>
              <a:t>luego</a:t>
            </a:r>
            <a:r>
              <a:rPr lang="en-US" sz="4800" b="1" dirty="0" smtClean="0">
                <a:ea typeface="ＭＳ Ｐゴシック" charset="0"/>
                <a:cs typeface="ＭＳ Ｐゴシック" charset="0"/>
              </a:rPr>
              <a:t> / </a:t>
            </a:r>
            <a:r>
              <a:rPr lang="en-US" sz="4800" b="1" dirty="0" err="1" smtClean="0">
                <a:ea typeface="ＭＳ Ｐゴシック" charset="0"/>
                <a:cs typeface="ＭＳ Ｐゴシック" charset="0"/>
              </a:rPr>
              <a:t>Nos</a:t>
            </a:r>
            <a:r>
              <a:rPr lang="en-US" sz="48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4800" b="1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4800" b="1" dirty="0" err="1" smtClean="0">
                <a:ea typeface="ＭＳ Ｐゴシック" charset="0"/>
                <a:cs typeface="ＭＳ Ｐゴシック" charset="0"/>
              </a:rPr>
              <a:t>emos</a:t>
            </a:r>
            <a:endParaRPr lang="en-US" sz="4800" b="1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See you later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4818" name="Picture 2" descr="http://www.clipartheaven.com/clipart/time/stop_watch_-_analog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3962400" cy="473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1895</TotalTime>
  <Words>1570</Words>
  <Application>Microsoft Macintosh PowerPoint</Application>
  <PresentationFormat>On-screen Show (4:3)</PresentationFormat>
  <Paragraphs>228</Paragraphs>
  <Slides>45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Oriel</vt:lpstr>
      <vt:lpstr>Document</vt:lpstr>
      <vt:lpstr>VÁMONOS</vt:lpstr>
      <vt:lpstr>OBJETIVO:</vt:lpstr>
      <vt:lpstr>Greetings &amp; Farewells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Asking about and saying who people are?</vt:lpstr>
      <vt:lpstr>Slide 14</vt:lpstr>
      <vt:lpstr>Slide 15</vt:lpstr>
      <vt:lpstr>Slide 16</vt:lpstr>
      <vt:lpstr>Slide 17</vt:lpstr>
      <vt:lpstr>Asking How people are ?</vt:lpstr>
      <vt:lpstr>Slide 19</vt:lpstr>
      <vt:lpstr>Slide 20</vt:lpstr>
      <vt:lpstr>Slide 21</vt:lpstr>
      <vt:lpstr>Slide 22</vt:lpstr>
      <vt:lpstr>Slide 23</vt:lpstr>
      <vt:lpstr>Qué diría la persona?</vt:lpstr>
      <vt:lpstr>Slide 25</vt:lpstr>
      <vt:lpstr>Slide 26</vt:lpstr>
      <vt:lpstr>Slide 27</vt:lpstr>
      <vt:lpstr>Responding to an introduction </vt:lpstr>
      <vt:lpstr>Slide 29</vt:lpstr>
      <vt:lpstr>Slide 30</vt:lpstr>
      <vt:lpstr>Slide 31</vt:lpstr>
      <vt:lpstr>Abecedario…Recuerdas?</vt:lpstr>
      <vt:lpstr>Slide 33</vt:lpstr>
      <vt:lpstr>Slide 34</vt:lpstr>
      <vt:lpstr>Slide 35</vt:lpstr>
      <vt:lpstr>Slide 36</vt:lpstr>
      <vt:lpstr>1. ¿De dónde es Selena Gómez?</vt:lpstr>
      <vt:lpstr>2. ¿QUIÉN ES ÉL?</vt:lpstr>
      <vt:lpstr>6. ¿DE DÓNDE ES SHAKIRA?</vt:lpstr>
      <vt:lpstr>Tell who each person is and where each person in from</vt:lpstr>
      <vt:lpstr>Complete each sentence with the correct form of the verb “Ser” to tell where people are from</vt:lpstr>
      <vt:lpstr>Slide 42</vt:lpstr>
      <vt:lpstr>Slide 43</vt:lpstr>
      <vt:lpstr>Slide 44</vt:lpstr>
      <vt:lpstr>Tarea</vt:lpstr>
    </vt:vector>
  </TitlesOfParts>
  <Company>Duke University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 2-2</dc:title>
  <dc:creator>Rachel McGowen</dc:creator>
  <cp:lastModifiedBy>Alexandra Santiago</cp:lastModifiedBy>
  <cp:revision>53</cp:revision>
  <dcterms:created xsi:type="dcterms:W3CDTF">2015-04-21T02:07:24Z</dcterms:created>
  <dcterms:modified xsi:type="dcterms:W3CDTF">2015-04-21T02:18:29Z</dcterms:modified>
</cp:coreProperties>
</file>