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9"/>
  </p:notesMasterIdLst>
  <p:sldIdLst>
    <p:sldId id="257" r:id="rId2"/>
    <p:sldId id="414" r:id="rId3"/>
    <p:sldId id="366" r:id="rId4"/>
    <p:sldId id="328" r:id="rId5"/>
    <p:sldId id="325" r:id="rId6"/>
    <p:sldId id="375" r:id="rId7"/>
    <p:sldId id="365" r:id="rId8"/>
    <p:sldId id="368" r:id="rId9"/>
    <p:sldId id="326" r:id="rId10"/>
    <p:sldId id="377" r:id="rId11"/>
    <p:sldId id="376" r:id="rId12"/>
    <p:sldId id="369" r:id="rId13"/>
    <p:sldId id="378" r:id="rId14"/>
    <p:sldId id="379" r:id="rId15"/>
    <p:sldId id="380" r:id="rId16"/>
    <p:sldId id="381" r:id="rId17"/>
    <p:sldId id="382" r:id="rId18"/>
    <p:sldId id="383" r:id="rId19"/>
    <p:sldId id="384" r:id="rId20"/>
    <p:sldId id="385" r:id="rId21"/>
    <p:sldId id="386" r:id="rId22"/>
    <p:sldId id="387" r:id="rId23"/>
    <p:sldId id="388" r:id="rId24"/>
    <p:sldId id="389" r:id="rId25"/>
    <p:sldId id="390" r:id="rId26"/>
    <p:sldId id="391" r:id="rId27"/>
    <p:sldId id="392" r:id="rId28"/>
    <p:sldId id="393" r:id="rId29"/>
    <p:sldId id="394" r:id="rId30"/>
    <p:sldId id="395" r:id="rId31"/>
    <p:sldId id="396" r:id="rId32"/>
    <p:sldId id="399" r:id="rId33"/>
    <p:sldId id="397" r:id="rId34"/>
    <p:sldId id="398" r:id="rId35"/>
    <p:sldId id="400" r:id="rId36"/>
    <p:sldId id="401" r:id="rId37"/>
    <p:sldId id="402" r:id="rId3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1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1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1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1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1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1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1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1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1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4000"/>
    <a:srgbClr val="FF0080"/>
    <a:srgbClr val="80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1" charset="0"/>
              </a:defRPr>
            </a:lvl1pPr>
          </a:lstStyle>
          <a:p>
            <a:fld id="{63F6A117-A91D-42F8-BA1B-42F23D32307D}" type="datetime1">
              <a:rPr lang="en-US"/>
              <a:pPr/>
              <a:t>2/25/2015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1" charset="0"/>
              </a:defRPr>
            </a:lvl1pPr>
          </a:lstStyle>
          <a:p>
            <a:fld id="{97B87C33-7774-44AE-884F-7638CCA9049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1" charset="-128"/>
        <a:cs typeface="+mn-cs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1" charset="-128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1" charset="-128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1" charset="-128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1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mtClean="0"/>
              <a:t>Left this blank so we can write—the spaces were too small! </a:t>
            </a:r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4E3511C-A18E-451C-9145-319C17DEDDBF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mtClean="0"/>
              <a:t>Divide clock in half and have kids write “Y” on the right side</a:t>
            </a:r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2FA2500-026B-4AF1-8F2E-0A36D037196C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mtClean="0"/>
              <a:t>Students do not have to write down the word form—just the digital form once they figure it out (as a class); draw clock hands onto clock on board</a:t>
            </a:r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EDA5360-173E-40D2-9D51-DCC9A44BFB1D}" type="slidenum">
              <a:rPr lang="en-US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mtClean="0"/>
              <a:t>Students do not have to write down the word form—just the digital form once they figure it out (as a class); draw clock hands onto clock on board</a:t>
            </a:r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A6EC9C1-F200-4E7F-A606-7D0C20F59A68}" type="slidenum">
              <a:rPr lang="en-US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mtClean="0"/>
              <a:t>Students do not have to write down the word form—just the digital form once they figure it out (as a class); draw clock hands onto clock on board</a:t>
            </a:r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2AA7AD7-5D56-4297-B1CB-1D4AB354BE51}" type="slidenum">
              <a:rPr lang="en-US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Oval 16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Oval 17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1" name="Oval 20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22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fld id="{332DBC50-0D94-4199-9984-3063951E094F}" type="datetime1">
              <a:rPr lang="en-US"/>
              <a:pPr/>
              <a:t>2/25/2015</a:t>
            </a:fld>
            <a:endParaRPr lang="en-US"/>
          </a:p>
        </p:txBody>
      </p:sp>
      <p:sp>
        <p:nvSpPr>
          <p:cNvPr id="23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fld id="{C5B751C1-5E19-434C-81C1-2CAD71FADC81}" type="slidenum">
              <a:rPr lang="en-US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0FD4E9D-7AEB-40F3-BFAE-6BBC847CF8F6}" type="datetime1">
              <a:rPr lang="en-US"/>
              <a:pPr/>
              <a:t>2/25/2015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AA73C9-51DE-40B1-8B13-CB858BEFD0C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DD23734-43C8-4820-B088-3ED14ED778F0}" type="datetime1">
              <a:rPr lang="en-US"/>
              <a:pPr/>
              <a:t>2/25/2015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FFF96A-BE12-40B6-A188-145F8B67420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7546AA1-7F3C-4C3D-B612-D955CF63FAD7}" type="datetime1">
              <a:rPr lang="en-US"/>
              <a:pPr/>
              <a:t>2/25/2015</a:t>
            </a:fld>
            <a:endParaRPr lang="en-US"/>
          </a:p>
        </p:txBody>
      </p:sp>
      <p:sp>
        <p:nvSpPr>
          <p:cNvPr id="5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B5C06CD-67F5-43B6-AAD7-19E3F4C4336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Oval 13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Oval 14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Oval 15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Oval 16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Oval 17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fld id="{08CEECBB-D80E-4596-AB5C-D1CD6D9CBA13}" type="datetime1">
              <a:rPr lang="en-US"/>
              <a:pPr/>
              <a:t>2/25/2015</a:t>
            </a:fld>
            <a:endParaRPr lang="en-US"/>
          </a:p>
        </p:txBody>
      </p:sp>
      <p:sp>
        <p:nvSpPr>
          <p:cNvPr id="21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fld id="{D729D708-1B8D-4D5F-A0E0-0A551970944E}" type="slidenum">
              <a:rPr lang="en-US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CC51F9F-1B8B-49D6-B2C1-2C1DE6F73165}" type="datetime1">
              <a:rPr lang="en-US"/>
              <a:pPr/>
              <a:t>2/25/2015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20E8CD-1178-4B1C-BFBC-9F3E000552E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11C4FE3-CDEB-44B8-88D8-87AEAADBF856}" type="datetime1">
              <a:rPr lang="en-US"/>
              <a:pPr/>
              <a:t>2/25/2015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E05A52-7E32-4272-BABF-9E7969960F2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3BB44C8-F310-47A3-BB78-F50BB9A17BCE}" type="datetime1">
              <a:rPr lang="en-US"/>
              <a:pPr/>
              <a:t>2/25/2015</a:t>
            </a:fld>
            <a:endParaRPr lang="en-US"/>
          </a:p>
        </p:txBody>
      </p:sp>
      <p:sp>
        <p:nvSpPr>
          <p:cNvPr id="4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6AAF001-6E50-44ED-B7A9-933FF4A1C05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78DF942-4953-4634-B080-742CBF8B0C43}" type="datetime1">
              <a:rPr lang="en-US"/>
              <a:pPr/>
              <a:t>2/25/2015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1EC2A3-CF8E-453B-9D32-4FCC46D48A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</a:endParaRPr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</a:endParaRPr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</a:endParaRP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C007898-FE68-437D-B1F1-A0BD29A6504A}" type="datetime1">
              <a:rPr lang="en-US"/>
              <a:pPr/>
              <a:t>2/25/2015</a:t>
            </a:fld>
            <a:endParaRPr lang="en-US"/>
          </a:p>
        </p:txBody>
      </p:sp>
      <p:sp>
        <p:nvSpPr>
          <p:cNvPr id="13" name="Slide Number Placeholder 2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89779AB-43E9-4C64-83B3-D539B58234B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4" name="Footer Placeholder 2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6" name="Oval 5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1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A426D41-E6BC-4457-BCB2-7F3685121424}" type="datetime1">
              <a:rPr lang="en-US"/>
              <a:pPr/>
              <a:t>2/25/2015</a:t>
            </a:fld>
            <a:endParaRPr lang="en-US"/>
          </a:p>
        </p:txBody>
      </p:sp>
      <p:sp>
        <p:nvSpPr>
          <p:cNvPr id="13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384ABE5-66C4-4DDF-8B8A-60A742B5AA7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4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8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2"/>
                </a:solidFill>
                <a:latin typeface="Century Schoolbook" pitchFamily="31" charset="0"/>
              </a:defRPr>
            </a:lvl1pPr>
          </a:lstStyle>
          <a:p>
            <a:fld id="{342A599F-2724-40B0-B3EE-1818CACFE6A1}" type="datetime1">
              <a:rPr lang="en-US"/>
              <a:pPr/>
              <a:t>2/25/2015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400" b="1">
                <a:solidFill>
                  <a:srgbClr val="FFFFFF"/>
                </a:solidFill>
                <a:latin typeface="Century Schoolbook" pitchFamily="31" charset="0"/>
              </a:defRPr>
            </a:lvl1pPr>
          </a:lstStyle>
          <a:p>
            <a:fld id="{FD24F24A-4A33-4475-BCC7-B17BEB84052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78" r:id="rId4"/>
    <p:sldLayoutId id="2147483679" r:id="rId5"/>
    <p:sldLayoutId id="2147483686" r:id="rId6"/>
    <p:sldLayoutId id="2147483680" r:id="rId7"/>
    <p:sldLayoutId id="2147483687" r:id="rId8"/>
    <p:sldLayoutId id="2147483688" r:id="rId9"/>
    <p:sldLayoutId id="2147483681" r:id="rId10"/>
    <p:sldLayoutId id="2147483682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ＭＳ Ｐゴシック" pitchFamily="31" charset="-128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31" charset="0"/>
          <a:ea typeface="ＭＳ Ｐゴシック" pitchFamily="31" charset="-128"/>
        </a:defRPr>
      </a:lvl2pPr>
      <a:lvl3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31" charset="0"/>
          <a:ea typeface="ＭＳ Ｐゴシック" pitchFamily="31" charset="-128"/>
        </a:defRPr>
      </a:lvl3pPr>
      <a:lvl4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31" charset="0"/>
          <a:ea typeface="ＭＳ Ｐゴシック" pitchFamily="31" charset="-128"/>
        </a:defRPr>
      </a:lvl4pPr>
      <a:lvl5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31" charset="0"/>
          <a:ea typeface="ＭＳ Ｐゴシック" pitchFamily="31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31" charset="0"/>
          <a:ea typeface="ＭＳ Ｐゴシック" pitchFamily="31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31" charset="0"/>
          <a:ea typeface="ＭＳ Ｐゴシック" pitchFamily="31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31" charset="0"/>
          <a:ea typeface="ＭＳ Ｐゴシック" pitchFamily="31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31" charset="0"/>
          <a:ea typeface="ＭＳ Ｐゴシック" pitchFamily="31" charset="-128"/>
        </a:defRPr>
      </a:lvl9pPr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31" charset="2"/>
        <a:buChar char=""/>
        <a:defRPr sz="2400" kern="1200">
          <a:solidFill>
            <a:schemeClr val="tx1"/>
          </a:solidFill>
          <a:latin typeface="+mn-lt"/>
          <a:ea typeface="ＭＳ Ｐゴシック" pitchFamily="31" charset="-128"/>
          <a:cs typeface="+mn-cs"/>
        </a:defRPr>
      </a:lvl1pPr>
      <a:lvl2pPr marL="639763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31" charset="2"/>
        <a:buChar char=""/>
        <a:defRPr sz="2100" kern="1200">
          <a:solidFill>
            <a:schemeClr val="tx1"/>
          </a:solidFill>
          <a:latin typeface="+mn-lt"/>
          <a:ea typeface="ＭＳ Ｐゴシック" pitchFamily="31" charset="-128"/>
          <a:cs typeface="+mn-cs"/>
        </a:defRPr>
      </a:lvl2pPr>
      <a:lvl3pPr marL="914400" indent="-182563" algn="l" rtl="0" fontAlgn="base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pitchFamily="31" charset="2"/>
        <a:buChar char=""/>
        <a:defRPr kern="1200">
          <a:solidFill>
            <a:schemeClr val="tx1"/>
          </a:solidFill>
          <a:latin typeface="+mn-lt"/>
          <a:ea typeface="ＭＳ Ｐゴシック" pitchFamily="31" charset="-128"/>
          <a:cs typeface="+mn-cs"/>
        </a:defRPr>
      </a:lvl3pPr>
      <a:lvl4pPr marL="1187450" indent="-182563" algn="l" rtl="0" fontAlgn="base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pitchFamily="31" charset="2"/>
        <a:buChar char=""/>
        <a:defRPr kern="1200">
          <a:solidFill>
            <a:schemeClr val="tx1"/>
          </a:solidFill>
          <a:latin typeface="+mn-lt"/>
          <a:ea typeface="ＭＳ Ｐゴシック" pitchFamily="31" charset="-128"/>
          <a:cs typeface="+mn-cs"/>
        </a:defRPr>
      </a:lvl4pPr>
      <a:lvl5pPr marL="1462088" indent="-182563" algn="l" rtl="0" fontAlgn="base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itchFamily="31" charset="2"/>
        <a:buChar char=""/>
        <a:defRPr sz="1600" kern="1200">
          <a:solidFill>
            <a:schemeClr val="tx1"/>
          </a:solidFill>
          <a:latin typeface="+mn-lt"/>
          <a:ea typeface="ＭＳ Ｐゴシック" pitchFamily="31" charset="-128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ctrTitle"/>
          </p:nvPr>
        </p:nvSpPr>
        <p:spPr bwMode="auto">
          <a:xfrm>
            <a:off x="1447800" y="239713"/>
            <a:ext cx="7086600" cy="827087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sz="4000" u="sng" cap="none" smtClean="0"/>
              <a:t>***You have 3 Minutes ***</a:t>
            </a:r>
          </a:p>
        </p:txBody>
      </p:sp>
      <p:sp>
        <p:nvSpPr>
          <p:cNvPr id="13314" name="Subtitle 2"/>
          <p:cNvSpPr>
            <a:spLocks noGrp="1"/>
          </p:cNvSpPr>
          <p:nvPr>
            <p:ph type="subTitle" idx="1"/>
          </p:nvPr>
        </p:nvSpPr>
        <p:spPr>
          <a:xfrm>
            <a:off x="685800" y="1143000"/>
            <a:ext cx="8458200" cy="5715000"/>
          </a:xfrm>
        </p:spPr>
        <p:txBody>
          <a:bodyPr numCol="3">
            <a:normAutofit/>
          </a:bodyPr>
          <a:lstStyle/>
          <a:p>
            <a:pPr marL="914400" lvl="1" indent="-457200" algn="l"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sz="2400" i="1" dirty="0" smtClean="0">
                <a:ea typeface="ＭＳ Ｐゴシック" pitchFamily="34" charset="-128"/>
              </a:rPr>
              <a:t>Objective</a:t>
            </a:r>
          </a:p>
          <a:p>
            <a:pPr marL="1371600" lvl="2" indent="-457200" algn="l" fontAlgn="auto">
              <a:spcAft>
                <a:spcPts val="0"/>
              </a:spcAft>
              <a:buClr>
                <a:schemeClr val="accent1">
                  <a:shade val="75000"/>
                </a:schemeClr>
              </a:buClr>
              <a:buFont typeface="Arial"/>
              <a:buChar char="•"/>
              <a:defRPr/>
            </a:pPr>
            <a:r>
              <a:rPr lang="en-US" sz="2000" i="1" dirty="0" smtClean="0">
                <a:ea typeface="ＭＳ Ｐゴシック" pitchFamily="34" charset="-128"/>
              </a:rPr>
              <a:t>I can tell the time before the half hour</a:t>
            </a:r>
          </a:p>
          <a:p>
            <a:pPr marL="914400" lvl="1" indent="-457200" algn="l" fontAlgn="auto">
              <a:spcAft>
                <a:spcPts val="0"/>
              </a:spcAft>
              <a:buFont typeface="Arial"/>
              <a:buChar char="•"/>
              <a:defRPr/>
            </a:pPr>
            <a:endParaRPr lang="en-US" sz="2800" i="1" dirty="0" smtClean="0">
              <a:ea typeface="ＭＳ Ｐゴシック" pitchFamily="34" charset="-128"/>
            </a:endParaRPr>
          </a:p>
          <a:p>
            <a:pPr marL="914400" lvl="1" indent="-457200" algn="l" fontAlgn="auto">
              <a:spcAft>
                <a:spcPts val="0"/>
              </a:spcAft>
              <a:buFont typeface="Arial"/>
              <a:buChar char="•"/>
              <a:defRPr/>
            </a:pPr>
            <a:endParaRPr lang="en-US" sz="2400" i="1" dirty="0" smtClean="0">
              <a:ea typeface="ＭＳ Ｐゴシック" pitchFamily="34" charset="-128"/>
            </a:endParaRPr>
          </a:p>
          <a:p>
            <a:pPr marL="914400" lvl="1" indent="-457200" algn="l" fontAlgn="auto">
              <a:spcAft>
                <a:spcPts val="0"/>
              </a:spcAft>
              <a:buFont typeface="Arial"/>
              <a:buChar char="•"/>
              <a:defRPr/>
            </a:pPr>
            <a:endParaRPr lang="en-US" sz="2400" i="1" dirty="0" smtClean="0">
              <a:ea typeface="ＭＳ Ｐゴシック" pitchFamily="34" charset="-128"/>
            </a:endParaRPr>
          </a:p>
          <a:p>
            <a:pPr marL="914400" lvl="1" indent="-457200" algn="l" fontAlgn="auto">
              <a:spcAft>
                <a:spcPts val="0"/>
              </a:spcAft>
              <a:buFont typeface="Arial"/>
              <a:buChar char="•"/>
              <a:defRPr/>
            </a:pPr>
            <a:endParaRPr lang="en-US" sz="2400" i="1" dirty="0" smtClean="0">
              <a:ea typeface="ＭＳ Ｐゴシック" pitchFamily="34" charset="-128"/>
            </a:endParaRPr>
          </a:p>
          <a:p>
            <a:pPr marL="914400" lvl="1" indent="-457200" algn="l" fontAlgn="auto">
              <a:spcAft>
                <a:spcPts val="0"/>
              </a:spcAft>
              <a:buFont typeface="Arial"/>
              <a:buChar char="•"/>
              <a:defRPr/>
            </a:pPr>
            <a:endParaRPr lang="en-US" sz="2400" i="1" dirty="0" smtClean="0">
              <a:ea typeface="ＭＳ Ｐゴシック" pitchFamily="34" charset="-128"/>
            </a:endParaRPr>
          </a:p>
          <a:p>
            <a:pPr marL="914400" lvl="1" indent="-457200" algn="l" fontAlgn="auto">
              <a:spcAft>
                <a:spcPts val="0"/>
              </a:spcAft>
              <a:buFont typeface="Arial"/>
              <a:buChar char="•"/>
              <a:defRPr/>
            </a:pPr>
            <a:endParaRPr lang="en-US" sz="2400" i="1" dirty="0" smtClean="0">
              <a:ea typeface="ＭＳ Ｐゴシック" pitchFamily="34" charset="-128"/>
            </a:endParaRPr>
          </a:p>
          <a:p>
            <a:pPr marL="914400" lvl="1" indent="-457200" algn="l" fontAlgn="auto">
              <a:spcAft>
                <a:spcPts val="0"/>
              </a:spcAft>
              <a:buFont typeface="Arial"/>
              <a:buChar char="•"/>
              <a:defRPr/>
            </a:pPr>
            <a:endParaRPr lang="en-US" sz="2400" i="1" dirty="0" smtClean="0">
              <a:ea typeface="ＭＳ Ｐゴシック" pitchFamily="34" charset="-128"/>
            </a:endParaRPr>
          </a:p>
          <a:p>
            <a:pPr marL="914400" lvl="1" indent="-457200" algn="l" fontAlgn="auto">
              <a:spcAft>
                <a:spcPts val="0"/>
              </a:spcAft>
              <a:buFont typeface="Wingdings 2"/>
              <a:buNone/>
              <a:defRPr/>
            </a:pPr>
            <a:endParaRPr lang="en-US" sz="2400" i="1" dirty="0" smtClean="0">
              <a:ea typeface="ＭＳ Ｐゴシック" pitchFamily="34" charset="-128"/>
            </a:endParaRPr>
          </a:p>
          <a:p>
            <a:pPr marL="914400" lvl="1" indent="-457200" algn="l"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sz="2400" i="1" dirty="0" err="1" smtClean="0">
                <a:ea typeface="ＭＳ Ｐゴシック" pitchFamily="34" charset="-128"/>
              </a:rPr>
              <a:t>Vocab</a:t>
            </a:r>
            <a:r>
              <a:rPr lang="en-US" sz="2400" i="1" dirty="0" smtClean="0">
                <a:ea typeface="ＭＳ Ｐゴシック" pitchFamily="34" charset="-128"/>
              </a:rPr>
              <a:t>/Ideas</a:t>
            </a:r>
          </a:p>
          <a:p>
            <a:pPr marL="1371600" lvl="2" indent="-457200" algn="l" fontAlgn="auto">
              <a:spcAft>
                <a:spcPts val="0"/>
              </a:spcAft>
              <a:buClr>
                <a:schemeClr val="accent1">
                  <a:shade val="75000"/>
                </a:schemeClr>
              </a:buClr>
              <a:buFont typeface="Arial"/>
              <a:buChar char="•"/>
              <a:defRPr/>
            </a:pPr>
            <a:r>
              <a:rPr lang="en-US" sz="2000" i="1" dirty="0" err="1" smtClean="0">
                <a:ea typeface="ＭＳ Ｐゴシック" pitchFamily="34" charset="-128"/>
              </a:rPr>
              <a:t>Mañana</a:t>
            </a:r>
            <a:endParaRPr lang="en-US" sz="2000" i="1" dirty="0" smtClean="0">
              <a:ea typeface="ＭＳ Ｐゴシック" pitchFamily="34" charset="-128"/>
            </a:endParaRPr>
          </a:p>
          <a:p>
            <a:pPr marL="1371600" lvl="2" indent="-457200" algn="l" fontAlgn="auto">
              <a:spcAft>
                <a:spcPts val="0"/>
              </a:spcAft>
              <a:buClr>
                <a:schemeClr val="accent1">
                  <a:shade val="75000"/>
                </a:schemeClr>
              </a:buClr>
              <a:buFont typeface="Arial"/>
              <a:buChar char="•"/>
              <a:defRPr/>
            </a:pPr>
            <a:r>
              <a:rPr lang="en-US" sz="2000" i="1" dirty="0" err="1" smtClean="0">
                <a:ea typeface="ＭＳ Ｐゴシック" pitchFamily="34" charset="-128"/>
              </a:rPr>
              <a:t>Tarde</a:t>
            </a:r>
            <a:endParaRPr lang="en-US" sz="2000" i="1" dirty="0" smtClean="0">
              <a:ea typeface="ＭＳ Ｐゴシック" pitchFamily="34" charset="-128"/>
            </a:endParaRPr>
          </a:p>
          <a:p>
            <a:pPr marL="1371600" lvl="2" indent="-457200" algn="l" fontAlgn="auto">
              <a:spcAft>
                <a:spcPts val="0"/>
              </a:spcAft>
              <a:buClr>
                <a:schemeClr val="accent1">
                  <a:shade val="75000"/>
                </a:schemeClr>
              </a:buClr>
              <a:buFont typeface="Arial"/>
              <a:buChar char="•"/>
              <a:defRPr/>
            </a:pPr>
            <a:r>
              <a:rPr lang="en-US" sz="2000" i="1" dirty="0" err="1" smtClean="0">
                <a:ea typeface="ＭＳ Ｐゴシック" pitchFamily="34" charset="-128"/>
              </a:rPr>
              <a:t>Noche</a:t>
            </a:r>
            <a:endParaRPr lang="en-US" sz="2000" i="1" dirty="0" smtClean="0">
              <a:ea typeface="ＭＳ Ｐゴシック" pitchFamily="34" charset="-128"/>
            </a:endParaRPr>
          </a:p>
          <a:p>
            <a:pPr marL="1371600" lvl="2" indent="-457200" algn="l" fontAlgn="auto">
              <a:spcAft>
                <a:spcPts val="0"/>
              </a:spcAft>
              <a:buClr>
                <a:schemeClr val="accent1">
                  <a:shade val="75000"/>
                </a:schemeClr>
              </a:buClr>
              <a:buFont typeface="Arial"/>
              <a:buChar char="•"/>
              <a:defRPr/>
            </a:pPr>
            <a:r>
              <a:rPr lang="en-US" sz="2000" i="1" dirty="0" smtClean="0">
                <a:ea typeface="ＭＳ Ｐゴシック" pitchFamily="34" charset="-128"/>
              </a:rPr>
              <a:t>Cuarto</a:t>
            </a:r>
          </a:p>
          <a:p>
            <a:pPr marL="1371600" lvl="2" indent="-457200" algn="l" fontAlgn="auto">
              <a:spcAft>
                <a:spcPts val="0"/>
              </a:spcAft>
              <a:buClr>
                <a:schemeClr val="accent1">
                  <a:shade val="75000"/>
                </a:schemeClr>
              </a:buClr>
              <a:buFont typeface="Arial"/>
              <a:buChar char="•"/>
              <a:defRPr/>
            </a:pPr>
            <a:r>
              <a:rPr lang="en-US" sz="2000" i="1" dirty="0" smtClean="0">
                <a:ea typeface="ＭＳ Ｐゴシック" pitchFamily="34" charset="-128"/>
              </a:rPr>
              <a:t>Media</a:t>
            </a:r>
          </a:p>
          <a:p>
            <a:pPr marL="1371600" lvl="2" indent="-457200" algn="l" fontAlgn="auto">
              <a:spcAft>
                <a:spcPts val="0"/>
              </a:spcAft>
              <a:buClr>
                <a:schemeClr val="accent1">
                  <a:shade val="75000"/>
                </a:schemeClr>
              </a:buClr>
              <a:buFont typeface="Arial"/>
              <a:buChar char="•"/>
              <a:defRPr/>
            </a:pPr>
            <a:r>
              <a:rPr lang="en-US" sz="2000" i="1" dirty="0" err="1" smtClean="0">
                <a:ea typeface="ＭＳ Ｐゴシック" pitchFamily="34" charset="-128"/>
              </a:rPr>
              <a:t>Mediodía</a:t>
            </a:r>
            <a:endParaRPr lang="en-US" sz="2000" i="1" dirty="0" smtClean="0">
              <a:ea typeface="ＭＳ Ｐゴシック" pitchFamily="34" charset="-128"/>
            </a:endParaRPr>
          </a:p>
          <a:p>
            <a:pPr marL="1371600" lvl="2" indent="-457200" algn="l" fontAlgn="auto">
              <a:spcAft>
                <a:spcPts val="0"/>
              </a:spcAft>
              <a:buClr>
                <a:schemeClr val="accent1">
                  <a:shade val="75000"/>
                </a:schemeClr>
              </a:buClr>
              <a:buFont typeface="Arial"/>
              <a:buChar char="•"/>
              <a:defRPr/>
            </a:pPr>
            <a:r>
              <a:rPr lang="en-US" sz="2000" i="1" dirty="0" err="1" smtClean="0">
                <a:ea typeface="ＭＳ Ｐゴシック" pitchFamily="34" charset="-128"/>
              </a:rPr>
              <a:t>Medionoche</a:t>
            </a:r>
            <a:endParaRPr lang="en-US" sz="2000" i="1" dirty="0" smtClean="0">
              <a:ea typeface="ＭＳ Ｐゴシック" pitchFamily="34" charset="-128"/>
            </a:endParaRPr>
          </a:p>
          <a:p>
            <a:pPr marL="914400" lvl="1" indent="-457200" algn="l" fontAlgn="auto">
              <a:spcAft>
                <a:spcPts val="0"/>
              </a:spcAft>
              <a:buFont typeface="Arial"/>
              <a:buChar char="•"/>
              <a:defRPr/>
            </a:pPr>
            <a:endParaRPr lang="en-US" sz="2800" i="1" dirty="0" smtClean="0">
              <a:ea typeface="ＭＳ Ｐゴシック" pitchFamily="34" charset="-128"/>
            </a:endParaRPr>
          </a:p>
          <a:p>
            <a:pPr marL="914400" lvl="1" indent="-457200" algn="l" fontAlgn="auto">
              <a:spcAft>
                <a:spcPts val="0"/>
              </a:spcAft>
              <a:buFont typeface="Arial"/>
              <a:buChar char="•"/>
              <a:defRPr/>
            </a:pPr>
            <a:endParaRPr lang="en-US" sz="2400" i="1" dirty="0" smtClean="0">
              <a:ea typeface="ＭＳ Ｐゴシック" pitchFamily="34" charset="-128"/>
            </a:endParaRPr>
          </a:p>
          <a:p>
            <a:pPr marL="914400" lvl="1" indent="-457200" algn="l" fontAlgn="auto">
              <a:spcAft>
                <a:spcPts val="0"/>
              </a:spcAft>
              <a:buFont typeface="Arial"/>
              <a:buChar char="•"/>
              <a:defRPr/>
            </a:pPr>
            <a:endParaRPr lang="en-US" sz="2400" i="1" dirty="0" smtClean="0">
              <a:ea typeface="ＭＳ Ｐゴシック" pitchFamily="34" charset="-128"/>
            </a:endParaRPr>
          </a:p>
          <a:p>
            <a:pPr marL="914400" lvl="1" indent="-457200" algn="l" fontAlgn="auto">
              <a:spcAft>
                <a:spcPts val="0"/>
              </a:spcAft>
              <a:buFont typeface="Arial"/>
              <a:buChar char="•"/>
              <a:defRPr/>
            </a:pPr>
            <a:endParaRPr lang="en-US" sz="2400" i="1" dirty="0" smtClean="0">
              <a:ea typeface="ＭＳ Ｐゴシック" pitchFamily="34" charset="-128"/>
            </a:endParaRPr>
          </a:p>
          <a:p>
            <a:pPr marL="914400" lvl="1" indent="-457200" algn="l" fontAlgn="auto">
              <a:spcAft>
                <a:spcPts val="0"/>
              </a:spcAft>
              <a:buFont typeface="Wingdings 2"/>
              <a:buNone/>
              <a:defRPr/>
            </a:pPr>
            <a:endParaRPr lang="en-US" sz="2400" i="1" dirty="0" smtClean="0">
              <a:ea typeface="ＭＳ Ｐゴシック" pitchFamily="34" charset="-128"/>
            </a:endParaRPr>
          </a:p>
          <a:p>
            <a:pPr marL="914400" lvl="1" indent="-457200" algn="l"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sz="2400" i="1" dirty="0" err="1" smtClean="0">
                <a:ea typeface="ＭＳ Ｐゴシック" pitchFamily="34" charset="-128"/>
              </a:rPr>
              <a:t>Vámonos</a:t>
            </a:r>
            <a:endParaRPr lang="en-US" sz="2400" i="1" dirty="0" smtClean="0">
              <a:ea typeface="ＭＳ Ｐゴシック" pitchFamily="34" charset="-128"/>
            </a:endParaRPr>
          </a:p>
          <a:p>
            <a:pPr marL="914400" lvl="1" indent="-457200" algn="l"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sz="2000" i="1" dirty="0" smtClean="0">
                <a:ea typeface="ＭＳ Ｐゴシック" pitchFamily="34" charset="-128"/>
              </a:rPr>
              <a:t>Next </a:t>
            </a:r>
            <a:r>
              <a:rPr lang="en-US" sz="2000" i="1" dirty="0" smtClean="0">
                <a:ea typeface="ＭＳ Ｐゴシック" pitchFamily="34" charset="-128"/>
              </a:rPr>
              <a:t>slide</a:t>
            </a:r>
          </a:p>
          <a:p>
            <a:pPr marL="914400" lvl="1" indent="-457200" algn="l"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sz="2000" i="1" smtClean="0">
                <a:ea typeface="ＭＳ Ｐゴシック" pitchFamily="34" charset="-128"/>
              </a:rPr>
              <a:t>Just answer </a:t>
            </a:r>
          </a:p>
          <a:p>
            <a:pPr marL="914400" lvl="1" indent="-457200" algn="l"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sz="2000" i="1" smtClean="0">
                <a:ea typeface="ＭＳ Ｐゴシック" pitchFamily="34" charset="-128"/>
              </a:rPr>
              <a:t>1-6</a:t>
            </a:r>
            <a:endParaRPr lang="en-US" sz="2000" dirty="0" smtClean="0">
              <a:ea typeface="ＭＳ Ｐゴシック" pitchFamily="34" charset="-128"/>
            </a:endParaRPr>
          </a:p>
          <a:p>
            <a:pPr marL="342900" indent="-342900" fontAlgn="auto">
              <a:spcAft>
                <a:spcPts val="0"/>
              </a:spcAft>
              <a:buFont typeface="Wingdings"/>
              <a:buNone/>
              <a:defRPr/>
            </a:pPr>
            <a:endParaRPr lang="en-US" sz="2400" dirty="0" smtClean="0">
              <a:ea typeface="ＭＳ Ｐゴシック" pitchFamily="34" charset="-128"/>
            </a:endParaRPr>
          </a:p>
          <a:p>
            <a:pPr marL="342900" indent="-342900" fontAlgn="auto">
              <a:spcAft>
                <a:spcPts val="0"/>
              </a:spcAft>
              <a:buFont typeface="Wingdings"/>
              <a:buNone/>
              <a:defRPr/>
            </a:pPr>
            <a:endParaRPr lang="en-US" sz="2400" dirty="0" smtClean="0">
              <a:ea typeface="ＭＳ Ｐゴシック" pitchFamily="34" charset="-128"/>
            </a:endParaRPr>
          </a:p>
          <a:p>
            <a:pPr marL="342900" indent="-342900" fontAlgn="auto">
              <a:spcAft>
                <a:spcPts val="0"/>
              </a:spcAft>
              <a:buFont typeface="Wingdings"/>
              <a:buNone/>
              <a:defRPr/>
            </a:pPr>
            <a:endParaRPr lang="en-US" sz="2400" dirty="0" smtClean="0"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4225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sz="4600" cap="none" smtClean="0"/>
              <a:t>MÁS CON EL RELOJ…</a:t>
            </a:r>
          </a:p>
        </p:txBody>
      </p:sp>
      <p:sp>
        <p:nvSpPr>
          <p:cNvPr id="24579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-304800"/>
            <a:ext cx="7467600" cy="11430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5000" b="1" cap="none" smtClean="0"/>
              <a:t>EL RELOJ: LA HORA</a:t>
            </a:r>
          </a:p>
        </p:txBody>
      </p:sp>
      <p:pic>
        <p:nvPicPr>
          <p:cNvPr id="25603" name="Content Placeholder 3" descr="clock.tiff"/>
          <p:cNvPicPr>
            <a:picLocks noGrp="1" noChangeAspect="1"/>
          </p:cNvPicPr>
          <p:nvPr>
            <p:ph sz="quarter" idx="1"/>
          </p:nvPr>
        </p:nvPicPr>
        <p:blipFill>
          <a:blip r:embed="rId3" cstate="print"/>
          <a:srcRect l="-19174" r="-19174"/>
          <a:stretch>
            <a:fillRect/>
          </a:stretch>
        </p:blipFill>
        <p:spPr>
          <a:xfrm>
            <a:off x="609600" y="1219200"/>
            <a:ext cx="7467600" cy="4873625"/>
          </a:xfrm>
        </p:spPr>
      </p:pic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3505200" y="941388"/>
            <a:ext cx="2590800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200" b="1">
                <a:solidFill>
                  <a:srgbClr val="008000"/>
                </a:solidFill>
                <a:latin typeface="Century Schoolbook" pitchFamily="31" charset="0"/>
              </a:rPr>
              <a:t>En punto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5486400" y="1322388"/>
            <a:ext cx="2590800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200" b="1">
                <a:solidFill>
                  <a:srgbClr val="008000"/>
                </a:solidFill>
                <a:latin typeface="Century Schoolbook" pitchFamily="31" charset="0"/>
              </a:rPr>
              <a:t>Y cinco</a:t>
            </a: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6400800" y="2236788"/>
            <a:ext cx="2590800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200" b="1">
                <a:solidFill>
                  <a:srgbClr val="008000"/>
                </a:solidFill>
                <a:latin typeface="Century Schoolbook" pitchFamily="31" charset="0"/>
              </a:rPr>
              <a:t>Y diez</a:t>
            </a: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6781800" y="3379788"/>
            <a:ext cx="2590800" cy="76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200" b="1">
                <a:solidFill>
                  <a:srgbClr val="008000"/>
                </a:solidFill>
                <a:latin typeface="Century Schoolbook" pitchFamily="31" charset="0"/>
              </a:rPr>
              <a:t>Y quince/</a:t>
            </a:r>
          </a:p>
          <a:p>
            <a:r>
              <a:rPr lang="en-US" sz="2200" b="1">
                <a:solidFill>
                  <a:srgbClr val="008000"/>
                </a:solidFill>
                <a:latin typeface="Century Schoolbook" pitchFamily="31" charset="0"/>
              </a:rPr>
              <a:t>Y cuarto</a:t>
            </a: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6400800" y="4572000"/>
            <a:ext cx="2590800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200" b="1">
                <a:solidFill>
                  <a:srgbClr val="008000"/>
                </a:solidFill>
                <a:latin typeface="Century Schoolbook" pitchFamily="31" charset="0"/>
              </a:rPr>
              <a:t>Y veinte</a:t>
            </a: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5562600" y="5513388"/>
            <a:ext cx="2590800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200" b="1">
                <a:solidFill>
                  <a:srgbClr val="008000"/>
                </a:solidFill>
                <a:latin typeface="Century Schoolbook" pitchFamily="31" charset="0"/>
              </a:rPr>
              <a:t>Y veinticinco</a:t>
            </a: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3581400" y="5894388"/>
            <a:ext cx="2590800" cy="76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200" b="1">
                <a:solidFill>
                  <a:srgbClr val="008000"/>
                </a:solidFill>
                <a:latin typeface="Century Schoolbook" pitchFamily="31" charset="0"/>
              </a:rPr>
              <a:t>Y treinta /</a:t>
            </a:r>
          </a:p>
          <a:p>
            <a:r>
              <a:rPr lang="en-US" sz="2200" b="1">
                <a:solidFill>
                  <a:srgbClr val="008000"/>
                </a:solidFill>
                <a:latin typeface="Century Schoolbook" pitchFamily="31" charset="0"/>
              </a:rPr>
              <a:t>Y media</a:t>
            </a:r>
          </a:p>
        </p:txBody>
      </p:sp>
      <p:cxnSp>
        <p:nvCxnSpPr>
          <p:cNvPr id="24" name="Straight Connector 23"/>
          <p:cNvCxnSpPr>
            <a:cxnSpLocks noChangeShapeType="1"/>
          </p:cNvCxnSpPr>
          <p:nvPr/>
        </p:nvCxnSpPr>
        <p:spPr bwMode="auto">
          <a:xfrm rot="5400000">
            <a:off x="2705894" y="3544094"/>
            <a:ext cx="3276600" cy="1588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>
            <a:outerShdw dist="25000" dir="5400000" rotWithShape="0">
              <a:srgbClr val="808080">
                <a:alpha val="39999"/>
              </a:srgbClr>
            </a:outerShdw>
          </a:effectLst>
        </p:spPr>
      </p:cxnSp>
      <p:sp>
        <p:nvSpPr>
          <p:cNvPr id="25612" name="TextBox 25"/>
          <p:cNvSpPr txBox="1">
            <a:spLocks noChangeArrowheads="1"/>
          </p:cNvSpPr>
          <p:nvPr/>
        </p:nvSpPr>
        <p:spPr bwMode="auto">
          <a:xfrm>
            <a:off x="4800600" y="3048000"/>
            <a:ext cx="838200" cy="121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7100" b="1">
                <a:solidFill>
                  <a:srgbClr val="008000"/>
                </a:solidFill>
                <a:latin typeface="Century Schoolbook" pitchFamily="31" charset="0"/>
              </a:rPr>
              <a:t>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/>
      <p:bldP spid="19" grpId="0"/>
      <p:bldP spid="20" grpId="0"/>
      <p:bldP spid="21" grpId="0"/>
      <p:bldP spid="2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0" y="152400"/>
            <a:ext cx="6172200" cy="2054225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sz="4600" cap="none" smtClean="0"/>
              <a:t>DIBUJEN RELOJES</a:t>
            </a:r>
          </a:p>
        </p:txBody>
      </p:sp>
      <p:sp>
        <p:nvSpPr>
          <p:cNvPr id="27651" name="Text Placeholder 3"/>
          <p:cNvSpPr>
            <a:spLocks noGrp="1"/>
          </p:cNvSpPr>
          <p:nvPr>
            <p:ph type="body" idx="1"/>
          </p:nvPr>
        </p:nvSpPr>
        <p:spPr>
          <a:xfrm>
            <a:off x="2286000" y="2209800"/>
            <a:ext cx="6705600" cy="4171950"/>
          </a:xfrm>
        </p:spPr>
        <p:txBody>
          <a:bodyPr/>
          <a:lstStyle/>
          <a:p>
            <a:r>
              <a:rPr lang="en-US" sz="3000" smtClean="0"/>
              <a:t>In your notes, we’re going to practice drawing clocks for the time before the half hour!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" y="-304800"/>
            <a:ext cx="7467600" cy="11430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sz="5300" b="1" cap="none" smtClean="0">
                <a:solidFill>
                  <a:schemeClr val="accent1"/>
                </a:solidFill>
              </a:rPr>
              <a:t>QUÉHORAES?</a:t>
            </a:r>
          </a:p>
        </p:txBody>
      </p:sp>
      <p:pic>
        <p:nvPicPr>
          <p:cNvPr id="28675" name="Picture 4" descr="clocks.tif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03188" y="2514600"/>
            <a:ext cx="9350376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6" name="TextBox 5"/>
          <p:cNvSpPr txBox="1">
            <a:spLocks noChangeArrowheads="1"/>
          </p:cNvSpPr>
          <p:nvPr/>
        </p:nvSpPr>
        <p:spPr bwMode="auto">
          <a:xfrm>
            <a:off x="76200" y="1447800"/>
            <a:ext cx="27432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700" b="1">
                <a:solidFill>
                  <a:srgbClr val="FE8637"/>
                </a:solidFill>
                <a:latin typeface="Century Schoolbook" pitchFamily="31" charset="0"/>
              </a:rPr>
              <a:t>Es la una y diez</a:t>
            </a:r>
          </a:p>
        </p:txBody>
      </p:sp>
      <p:sp>
        <p:nvSpPr>
          <p:cNvPr id="28677" name="TextBox 6"/>
          <p:cNvSpPr txBox="1">
            <a:spLocks noChangeArrowheads="1"/>
          </p:cNvSpPr>
          <p:nvPr/>
        </p:nvSpPr>
        <p:spPr bwMode="auto">
          <a:xfrm>
            <a:off x="3200400" y="1524000"/>
            <a:ext cx="27432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700" b="1">
                <a:solidFill>
                  <a:srgbClr val="FE8637"/>
                </a:solidFill>
                <a:latin typeface="Century Schoolbook" pitchFamily="31" charset="0"/>
              </a:rPr>
              <a:t>Son las diez</a:t>
            </a:r>
          </a:p>
          <a:p>
            <a:pPr algn="ctr"/>
            <a:r>
              <a:rPr lang="en-US" sz="2700" b="1">
                <a:solidFill>
                  <a:srgbClr val="FE8637"/>
                </a:solidFill>
                <a:latin typeface="Century Schoolbook" pitchFamily="31" charset="0"/>
              </a:rPr>
              <a:t>Y veinte</a:t>
            </a:r>
          </a:p>
        </p:txBody>
      </p:sp>
      <p:sp>
        <p:nvSpPr>
          <p:cNvPr id="28678" name="TextBox 7"/>
          <p:cNvSpPr txBox="1">
            <a:spLocks noChangeArrowheads="1"/>
          </p:cNvSpPr>
          <p:nvPr/>
        </p:nvSpPr>
        <p:spPr bwMode="auto">
          <a:xfrm>
            <a:off x="6248400" y="1514475"/>
            <a:ext cx="27432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700" b="1">
                <a:solidFill>
                  <a:srgbClr val="FE8637"/>
                </a:solidFill>
                <a:latin typeface="Century Schoolbook" pitchFamily="31" charset="0"/>
              </a:rPr>
              <a:t>Son las tres y media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304800" y="4762500"/>
            <a:ext cx="2362200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600" b="1">
                <a:latin typeface="Century Schoolbook" pitchFamily="31" charset="0"/>
              </a:rPr>
              <a:t>1:10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3352800" y="4724400"/>
            <a:ext cx="2362200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600" b="1">
                <a:latin typeface="Century Schoolbook" pitchFamily="31" charset="0"/>
              </a:rPr>
              <a:t>10:20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6400800" y="4724400"/>
            <a:ext cx="2362200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600" b="1">
                <a:latin typeface="Century Schoolbook" pitchFamily="31" charset="0"/>
              </a:rPr>
              <a:t>3:30</a:t>
            </a:r>
          </a:p>
        </p:txBody>
      </p:sp>
      <p:sp>
        <p:nvSpPr>
          <p:cNvPr id="28682" name="TextBox 11"/>
          <p:cNvSpPr txBox="1">
            <a:spLocks noChangeArrowheads="1"/>
          </p:cNvSpPr>
          <p:nvPr/>
        </p:nvSpPr>
        <p:spPr bwMode="auto">
          <a:xfrm>
            <a:off x="5181600" y="115888"/>
            <a:ext cx="34290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entury Schoolbook" pitchFamily="31" charset="0"/>
              </a:rPr>
              <a:t>I give you: word form</a:t>
            </a:r>
          </a:p>
          <a:p>
            <a:r>
              <a:rPr lang="en-US">
                <a:latin typeface="Century Schoolbook" pitchFamily="31" charset="0"/>
              </a:rPr>
              <a:t>You give me: digital form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" y="-304800"/>
            <a:ext cx="7467600" cy="11430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sz="5300" b="1" cap="none" smtClean="0">
                <a:solidFill>
                  <a:schemeClr val="accent1"/>
                </a:solidFill>
              </a:rPr>
              <a:t>QUÉHORAES?</a:t>
            </a:r>
          </a:p>
        </p:txBody>
      </p:sp>
      <p:pic>
        <p:nvPicPr>
          <p:cNvPr id="30723" name="Picture 4" descr="clocks.tif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03188" y="2514600"/>
            <a:ext cx="9350376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4" name="TextBox 5"/>
          <p:cNvSpPr txBox="1">
            <a:spLocks noChangeArrowheads="1"/>
          </p:cNvSpPr>
          <p:nvPr/>
        </p:nvSpPr>
        <p:spPr bwMode="auto">
          <a:xfrm>
            <a:off x="76200" y="1447800"/>
            <a:ext cx="2743200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400" b="1">
                <a:solidFill>
                  <a:srgbClr val="FE8637"/>
                </a:solidFill>
                <a:latin typeface="Century Schoolbook" pitchFamily="31" charset="0"/>
              </a:rPr>
              <a:t>4:18</a:t>
            </a:r>
          </a:p>
        </p:txBody>
      </p:sp>
      <p:sp>
        <p:nvSpPr>
          <p:cNvPr id="30725" name="TextBox 7"/>
          <p:cNvSpPr txBox="1">
            <a:spLocks noChangeArrowheads="1"/>
          </p:cNvSpPr>
          <p:nvPr/>
        </p:nvSpPr>
        <p:spPr bwMode="auto">
          <a:xfrm>
            <a:off x="6248400" y="1514475"/>
            <a:ext cx="2743200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400" b="1">
                <a:solidFill>
                  <a:srgbClr val="FE8637"/>
                </a:solidFill>
                <a:latin typeface="Century Schoolbook" pitchFamily="31" charset="0"/>
              </a:rPr>
              <a:t>9:00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304800" y="4762500"/>
            <a:ext cx="23622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b="1">
                <a:latin typeface="Century Schoolbook" pitchFamily="31" charset="0"/>
              </a:rPr>
              <a:t>Son las cuatro y dieciocho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3352800" y="4724400"/>
            <a:ext cx="23622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b="1">
                <a:latin typeface="Century Schoolbook" pitchFamily="31" charset="0"/>
              </a:rPr>
              <a:t>Son las once y siete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6400800" y="4724400"/>
            <a:ext cx="23622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b="1">
                <a:latin typeface="Century Schoolbook" pitchFamily="31" charset="0"/>
              </a:rPr>
              <a:t>Son las nueve (en punto)</a:t>
            </a:r>
          </a:p>
        </p:txBody>
      </p:sp>
      <p:sp>
        <p:nvSpPr>
          <p:cNvPr id="30729" name="TextBox 11"/>
          <p:cNvSpPr txBox="1">
            <a:spLocks noChangeArrowheads="1"/>
          </p:cNvSpPr>
          <p:nvPr/>
        </p:nvSpPr>
        <p:spPr bwMode="auto">
          <a:xfrm>
            <a:off x="5181600" y="115888"/>
            <a:ext cx="34290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entury Schoolbook" pitchFamily="31" charset="0"/>
              </a:rPr>
              <a:t>I give you: digital form</a:t>
            </a:r>
          </a:p>
          <a:p>
            <a:r>
              <a:rPr lang="en-US">
                <a:latin typeface="Century Schoolbook" pitchFamily="31" charset="0"/>
              </a:rPr>
              <a:t>You give me: word form</a:t>
            </a:r>
          </a:p>
        </p:txBody>
      </p:sp>
      <p:sp>
        <p:nvSpPr>
          <p:cNvPr id="30730" name="TextBox 12"/>
          <p:cNvSpPr txBox="1">
            <a:spLocks noChangeArrowheads="1"/>
          </p:cNvSpPr>
          <p:nvPr/>
        </p:nvSpPr>
        <p:spPr bwMode="auto">
          <a:xfrm>
            <a:off x="3200400" y="1447800"/>
            <a:ext cx="2743200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400" b="1">
                <a:solidFill>
                  <a:srgbClr val="FE8637"/>
                </a:solidFill>
                <a:latin typeface="Century Schoolbook" pitchFamily="31" charset="0"/>
              </a:rPr>
              <a:t>11:07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" y="-304800"/>
            <a:ext cx="7467600" cy="11430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sz="5300" b="1" cap="none" smtClean="0">
                <a:solidFill>
                  <a:schemeClr val="accent1"/>
                </a:solidFill>
              </a:rPr>
              <a:t>QUÉHORAES?</a:t>
            </a:r>
          </a:p>
        </p:txBody>
      </p:sp>
      <p:pic>
        <p:nvPicPr>
          <p:cNvPr id="32771" name="Picture 4" descr="clocks.tif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03188" y="2514600"/>
            <a:ext cx="9350376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772" name="TextBox 5"/>
          <p:cNvSpPr txBox="1">
            <a:spLocks noChangeArrowheads="1"/>
          </p:cNvSpPr>
          <p:nvPr/>
        </p:nvSpPr>
        <p:spPr bwMode="auto">
          <a:xfrm>
            <a:off x="76200" y="1447800"/>
            <a:ext cx="27432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700" b="1">
                <a:solidFill>
                  <a:srgbClr val="FE8637"/>
                </a:solidFill>
                <a:latin typeface="Century Schoolbook" pitchFamily="31" charset="0"/>
              </a:rPr>
              <a:t>Son las cinco y media</a:t>
            </a:r>
          </a:p>
        </p:txBody>
      </p:sp>
      <p:sp>
        <p:nvSpPr>
          <p:cNvPr id="32773" name="TextBox 6"/>
          <p:cNvSpPr txBox="1">
            <a:spLocks noChangeArrowheads="1"/>
          </p:cNvSpPr>
          <p:nvPr/>
        </p:nvSpPr>
        <p:spPr bwMode="auto">
          <a:xfrm>
            <a:off x="3200400" y="1524000"/>
            <a:ext cx="27432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700" b="1">
                <a:solidFill>
                  <a:srgbClr val="FE8637"/>
                </a:solidFill>
                <a:latin typeface="Century Schoolbook" pitchFamily="31" charset="0"/>
              </a:rPr>
              <a:t>Es la una y veintidos</a:t>
            </a:r>
          </a:p>
        </p:txBody>
      </p:sp>
      <p:sp>
        <p:nvSpPr>
          <p:cNvPr id="32774" name="TextBox 7"/>
          <p:cNvSpPr txBox="1">
            <a:spLocks noChangeArrowheads="1"/>
          </p:cNvSpPr>
          <p:nvPr/>
        </p:nvSpPr>
        <p:spPr bwMode="auto">
          <a:xfrm>
            <a:off x="6248400" y="1514475"/>
            <a:ext cx="27432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700" b="1">
                <a:solidFill>
                  <a:srgbClr val="FE8637"/>
                </a:solidFill>
                <a:latin typeface="Century Schoolbook" pitchFamily="31" charset="0"/>
              </a:rPr>
              <a:t>Son las seis y diez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304800" y="4762500"/>
            <a:ext cx="2362200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600" b="1">
                <a:latin typeface="Century Schoolbook" pitchFamily="31" charset="0"/>
              </a:rPr>
              <a:t>5:30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3352800" y="4724400"/>
            <a:ext cx="2362200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600" b="1">
                <a:latin typeface="Century Schoolbook" pitchFamily="31" charset="0"/>
              </a:rPr>
              <a:t>1:22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6400800" y="4724400"/>
            <a:ext cx="2362200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600" b="1">
                <a:latin typeface="Century Schoolbook" pitchFamily="31" charset="0"/>
              </a:rPr>
              <a:t>6:10</a:t>
            </a:r>
          </a:p>
        </p:txBody>
      </p:sp>
      <p:sp>
        <p:nvSpPr>
          <p:cNvPr id="32778" name="TextBox 11"/>
          <p:cNvSpPr txBox="1">
            <a:spLocks noChangeArrowheads="1"/>
          </p:cNvSpPr>
          <p:nvPr/>
        </p:nvSpPr>
        <p:spPr bwMode="auto">
          <a:xfrm>
            <a:off x="5181600" y="115888"/>
            <a:ext cx="34290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entury Schoolbook" pitchFamily="31" charset="0"/>
              </a:rPr>
              <a:t>I give you: word form</a:t>
            </a:r>
          </a:p>
          <a:p>
            <a:r>
              <a:rPr lang="en-US">
                <a:latin typeface="Century Schoolbook" pitchFamily="31" charset="0"/>
              </a:rPr>
              <a:t>You give me: digital form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057400" y="0"/>
            <a:ext cx="6172200" cy="2054225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sz="4800" cap="none" smtClean="0"/>
              <a:t>PIZARRITAS!</a:t>
            </a:r>
          </a:p>
        </p:txBody>
      </p:sp>
      <p:sp>
        <p:nvSpPr>
          <p:cNvPr id="34819" name="Text Placeholder 3"/>
          <p:cNvSpPr>
            <a:spLocks noGrp="1"/>
          </p:cNvSpPr>
          <p:nvPr>
            <p:ph type="body" idx="1"/>
          </p:nvPr>
        </p:nvSpPr>
        <p:spPr>
          <a:xfrm>
            <a:off x="2286000" y="2286000"/>
            <a:ext cx="6172200" cy="4095750"/>
          </a:xfrm>
        </p:spPr>
        <p:txBody>
          <a:bodyPr/>
          <a:lstStyle/>
          <a:p>
            <a:r>
              <a:rPr lang="en-US" sz="2800" smtClean="0"/>
              <a:t>I am going to give you either a digital time or a written time. You will give me the opposite! </a:t>
            </a:r>
          </a:p>
          <a:p>
            <a:endParaRPr lang="en-US" sz="2800" smtClean="0"/>
          </a:p>
          <a:p>
            <a:r>
              <a:rPr lang="en-US" sz="2800" smtClean="0"/>
              <a:t>For example,</a:t>
            </a:r>
          </a:p>
          <a:p>
            <a:r>
              <a:rPr lang="en-US" sz="2800" smtClean="0"/>
              <a:t> if I give you numbers </a:t>
            </a:r>
            <a:r>
              <a:rPr lang="en-US" sz="2800" smtClean="0">
                <a:sym typeface="Wingdings" pitchFamily="31" charset="2"/>
              </a:rPr>
              <a:t> you give me words. </a:t>
            </a:r>
          </a:p>
          <a:p>
            <a:r>
              <a:rPr lang="en-US" sz="2800" smtClean="0">
                <a:sym typeface="Wingdings" pitchFamily="31" charset="2"/>
              </a:rPr>
              <a:t>If I give you words  You give me numbers!</a:t>
            </a:r>
            <a:endParaRPr 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3"/>
          <p:cNvSpPr>
            <a:spLocks noGrp="1"/>
          </p:cNvSpPr>
          <p:nvPr>
            <p:ph type="ctrTitle"/>
          </p:nvPr>
        </p:nvSpPr>
        <p:spPr bwMode="auto">
          <a:xfrm>
            <a:off x="2286000" y="1295400"/>
            <a:ext cx="6172200" cy="1893888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algn="ctr"/>
            <a:r>
              <a:rPr lang="en-US" sz="5900" cap="none" dirty="0" smtClean="0">
                <a:solidFill>
                  <a:schemeClr val="tx1"/>
                </a:solidFill>
              </a:rPr>
              <a:t>Son </a:t>
            </a:r>
            <a:r>
              <a:rPr lang="en-US" sz="5900" cap="none" dirty="0" err="1" smtClean="0">
                <a:solidFill>
                  <a:schemeClr val="tx1"/>
                </a:solidFill>
              </a:rPr>
              <a:t>las</a:t>
            </a:r>
            <a:r>
              <a:rPr lang="en-US" sz="5900" cap="none" dirty="0" smtClean="0">
                <a:solidFill>
                  <a:schemeClr val="tx1"/>
                </a:solidFill>
              </a:rPr>
              <a:t> </a:t>
            </a:r>
            <a:r>
              <a:rPr lang="en-US" sz="5900" cap="none" dirty="0" err="1" smtClean="0">
                <a:solidFill>
                  <a:schemeClr val="tx1"/>
                </a:solidFill>
              </a:rPr>
              <a:t>cuatro</a:t>
            </a:r>
            <a:r>
              <a:rPr lang="en-US" sz="5900" cap="none" dirty="0" smtClean="0">
                <a:solidFill>
                  <a:schemeClr val="tx1"/>
                </a:solidFill>
              </a:rPr>
              <a:t> y </a:t>
            </a:r>
            <a:r>
              <a:rPr lang="en-US" sz="5900" cap="none" dirty="0" err="1" smtClean="0">
                <a:solidFill>
                  <a:schemeClr val="tx1"/>
                </a:solidFill>
              </a:rPr>
              <a:t>diez</a:t>
            </a:r>
            <a:r>
              <a:rPr lang="en-US" sz="5900" cap="none" dirty="0" smtClean="0">
                <a:solidFill>
                  <a:schemeClr val="tx1"/>
                </a:solidFill>
              </a:rPr>
              <a:t> de la </a:t>
            </a:r>
            <a:r>
              <a:rPr lang="en-US" sz="5900" cap="none" dirty="0" err="1" smtClean="0">
                <a:solidFill>
                  <a:schemeClr val="tx1"/>
                </a:solidFill>
              </a:rPr>
              <a:t>tarde</a:t>
            </a:r>
            <a:r>
              <a:rPr lang="en-US" sz="5900" cap="none" dirty="0" smtClean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0" y="3810000"/>
            <a:ext cx="6172200" cy="1371600"/>
          </a:xfrm>
        </p:spPr>
        <p:txBody>
          <a:bodyPr>
            <a:noAutofit/>
          </a:bodyPr>
          <a:lstStyle/>
          <a:p>
            <a:pPr algn="ctr"/>
            <a:r>
              <a:rPr lang="en-US" sz="9200" smtClean="0">
                <a:solidFill>
                  <a:srgbClr val="E75C01"/>
                </a:solidFill>
              </a:rPr>
              <a:t>4:10 PM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3"/>
          <p:cNvSpPr>
            <a:spLocks noGrp="1"/>
          </p:cNvSpPr>
          <p:nvPr>
            <p:ph type="ctrTitle"/>
          </p:nvPr>
        </p:nvSpPr>
        <p:spPr bwMode="auto">
          <a:xfrm>
            <a:off x="2286000" y="1295400"/>
            <a:ext cx="6172200" cy="1893888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algn="ctr"/>
            <a:r>
              <a:rPr lang="en-US" sz="5900" cap="none" smtClean="0">
                <a:solidFill>
                  <a:schemeClr val="tx1"/>
                </a:solidFill>
              </a:rPr>
              <a:t>Son tres y cuarto de la mañana.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0" y="3810000"/>
            <a:ext cx="6172200" cy="1371600"/>
          </a:xfrm>
        </p:spPr>
        <p:txBody>
          <a:bodyPr>
            <a:noAutofit/>
          </a:bodyPr>
          <a:lstStyle/>
          <a:p>
            <a:pPr algn="ctr"/>
            <a:r>
              <a:rPr lang="en-US" sz="9200" smtClean="0">
                <a:solidFill>
                  <a:srgbClr val="E75C01"/>
                </a:solidFill>
              </a:rPr>
              <a:t>3:15 AM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3"/>
          <p:cNvSpPr>
            <a:spLocks noGrp="1"/>
          </p:cNvSpPr>
          <p:nvPr>
            <p:ph type="ctrTitle"/>
          </p:nvPr>
        </p:nvSpPr>
        <p:spPr bwMode="auto">
          <a:xfrm>
            <a:off x="2286000" y="1295400"/>
            <a:ext cx="6172200" cy="1893888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5900" cap="none" smtClean="0">
                <a:solidFill>
                  <a:schemeClr val="tx1"/>
                </a:solidFill>
              </a:rPr>
              <a:t>Es mediodía.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0" y="3810000"/>
            <a:ext cx="6172200" cy="1371600"/>
          </a:xfrm>
        </p:spPr>
        <p:txBody>
          <a:bodyPr>
            <a:noAutofit/>
          </a:bodyPr>
          <a:lstStyle/>
          <a:p>
            <a:pPr algn="ctr"/>
            <a:r>
              <a:rPr lang="en-US" sz="9200" smtClean="0">
                <a:solidFill>
                  <a:srgbClr val="E75C01"/>
                </a:solidFill>
              </a:rPr>
              <a:t>12:00 PM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1" descr="part 1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90500"/>
            <a:ext cx="9144000" cy="647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2133600" y="533400"/>
            <a:ext cx="1524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solidFill>
                  <a:schemeClr val="accent1"/>
                </a:solidFill>
                <a:latin typeface="Century Gothic" pitchFamily="31" charset="0"/>
              </a:rPr>
              <a:t>marzo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676400" y="773113"/>
            <a:ext cx="1524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solidFill>
                  <a:schemeClr val="accent1"/>
                </a:solidFill>
                <a:latin typeface="Century Gothic" pitchFamily="31" charset="0"/>
              </a:rPr>
              <a:t>mayo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828800" y="1001713"/>
            <a:ext cx="1524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solidFill>
                  <a:schemeClr val="accent1"/>
                </a:solidFill>
                <a:latin typeface="Century Gothic" pitchFamily="31" charset="0"/>
              </a:rPr>
              <a:t>julio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981200" y="1219200"/>
            <a:ext cx="1524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solidFill>
                  <a:schemeClr val="accent1"/>
                </a:solidFill>
                <a:latin typeface="Century Gothic" pitchFamily="31" charset="0"/>
              </a:rPr>
              <a:t>septiembre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667000" y="1458913"/>
            <a:ext cx="1524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solidFill>
                  <a:schemeClr val="accent1"/>
                </a:solidFill>
                <a:latin typeface="Century Gothic" pitchFamily="31" charset="0"/>
              </a:rPr>
              <a:t>noviembre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2819400" y="1687513"/>
            <a:ext cx="1524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solidFill>
                  <a:schemeClr val="accent1"/>
                </a:solidFill>
                <a:latin typeface="Century Gothic" pitchFamily="31" charset="0"/>
              </a:rPr>
              <a:t>enero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4572000" y="3287713"/>
            <a:ext cx="1524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solidFill>
                  <a:schemeClr val="accent1"/>
                </a:solidFill>
                <a:latin typeface="Century Gothic" pitchFamily="31" charset="0"/>
              </a:rPr>
              <a:t>septiembre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4419600" y="3592513"/>
            <a:ext cx="1524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solidFill>
                  <a:schemeClr val="accent1"/>
                </a:solidFill>
                <a:latin typeface="Century Gothic" pitchFamily="31" charset="0"/>
              </a:rPr>
              <a:t>junio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4419600" y="3821113"/>
            <a:ext cx="1524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solidFill>
                  <a:schemeClr val="accent1"/>
                </a:solidFill>
                <a:latin typeface="Century Gothic" pitchFamily="31" charset="0"/>
              </a:rPr>
              <a:t>marzo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4191000" y="4049713"/>
            <a:ext cx="1524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solidFill>
                  <a:schemeClr val="accent1"/>
                </a:solidFill>
                <a:latin typeface="Century Gothic" pitchFamily="31" charset="0"/>
              </a:rPr>
              <a:t>diciembre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7239000" y="4876800"/>
            <a:ext cx="1524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solidFill>
                  <a:schemeClr val="accent1"/>
                </a:solidFill>
                <a:latin typeface="Century Gothic" pitchFamily="31" charset="0"/>
              </a:rPr>
              <a:t>verano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5181600" y="5116513"/>
            <a:ext cx="1524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solidFill>
                  <a:schemeClr val="accent1"/>
                </a:solidFill>
                <a:latin typeface="Century Gothic" pitchFamily="31" charset="0"/>
              </a:rPr>
              <a:t>invierno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5334000" y="5345113"/>
            <a:ext cx="1524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solidFill>
                  <a:schemeClr val="accent1"/>
                </a:solidFill>
                <a:latin typeface="Century Gothic" pitchFamily="31" charset="0"/>
              </a:rPr>
              <a:t>otoño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5486400" y="5573713"/>
            <a:ext cx="1524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solidFill>
                  <a:schemeClr val="accent1"/>
                </a:solidFill>
                <a:latin typeface="Century Gothic" pitchFamily="31" charset="0"/>
              </a:rPr>
              <a:t>verano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5105400" y="5802313"/>
            <a:ext cx="1524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solidFill>
                  <a:schemeClr val="accent1"/>
                </a:solidFill>
                <a:latin typeface="Century Gothic" pitchFamily="31" charset="0"/>
              </a:rPr>
              <a:t>primavera</a:t>
            </a: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5029200" y="6030913"/>
            <a:ext cx="1524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solidFill>
                  <a:schemeClr val="accent1"/>
                </a:solidFill>
                <a:latin typeface="Century Gothic" pitchFamily="31" charset="0"/>
              </a:rPr>
              <a:t>invierno</a:t>
            </a: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5029200" y="6259513"/>
            <a:ext cx="1524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solidFill>
                  <a:schemeClr val="accent1"/>
                </a:solidFill>
                <a:latin typeface="Century Gothic" pitchFamily="31" charset="0"/>
              </a:rPr>
              <a:t>otoño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3"/>
          <p:cNvSpPr>
            <a:spLocks noGrp="1"/>
          </p:cNvSpPr>
          <p:nvPr>
            <p:ph type="ctrTitle"/>
          </p:nvPr>
        </p:nvSpPr>
        <p:spPr bwMode="auto">
          <a:xfrm>
            <a:off x="2286000" y="1295400"/>
            <a:ext cx="6172200" cy="1893888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algn="ctr"/>
            <a:r>
              <a:rPr lang="en-US" sz="5900" cap="none" smtClean="0">
                <a:solidFill>
                  <a:schemeClr val="tx1"/>
                </a:solidFill>
              </a:rPr>
              <a:t>Es la una y ocho de la tarde.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0" y="3810000"/>
            <a:ext cx="6172200" cy="1371600"/>
          </a:xfrm>
        </p:spPr>
        <p:txBody>
          <a:bodyPr>
            <a:noAutofit/>
          </a:bodyPr>
          <a:lstStyle/>
          <a:p>
            <a:pPr algn="ctr"/>
            <a:r>
              <a:rPr lang="en-US" sz="9200" smtClean="0">
                <a:solidFill>
                  <a:srgbClr val="E75C01"/>
                </a:solidFill>
              </a:rPr>
              <a:t>1:08 PM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3"/>
          <p:cNvSpPr>
            <a:spLocks noGrp="1"/>
          </p:cNvSpPr>
          <p:nvPr>
            <p:ph type="ctrTitle"/>
          </p:nvPr>
        </p:nvSpPr>
        <p:spPr bwMode="auto">
          <a:xfrm>
            <a:off x="1676400" y="1295400"/>
            <a:ext cx="6781800" cy="1893888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algn="ctr"/>
            <a:r>
              <a:rPr lang="en-US" sz="5900" cap="none" dirty="0" smtClean="0">
                <a:solidFill>
                  <a:schemeClr val="tx1"/>
                </a:solidFill>
              </a:rPr>
              <a:t>Son </a:t>
            </a:r>
            <a:r>
              <a:rPr lang="en-US" sz="5900" cap="none" dirty="0" err="1" smtClean="0">
                <a:solidFill>
                  <a:schemeClr val="tx1"/>
                </a:solidFill>
              </a:rPr>
              <a:t>las</a:t>
            </a:r>
            <a:r>
              <a:rPr lang="en-US" sz="5900" cap="none" dirty="0" smtClean="0">
                <a:solidFill>
                  <a:schemeClr val="tx1"/>
                </a:solidFill>
              </a:rPr>
              <a:t> </a:t>
            </a:r>
            <a:r>
              <a:rPr lang="en-US" sz="5900" cap="none" dirty="0" err="1" smtClean="0">
                <a:solidFill>
                  <a:schemeClr val="tx1"/>
                </a:solidFill>
              </a:rPr>
              <a:t>siete</a:t>
            </a:r>
            <a:r>
              <a:rPr lang="en-US" sz="5900" cap="none" dirty="0" smtClean="0">
                <a:solidFill>
                  <a:schemeClr val="tx1"/>
                </a:solidFill>
              </a:rPr>
              <a:t> y </a:t>
            </a:r>
            <a:r>
              <a:rPr lang="en-US" sz="5900" cap="none" dirty="0" err="1" smtClean="0">
                <a:solidFill>
                  <a:schemeClr val="tx1"/>
                </a:solidFill>
              </a:rPr>
              <a:t>veintidos</a:t>
            </a:r>
            <a:r>
              <a:rPr lang="en-US" sz="5900" cap="none" dirty="0" smtClean="0">
                <a:solidFill>
                  <a:schemeClr val="tx1"/>
                </a:solidFill>
              </a:rPr>
              <a:t> de la </a:t>
            </a:r>
            <a:r>
              <a:rPr lang="en-US" sz="5900" cap="none" dirty="0" err="1" smtClean="0">
                <a:solidFill>
                  <a:schemeClr val="tx1"/>
                </a:solidFill>
              </a:rPr>
              <a:t>noche</a:t>
            </a:r>
            <a:r>
              <a:rPr lang="en-US" sz="5900" cap="none" dirty="0" smtClean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0" y="3810000"/>
            <a:ext cx="6172200" cy="1371600"/>
          </a:xfrm>
        </p:spPr>
        <p:txBody>
          <a:bodyPr>
            <a:noAutofit/>
          </a:bodyPr>
          <a:lstStyle/>
          <a:p>
            <a:pPr algn="ctr"/>
            <a:r>
              <a:rPr lang="en-US" sz="9200" smtClean="0">
                <a:solidFill>
                  <a:srgbClr val="E75C01"/>
                </a:solidFill>
              </a:rPr>
              <a:t>7:22 PM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 bwMode="auto">
          <a:xfrm>
            <a:off x="2438400" y="3668713"/>
            <a:ext cx="6172200" cy="1893887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algn="ctr"/>
            <a:r>
              <a:rPr lang="en-US" sz="5900" cap="none" dirty="0" smtClean="0">
                <a:solidFill>
                  <a:schemeClr val="tx1"/>
                </a:solidFill>
              </a:rPr>
              <a:t>Son </a:t>
            </a:r>
            <a:r>
              <a:rPr lang="en-US" sz="5900" cap="none" dirty="0" err="1" smtClean="0">
                <a:solidFill>
                  <a:schemeClr val="tx1"/>
                </a:solidFill>
              </a:rPr>
              <a:t>las</a:t>
            </a:r>
            <a:r>
              <a:rPr lang="en-US" sz="5900" cap="none" dirty="0" smtClean="0">
                <a:solidFill>
                  <a:schemeClr val="tx1"/>
                </a:solidFill>
              </a:rPr>
              <a:t> </a:t>
            </a:r>
            <a:r>
              <a:rPr lang="en-US" sz="5900" cap="none" dirty="0" err="1" smtClean="0">
                <a:solidFill>
                  <a:schemeClr val="tx1"/>
                </a:solidFill>
              </a:rPr>
              <a:t>diez</a:t>
            </a:r>
            <a:r>
              <a:rPr lang="en-US" sz="5900" cap="none" dirty="0" smtClean="0">
                <a:solidFill>
                  <a:schemeClr val="tx1"/>
                </a:solidFill>
              </a:rPr>
              <a:t> en </a:t>
            </a:r>
            <a:r>
              <a:rPr lang="en-US" sz="5900" cap="none" dirty="0" err="1" smtClean="0">
                <a:solidFill>
                  <a:schemeClr val="tx1"/>
                </a:solidFill>
              </a:rPr>
              <a:t>punto</a:t>
            </a:r>
            <a:r>
              <a:rPr lang="en-US" sz="5900" cap="none" dirty="0" smtClean="0">
                <a:solidFill>
                  <a:schemeClr val="tx1"/>
                </a:solidFill>
              </a:rPr>
              <a:t> de la </a:t>
            </a:r>
            <a:r>
              <a:rPr lang="en-US" sz="5900" cap="none" dirty="0" err="1" smtClean="0">
                <a:solidFill>
                  <a:schemeClr val="tx1"/>
                </a:solidFill>
              </a:rPr>
              <a:t>mañana</a:t>
            </a:r>
            <a:r>
              <a:rPr lang="en-US" sz="5900" cap="none" dirty="0" smtClean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362200" y="762000"/>
            <a:ext cx="6172200" cy="1371600"/>
          </a:xfrm>
        </p:spPr>
        <p:txBody>
          <a:bodyPr>
            <a:noAutofit/>
          </a:bodyPr>
          <a:lstStyle/>
          <a:p>
            <a:pPr algn="ctr"/>
            <a:r>
              <a:rPr lang="en-US" sz="9200" smtClean="0">
                <a:solidFill>
                  <a:srgbClr val="E75C01"/>
                </a:solidFill>
              </a:rPr>
              <a:t>10:00 AM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 bwMode="auto">
          <a:xfrm>
            <a:off x="2438400" y="3668713"/>
            <a:ext cx="6172200" cy="1893887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algn="ctr"/>
            <a:r>
              <a:rPr lang="en-US" sz="5900" cap="none" dirty="0" smtClean="0">
                <a:solidFill>
                  <a:schemeClr val="tx1"/>
                </a:solidFill>
              </a:rPr>
              <a:t>Son </a:t>
            </a:r>
            <a:r>
              <a:rPr lang="en-US" sz="5900" cap="none" dirty="0" err="1" smtClean="0">
                <a:solidFill>
                  <a:schemeClr val="tx1"/>
                </a:solidFill>
              </a:rPr>
              <a:t>las</a:t>
            </a:r>
            <a:r>
              <a:rPr lang="en-US" sz="5900" cap="none" dirty="0" smtClean="0">
                <a:solidFill>
                  <a:schemeClr val="tx1"/>
                </a:solidFill>
              </a:rPr>
              <a:t> </a:t>
            </a:r>
            <a:r>
              <a:rPr lang="en-US" sz="5900" cap="none" dirty="0" err="1" smtClean="0">
                <a:solidFill>
                  <a:schemeClr val="tx1"/>
                </a:solidFill>
              </a:rPr>
              <a:t>siete</a:t>
            </a:r>
            <a:r>
              <a:rPr lang="en-US" sz="5900" cap="none" dirty="0" smtClean="0">
                <a:solidFill>
                  <a:schemeClr val="tx1"/>
                </a:solidFill>
              </a:rPr>
              <a:t> y </a:t>
            </a:r>
            <a:r>
              <a:rPr lang="en-US" sz="5900" cap="none" dirty="0" err="1" smtClean="0">
                <a:solidFill>
                  <a:schemeClr val="tx1"/>
                </a:solidFill>
              </a:rPr>
              <a:t>doce</a:t>
            </a:r>
            <a:r>
              <a:rPr lang="en-US" sz="5900" cap="none" dirty="0" smtClean="0">
                <a:solidFill>
                  <a:schemeClr val="tx1"/>
                </a:solidFill>
              </a:rPr>
              <a:t> de la </a:t>
            </a:r>
            <a:r>
              <a:rPr lang="en-US" sz="5900" cap="none" dirty="0" err="1" smtClean="0">
                <a:solidFill>
                  <a:schemeClr val="tx1"/>
                </a:solidFill>
              </a:rPr>
              <a:t>noche</a:t>
            </a:r>
            <a:r>
              <a:rPr lang="en-US" sz="5900" cap="none" dirty="0" smtClean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362200" y="762000"/>
            <a:ext cx="6172200" cy="1371600"/>
          </a:xfrm>
        </p:spPr>
        <p:txBody>
          <a:bodyPr>
            <a:noAutofit/>
          </a:bodyPr>
          <a:lstStyle/>
          <a:p>
            <a:pPr algn="ctr"/>
            <a:r>
              <a:rPr lang="en-US" sz="9200" smtClean="0">
                <a:solidFill>
                  <a:srgbClr val="E75C01"/>
                </a:solidFill>
              </a:rPr>
              <a:t>7:12 PM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 bwMode="auto">
          <a:xfrm>
            <a:off x="2438400" y="3668713"/>
            <a:ext cx="6172200" cy="1893887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5900" cap="none" smtClean="0">
                <a:solidFill>
                  <a:schemeClr val="tx1"/>
                </a:solidFill>
              </a:rPr>
              <a:t>Es medianoche.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362200" y="762000"/>
            <a:ext cx="6172200" cy="1371600"/>
          </a:xfrm>
        </p:spPr>
        <p:txBody>
          <a:bodyPr>
            <a:noAutofit/>
          </a:bodyPr>
          <a:lstStyle/>
          <a:p>
            <a:pPr algn="ctr"/>
            <a:r>
              <a:rPr lang="en-US" sz="9200" smtClean="0">
                <a:solidFill>
                  <a:srgbClr val="E75C01"/>
                </a:solidFill>
              </a:rPr>
              <a:t>12:00 AM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 bwMode="auto">
          <a:xfrm>
            <a:off x="2438400" y="3668713"/>
            <a:ext cx="6172200" cy="1893887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algn="ctr"/>
            <a:r>
              <a:rPr lang="en-US" sz="5900" cap="none" smtClean="0">
                <a:solidFill>
                  <a:schemeClr val="tx1"/>
                </a:solidFill>
              </a:rPr>
              <a:t>Es la una y treinta (media) de la tarde.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362200" y="762000"/>
            <a:ext cx="6172200" cy="1371600"/>
          </a:xfrm>
        </p:spPr>
        <p:txBody>
          <a:bodyPr>
            <a:noAutofit/>
          </a:bodyPr>
          <a:lstStyle/>
          <a:p>
            <a:pPr algn="ctr"/>
            <a:r>
              <a:rPr lang="en-US" sz="9200" smtClean="0">
                <a:solidFill>
                  <a:srgbClr val="E75C01"/>
                </a:solidFill>
              </a:rPr>
              <a:t>1:30 PM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 bwMode="auto">
          <a:xfrm>
            <a:off x="2438400" y="3668713"/>
            <a:ext cx="6172200" cy="1893887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algn="ctr"/>
            <a:r>
              <a:rPr lang="en-US" sz="5900" cap="none" smtClean="0">
                <a:solidFill>
                  <a:schemeClr val="tx1"/>
                </a:solidFill>
              </a:rPr>
              <a:t>Son las dos y veintidós de la tarde.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362200" y="762000"/>
            <a:ext cx="6172200" cy="1371600"/>
          </a:xfrm>
        </p:spPr>
        <p:txBody>
          <a:bodyPr>
            <a:noAutofit/>
          </a:bodyPr>
          <a:lstStyle/>
          <a:p>
            <a:pPr algn="ctr"/>
            <a:r>
              <a:rPr lang="en-US" sz="9200" smtClean="0">
                <a:solidFill>
                  <a:srgbClr val="E75C01"/>
                </a:solidFill>
              </a:rPr>
              <a:t>2:22 PM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3"/>
          <p:cNvSpPr>
            <a:spLocks noGrp="1"/>
          </p:cNvSpPr>
          <p:nvPr>
            <p:ph type="ctrTitle"/>
          </p:nvPr>
        </p:nvSpPr>
        <p:spPr bwMode="auto">
          <a:xfrm>
            <a:off x="2286000" y="1295400"/>
            <a:ext cx="6172200" cy="1893888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algn="ctr"/>
            <a:r>
              <a:rPr lang="en-US" sz="5900" cap="none" smtClean="0">
                <a:solidFill>
                  <a:schemeClr val="tx1"/>
                </a:solidFill>
              </a:rPr>
              <a:t>Son las once y cinco de la noche.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0" y="3810000"/>
            <a:ext cx="6172200" cy="1371600"/>
          </a:xfrm>
        </p:spPr>
        <p:txBody>
          <a:bodyPr>
            <a:noAutofit/>
          </a:bodyPr>
          <a:lstStyle/>
          <a:p>
            <a:pPr algn="ctr"/>
            <a:r>
              <a:rPr lang="en-US" sz="9200" smtClean="0">
                <a:solidFill>
                  <a:srgbClr val="E75C01"/>
                </a:solidFill>
              </a:rPr>
              <a:t>11:05 PM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3"/>
          <p:cNvSpPr>
            <a:spLocks noGrp="1"/>
          </p:cNvSpPr>
          <p:nvPr>
            <p:ph type="ctrTitle"/>
          </p:nvPr>
        </p:nvSpPr>
        <p:spPr bwMode="auto">
          <a:xfrm>
            <a:off x="2286000" y="1295400"/>
            <a:ext cx="6172200" cy="1893888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algn="ctr"/>
            <a:r>
              <a:rPr lang="en-US" sz="5900" cap="none" dirty="0" smtClean="0">
                <a:solidFill>
                  <a:schemeClr val="tx1"/>
                </a:solidFill>
              </a:rPr>
              <a:t>Son </a:t>
            </a:r>
            <a:r>
              <a:rPr lang="en-US" sz="5900" cap="none" dirty="0" err="1" smtClean="0">
                <a:solidFill>
                  <a:schemeClr val="tx1"/>
                </a:solidFill>
              </a:rPr>
              <a:t>las</a:t>
            </a:r>
            <a:r>
              <a:rPr lang="en-US" sz="5900" cap="none" dirty="0" smtClean="0">
                <a:solidFill>
                  <a:schemeClr val="tx1"/>
                </a:solidFill>
              </a:rPr>
              <a:t> </a:t>
            </a:r>
            <a:r>
              <a:rPr lang="en-US" sz="5900" cap="none" dirty="0" err="1" smtClean="0">
                <a:solidFill>
                  <a:schemeClr val="tx1"/>
                </a:solidFill>
              </a:rPr>
              <a:t>doce</a:t>
            </a:r>
            <a:r>
              <a:rPr lang="en-US" sz="5900" cap="none" dirty="0" smtClean="0">
                <a:solidFill>
                  <a:schemeClr val="tx1"/>
                </a:solidFill>
              </a:rPr>
              <a:t> y </a:t>
            </a:r>
            <a:r>
              <a:rPr lang="en-US" sz="5900" cap="none" dirty="0" err="1" smtClean="0">
                <a:solidFill>
                  <a:schemeClr val="tx1"/>
                </a:solidFill>
              </a:rPr>
              <a:t>veinticinco</a:t>
            </a:r>
            <a:r>
              <a:rPr lang="en-US" sz="5900" cap="none" dirty="0" smtClean="0">
                <a:solidFill>
                  <a:schemeClr val="tx1"/>
                </a:solidFill>
              </a:rPr>
              <a:t> de la </a:t>
            </a:r>
            <a:r>
              <a:rPr lang="en-US" sz="5900" cap="none" dirty="0" err="1" smtClean="0">
                <a:solidFill>
                  <a:schemeClr val="tx1"/>
                </a:solidFill>
              </a:rPr>
              <a:t>tarde</a:t>
            </a:r>
            <a:r>
              <a:rPr lang="en-US" sz="5900" cap="none" dirty="0" smtClean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0" y="3810000"/>
            <a:ext cx="6172200" cy="1371600"/>
          </a:xfrm>
        </p:spPr>
        <p:txBody>
          <a:bodyPr>
            <a:noAutofit/>
          </a:bodyPr>
          <a:lstStyle/>
          <a:p>
            <a:pPr algn="ctr"/>
            <a:r>
              <a:rPr lang="en-US" sz="9200" smtClean="0">
                <a:solidFill>
                  <a:srgbClr val="E75C01"/>
                </a:solidFill>
              </a:rPr>
              <a:t>12:25 PM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3"/>
          <p:cNvSpPr>
            <a:spLocks noGrp="1"/>
          </p:cNvSpPr>
          <p:nvPr>
            <p:ph type="ctrTitle"/>
          </p:nvPr>
        </p:nvSpPr>
        <p:spPr bwMode="auto">
          <a:xfrm>
            <a:off x="2286000" y="1295400"/>
            <a:ext cx="6172200" cy="1893888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algn="ctr"/>
            <a:r>
              <a:rPr lang="en-US" sz="5900" cap="none" smtClean="0">
                <a:solidFill>
                  <a:schemeClr val="tx1"/>
                </a:solidFill>
              </a:rPr>
              <a:t>Es la una y siete de la mañana.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0" y="3810000"/>
            <a:ext cx="6172200" cy="1371600"/>
          </a:xfrm>
        </p:spPr>
        <p:txBody>
          <a:bodyPr>
            <a:noAutofit/>
          </a:bodyPr>
          <a:lstStyle/>
          <a:p>
            <a:pPr algn="ctr"/>
            <a:r>
              <a:rPr lang="en-US" sz="9200" smtClean="0">
                <a:solidFill>
                  <a:srgbClr val="E75C01"/>
                </a:solidFill>
              </a:rPr>
              <a:t>1:07 AM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4225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sz="4800" cap="none" smtClean="0"/>
              <a:t>LA HORA</a:t>
            </a:r>
          </a:p>
        </p:txBody>
      </p:sp>
      <p:sp>
        <p:nvSpPr>
          <p:cNvPr id="16387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600" i="1" smtClean="0"/>
              <a:t>Take out your notes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3"/>
          <p:cNvSpPr>
            <a:spLocks noGrp="1"/>
          </p:cNvSpPr>
          <p:nvPr>
            <p:ph type="ctrTitle"/>
          </p:nvPr>
        </p:nvSpPr>
        <p:spPr bwMode="auto">
          <a:xfrm>
            <a:off x="2286000" y="1295400"/>
            <a:ext cx="6172200" cy="1893888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algn="ctr"/>
            <a:r>
              <a:rPr lang="en-US" sz="5900" cap="none" dirty="0" smtClean="0">
                <a:solidFill>
                  <a:schemeClr val="tx1"/>
                </a:solidFill>
              </a:rPr>
              <a:t>Son </a:t>
            </a:r>
            <a:r>
              <a:rPr lang="en-US" sz="5900" cap="none" dirty="0" err="1" smtClean="0">
                <a:solidFill>
                  <a:schemeClr val="tx1"/>
                </a:solidFill>
              </a:rPr>
              <a:t>las</a:t>
            </a:r>
            <a:r>
              <a:rPr lang="en-US" sz="5900" cap="none" dirty="0" smtClean="0">
                <a:solidFill>
                  <a:schemeClr val="tx1"/>
                </a:solidFill>
              </a:rPr>
              <a:t> </a:t>
            </a:r>
            <a:r>
              <a:rPr lang="en-US" sz="5900" cap="none" dirty="0" err="1" smtClean="0">
                <a:solidFill>
                  <a:schemeClr val="tx1"/>
                </a:solidFill>
              </a:rPr>
              <a:t>nueve</a:t>
            </a:r>
            <a:r>
              <a:rPr lang="en-US" sz="5900" cap="none" dirty="0" smtClean="0">
                <a:solidFill>
                  <a:schemeClr val="tx1"/>
                </a:solidFill>
              </a:rPr>
              <a:t> en </a:t>
            </a:r>
            <a:r>
              <a:rPr lang="en-US" sz="5900" cap="none" dirty="0" err="1" smtClean="0">
                <a:solidFill>
                  <a:schemeClr val="tx1"/>
                </a:solidFill>
              </a:rPr>
              <a:t>punto</a:t>
            </a:r>
            <a:r>
              <a:rPr lang="en-US" sz="5900" cap="none" dirty="0" smtClean="0">
                <a:solidFill>
                  <a:schemeClr val="tx1"/>
                </a:solidFill>
              </a:rPr>
              <a:t> de la </a:t>
            </a:r>
            <a:r>
              <a:rPr lang="en-US" sz="5900" cap="none" dirty="0" err="1" smtClean="0">
                <a:solidFill>
                  <a:schemeClr val="tx1"/>
                </a:solidFill>
              </a:rPr>
              <a:t>noche</a:t>
            </a:r>
            <a:r>
              <a:rPr lang="en-US" sz="5900" cap="none" dirty="0" smtClean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0" y="3810000"/>
            <a:ext cx="6172200" cy="1371600"/>
          </a:xfrm>
        </p:spPr>
        <p:txBody>
          <a:bodyPr>
            <a:noAutofit/>
          </a:bodyPr>
          <a:lstStyle/>
          <a:p>
            <a:pPr algn="ctr"/>
            <a:r>
              <a:rPr lang="en-US" sz="9200" smtClean="0">
                <a:solidFill>
                  <a:srgbClr val="E75C01"/>
                </a:solidFill>
              </a:rPr>
              <a:t>9:00 PM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itle 3"/>
          <p:cNvSpPr>
            <a:spLocks noGrp="1"/>
          </p:cNvSpPr>
          <p:nvPr>
            <p:ph type="ctrTitle"/>
          </p:nvPr>
        </p:nvSpPr>
        <p:spPr bwMode="auto">
          <a:xfrm>
            <a:off x="2286000" y="1295400"/>
            <a:ext cx="6172200" cy="1893888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algn="ctr"/>
            <a:r>
              <a:rPr lang="en-US" sz="5900" cap="none" dirty="0" smtClean="0">
                <a:solidFill>
                  <a:schemeClr val="tx1"/>
                </a:solidFill>
              </a:rPr>
              <a:t>Son </a:t>
            </a:r>
            <a:r>
              <a:rPr lang="en-US" sz="5900" cap="none" dirty="0" err="1" smtClean="0">
                <a:solidFill>
                  <a:schemeClr val="tx1"/>
                </a:solidFill>
              </a:rPr>
              <a:t>las</a:t>
            </a:r>
            <a:r>
              <a:rPr lang="en-US" sz="5900" cap="none" dirty="0" smtClean="0">
                <a:solidFill>
                  <a:schemeClr val="tx1"/>
                </a:solidFill>
              </a:rPr>
              <a:t> </a:t>
            </a:r>
            <a:r>
              <a:rPr lang="en-US" sz="5900" cap="none" dirty="0" err="1" smtClean="0">
                <a:solidFill>
                  <a:schemeClr val="tx1"/>
                </a:solidFill>
              </a:rPr>
              <a:t>ocho</a:t>
            </a:r>
            <a:r>
              <a:rPr lang="en-US" sz="5900" cap="none" dirty="0" smtClean="0">
                <a:solidFill>
                  <a:schemeClr val="tx1"/>
                </a:solidFill>
              </a:rPr>
              <a:t> y media de la </a:t>
            </a:r>
            <a:r>
              <a:rPr lang="en-US" sz="5900" cap="none" dirty="0" err="1" smtClean="0">
                <a:solidFill>
                  <a:schemeClr val="tx1"/>
                </a:solidFill>
              </a:rPr>
              <a:t>noche</a:t>
            </a:r>
            <a:r>
              <a:rPr lang="en-US" sz="5900" cap="none" dirty="0" smtClean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0" y="3810000"/>
            <a:ext cx="6172200" cy="1371600"/>
          </a:xfrm>
        </p:spPr>
        <p:txBody>
          <a:bodyPr>
            <a:noAutofit/>
          </a:bodyPr>
          <a:lstStyle/>
          <a:p>
            <a:pPr algn="ctr"/>
            <a:r>
              <a:rPr lang="en-US" sz="9200" smtClean="0">
                <a:solidFill>
                  <a:srgbClr val="E75C01"/>
                </a:solidFill>
              </a:rPr>
              <a:t>8:30 PM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 bwMode="auto">
          <a:xfrm>
            <a:off x="2438400" y="3668713"/>
            <a:ext cx="6172200" cy="1893887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algn="ctr"/>
            <a:r>
              <a:rPr lang="en-US" sz="5900" cap="none" dirty="0" smtClean="0">
                <a:solidFill>
                  <a:schemeClr val="tx1"/>
                </a:solidFill>
              </a:rPr>
              <a:t>Son </a:t>
            </a:r>
            <a:r>
              <a:rPr lang="en-US" sz="5900" cap="none" dirty="0" err="1" smtClean="0">
                <a:solidFill>
                  <a:schemeClr val="tx1"/>
                </a:solidFill>
              </a:rPr>
              <a:t>las</a:t>
            </a:r>
            <a:r>
              <a:rPr lang="en-US" sz="5900" cap="none" dirty="0" smtClean="0">
                <a:solidFill>
                  <a:schemeClr val="tx1"/>
                </a:solidFill>
              </a:rPr>
              <a:t> </a:t>
            </a:r>
            <a:r>
              <a:rPr lang="en-US" sz="5900" cap="none" dirty="0" err="1" smtClean="0">
                <a:solidFill>
                  <a:schemeClr val="tx1"/>
                </a:solidFill>
              </a:rPr>
              <a:t>ocho</a:t>
            </a:r>
            <a:r>
              <a:rPr lang="en-US" sz="5900" cap="none" dirty="0" smtClean="0">
                <a:solidFill>
                  <a:schemeClr val="tx1"/>
                </a:solidFill>
              </a:rPr>
              <a:t> y </a:t>
            </a:r>
            <a:r>
              <a:rPr lang="en-US" sz="5900" cap="none" dirty="0" err="1" smtClean="0">
                <a:solidFill>
                  <a:schemeClr val="tx1"/>
                </a:solidFill>
              </a:rPr>
              <a:t>diecisiete</a:t>
            </a:r>
            <a:r>
              <a:rPr lang="en-US" sz="5900" cap="none" dirty="0" smtClean="0">
                <a:solidFill>
                  <a:schemeClr val="tx1"/>
                </a:solidFill>
              </a:rPr>
              <a:t> de la </a:t>
            </a:r>
            <a:r>
              <a:rPr lang="en-US" sz="5900" cap="none" dirty="0" err="1" smtClean="0">
                <a:solidFill>
                  <a:schemeClr val="tx1"/>
                </a:solidFill>
              </a:rPr>
              <a:t>mañana</a:t>
            </a:r>
            <a:r>
              <a:rPr lang="en-US" sz="5900" cap="none" dirty="0" smtClean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362200" y="762000"/>
            <a:ext cx="6172200" cy="1371600"/>
          </a:xfrm>
        </p:spPr>
        <p:txBody>
          <a:bodyPr>
            <a:noAutofit/>
          </a:bodyPr>
          <a:lstStyle/>
          <a:p>
            <a:pPr algn="ctr"/>
            <a:r>
              <a:rPr lang="en-US" sz="9200" smtClean="0">
                <a:solidFill>
                  <a:srgbClr val="E75C01"/>
                </a:solidFill>
              </a:rPr>
              <a:t>8:17 AM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 bwMode="auto">
          <a:xfrm>
            <a:off x="2438400" y="3668713"/>
            <a:ext cx="6172200" cy="1893887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algn="ctr"/>
            <a:r>
              <a:rPr lang="en-US" sz="5900" cap="none" smtClean="0">
                <a:solidFill>
                  <a:schemeClr val="tx1"/>
                </a:solidFill>
              </a:rPr>
              <a:t>Son las dos y quince (cuarto) de la tarde.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362200" y="762000"/>
            <a:ext cx="6172200" cy="1371600"/>
          </a:xfrm>
        </p:spPr>
        <p:txBody>
          <a:bodyPr>
            <a:noAutofit/>
          </a:bodyPr>
          <a:lstStyle/>
          <a:p>
            <a:pPr algn="ctr"/>
            <a:r>
              <a:rPr lang="en-US" sz="9200" smtClean="0">
                <a:solidFill>
                  <a:srgbClr val="E75C01"/>
                </a:solidFill>
              </a:rPr>
              <a:t>2:15 PM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 bwMode="auto">
          <a:xfrm>
            <a:off x="2438400" y="3668713"/>
            <a:ext cx="6172200" cy="1893887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algn="ctr"/>
            <a:r>
              <a:rPr lang="en-US" sz="5900" cap="none" smtClean="0">
                <a:solidFill>
                  <a:schemeClr val="tx1"/>
                </a:solidFill>
              </a:rPr>
              <a:t>Son las once (en punto) de la mañana.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362200" y="762000"/>
            <a:ext cx="6172200" cy="1371600"/>
          </a:xfrm>
        </p:spPr>
        <p:txBody>
          <a:bodyPr>
            <a:noAutofit/>
          </a:bodyPr>
          <a:lstStyle/>
          <a:p>
            <a:pPr algn="ctr"/>
            <a:r>
              <a:rPr lang="en-US" sz="9200" smtClean="0">
                <a:solidFill>
                  <a:srgbClr val="E75C01"/>
                </a:solidFill>
              </a:rPr>
              <a:t>11:00 AM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 bwMode="auto">
          <a:xfrm>
            <a:off x="2438400" y="3668713"/>
            <a:ext cx="6172200" cy="1893887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algn="ctr"/>
            <a:r>
              <a:rPr lang="en-US" sz="5900" cap="none" dirty="0" smtClean="0">
                <a:solidFill>
                  <a:schemeClr val="tx1"/>
                </a:solidFill>
              </a:rPr>
              <a:t>Son </a:t>
            </a:r>
            <a:r>
              <a:rPr lang="en-US" sz="5900" cap="none" dirty="0" err="1" smtClean="0">
                <a:solidFill>
                  <a:schemeClr val="tx1"/>
                </a:solidFill>
              </a:rPr>
              <a:t>las</a:t>
            </a:r>
            <a:r>
              <a:rPr lang="en-US" sz="5900" cap="none" dirty="0" smtClean="0">
                <a:solidFill>
                  <a:schemeClr val="tx1"/>
                </a:solidFill>
              </a:rPr>
              <a:t> </a:t>
            </a:r>
            <a:r>
              <a:rPr lang="en-US" sz="5900" cap="none" dirty="0" err="1" smtClean="0">
                <a:solidFill>
                  <a:schemeClr val="tx1"/>
                </a:solidFill>
              </a:rPr>
              <a:t>doce</a:t>
            </a:r>
            <a:r>
              <a:rPr lang="en-US" sz="5900" cap="none" dirty="0" smtClean="0">
                <a:solidFill>
                  <a:schemeClr val="tx1"/>
                </a:solidFill>
              </a:rPr>
              <a:t> y </a:t>
            </a:r>
            <a:r>
              <a:rPr lang="en-US" sz="5900" cap="none" dirty="0" err="1" smtClean="0">
                <a:solidFill>
                  <a:schemeClr val="tx1"/>
                </a:solidFill>
              </a:rPr>
              <a:t>diez</a:t>
            </a:r>
            <a:r>
              <a:rPr lang="en-US" sz="5900" cap="none" dirty="0" smtClean="0">
                <a:solidFill>
                  <a:schemeClr val="tx1"/>
                </a:solidFill>
              </a:rPr>
              <a:t> de la </a:t>
            </a:r>
            <a:r>
              <a:rPr lang="en-US" sz="5900" cap="none" dirty="0" err="1" smtClean="0">
                <a:solidFill>
                  <a:schemeClr val="tx1"/>
                </a:solidFill>
              </a:rPr>
              <a:t>tarde</a:t>
            </a:r>
            <a:r>
              <a:rPr lang="en-US" sz="5900" cap="none" dirty="0" smtClean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362200" y="762000"/>
            <a:ext cx="6172200" cy="1371600"/>
          </a:xfrm>
        </p:spPr>
        <p:txBody>
          <a:bodyPr>
            <a:noAutofit/>
          </a:bodyPr>
          <a:lstStyle/>
          <a:p>
            <a:pPr algn="ctr"/>
            <a:r>
              <a:rPr lang="en-US" sz="9200" smtClean="0">
                <a:solidFill>
                  <a:srgbClr val="E75C01"/>
                </a:solidFill>
              </a:rPr>
              <a:t>12:10 PM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 bwMode="auto">
          <a:xfrm>
            <a:off x="2438400" y="3668713"/>
            <a:ext cx="6172200" cy="1893887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algn="ctr"/>
            <a:r>
              <a:rPr lang="en-US" sz="5900" cap="none" dirty="0" smtClean="0">
                <a:solidFill>
                  <a:schemeClr val="tx1"/>
                </a:solidFill>
              </a:rPr>
              <a:t>Son </a:t>
            </a:r>
            <a:r>
              <a:rPr lang="en-US" sz="5900" cap="none" dirty="0" err="1" smtClean="0">
                <a:solidFill>
                  <a:schemeClr val="tx1"/>
                </a:solidFill>
              </a:rPr>
              <a:t>las</a:t>
            </a:r>
            <a:r>
              <a:rPr lang="en-US" sz="5900" cap="none" dirty="0" smtClean="0">
                <a:solidFill>
                  <a:schemeClr val="tx1"/>
                </a:solidFill>
              </a:rPr>
              <a:t> </a:t>
            </a:r>
            <a:r>
              <a:rPr lang="en-US" sz="5900" cap="none" dirty="0" err="1" smtClean="0">
                <a:solidFill>
                  <a:schemeClr val="tx1"/>
                </a:solidFill>
              </a:rPr>
              <a:t>tres</a:t>
            </a:r>
            <a:r>
              <a:rPr lang="en-US" sz="5900" cap="none" dirty="0" smtClean="0">
                <a:solidFill>
                  <a:schemeClr val="tx1"/>
                </a:solidFill>
              </a:rPr>
              <a:t> y </a:t>
            </a:r>
            <a:r>
              <a:rPr lang="en-US" sz="5900" cap="none" dirty="0" err="1" smtClean="0">
                <a:solidFill>
                  <a:schemeClr val="tx1"/>
                </a:solidFill>
              </a:rPr>
              <a:t>vientiuno</a:t>
            </a:r>
            <a:r>
              <a:rPr lang="en-US" sz="5900" cap="none" dirty="0" smtClean="0">
                <a:solidFill>
                  <a:schemeClr val="tx1"/>
                </a:solidFill>
              </a:rPr>
              <a:t> de la </a:t>
            </a:r>
            <a:r>
              <a:rPr lang="en-US" sz="5900" cap="none" dirty="0" err="1" smtClean="0">
                <a:solidFill>
                  <a:schemeClr val="tx1"/>
                </a:solidFill>
              </a:rPr>
              <a:t>tarde</a:t>
            </a:r>
            <a:r>
              <a:rPr lang="en-US" sz="5900" cap="none" dirty="0" smtClean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362200" y="762000"/>
            <a:ext cx="6172200" cy="1371600"/>
          </a:xfrm>
        </p:spPr>
        <p:txBody>
          <a:bodyPr>
            <a:noAutofit/>
          </a:bodyPr>
          <a:lstStyle/>
          <a:p>
            <a:pPr algn="ctr"/>
            <a:r>
              <a:rPr lang="en-US" sz="9200" smtClean="0">
                <a:solidFill>
                  <a:srgbClr val="E75C01"/>
                </a:solidFill>
              </a:rPr>
              <a:t>3:21 PM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2286000"/>
            <a:ext cx="6172200" cy="7620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sz="4000" cap="none" smtClean="0"/>
              <a:t>TAREA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2286000" y="2971800"/>
            <a:ext cx="6172200" cy="3409950"/>
          </a:xfrm>
        </p:spPr>
        <p:txBody>
          <a:bodyPr>
            <a:noAutofit/>
          </a:bodyPr>
          <a:lstStyle/>
          <a:p>
            <a:endParaRPr lang="en-US" sz="3000" dirty="0" smtClean="0"/>
          </a:p>
          <a:p>
            <a:r>
              <a:rPr lang="en-US" sz="3000" dirty="0" smtClean="0"/>
              <a:t>30 Minutes of studying telling time on the hour and before the half hour.</a:t>
            </a:r>
          </a:p>
          <a:p>
            <a:endParaRPr lang="en-US" sz="3000" dirty="0" smtClean="0"/>
          </a:p>
          <a:p>
            <a:r>
              <a:rPr lang="en-US" sz="3000" dirty="0" smtClean="0"/>
              <a:t>Record it on your homework log.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09600" y="-152400"/>
            <a:ext cx="7467600" cy="11430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1" cap="none" smtClean="0">
                <a:solidFill>
                  <a:srgbClr val="E75C01"/>
                </a:solidFill>
              </a:rPr>
              <a:t>EXTRAS!</a:t>
            </a:r>
            <a:br>
              <a:rPr lang="en-US" b="1" cap="none" smtClean="0">
                <a:solidFill>
                  <a:srgbClr val="E75C01"/>
                </a:solidFill>
              </a:rPr>
            </a:br>
            <a:r>
              <a:rPr lang="en-US" b="1" cap="none" smtClean="0">
                <a:solidFill>
                  <a:srgbClr val="E75C01"/>
                </a:solidFill>
              </a:rPr>
              <a:t>PIZARRA = PAPEL</a:t>
            </a:r>
          </a:p>
        </p:txBody>
      </p:sp>
      <p:pic>
        <p:nvPicPr>
          <p:cNvPr id="17411" name="Picture 5" descr="Snapshot 2011-09-10 12-16-19.tif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752600"/>
            <a:ext cx="90170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itle 4"/>
          <p:cNvSpPr txBox="1">
            <a:spLocks/>
          </p:cNvSpPr>
          <p:nvPr/>
        </p:nvSpPr>
        <p:spPr>
          <a:xfrm>
            <a:off x="533400" y="2133600"/>
            <a:ext cx="3962400" cy="1143000"/>
          </a:xfrm>
          <a:prstGeom prst="rect">
            <a:avLst/>
          </a:prstGeom>
        </p:spPr>
        <p:txBody>
          <a:bodyPr anchor="b">
            <a:normAutofit/>
          </a:bodyPr>
          <a:lstStyle/>
          <a:p>
            <a:pPr algn="ctr"/>
            <a:r>
              <a:rPr lang="en-US" sz="2400" b="1">
                <a:solidFill>
                  <a:srgbClr val="E75C01"/>
                </a:solidFill>
                <a:latin typeface="Century Schoolbook" pitchFamily="31" charset="0"/>
              </a:rPr>
              <a:t>morning</a:t>
            </a:r>
          </a:p>
        </p:txBody>
      </p:sp>
      <p:sp>
        <p:nvSpPr>
          <p:cNvPr id="7" name="Title 4"/>
          <p:cNvSpPr txBox="1">
            <a:spLocks/>
          </p:cNvSpPr>
          <p:nvPr/>
        </p:nvSpPr>
        <p:spPr>
          <a:xfrm>
            <a:off x="3200400" y="2209800"/>
            <a:ext cx="3962400" cy="1143000"/>
          </a:xfrm>
          <a:prstGeom prst="rect">
            <a:avLst/>
          </a:prstGeom>
        </p:spPr>
        <p:txBody>
          <a:bodyPr anchor="b">
            <a:normAutofit/>
          </a:bodyPr>
          <a:lstStyle/>
          <a:p>
            <a:pPr algn="ctr"/>
            <a:r>
              <a:rPr lang="en-US" sz="2400" b="1">
                <a:solidFill>
                  <a:srgbClr val="E75C01"/>
                </a:solidFill>
                <a:latin typeface="Century Schoolbook" pitchFamily="31" charset="0"/>
              </a:rPr>
              <a:t>afternoon</a:t>
            </a:r>
          </a:p>
        </p:txBody>
      </p:sp>
      <p:sp>
        <p:nvSpPr>
          <p:cNvPr id="8" name="Title 4"/>
          <p:cNvSpPr txBox="1">
            <a:spLocks/>
          </p:cNvSpPr>
          <p:nvPr/>
        </p:nvSpPr>
        <p:spPr>
          <a:xfrm>
            <a:off x="1905000" y="2971800"/>
            <a:ext cx="3962400" cy="1143000"/>
          </a:xfrm>
          <a:prstGeom prst="rect">
            <a:avLst/>
          </a:prstGeom>
        </p:spPr>
        <p:txBody>
          <a:bodyPr anchor="b">
            <a:normAutofit/>
          </a:bodyPr>
          <a:lstStyle/>
          <a:p>
            <a:pPr algn="ctr"/>
            <a:r>
              <a:rPr lang="en-US" sz="2400" b="1">
                <a:solidFill>
                  <a:srgbClr val="E75C01"/>
                </a:solidFill>
                <a:latin typeface="Century Schoolbook" pitchFamily="31" charset="0"/>
              </a:rPr>
              <a:t>night</a:t>
            </a:r>
          </a:p>
        </p:txBody>
      </p:sp>
      <p:sp>
        <p:nvSpPr>
          <p:cNvPr id="9" name="Title 4"/>
          <p:cNvSpPr txBox="1">
            <a:spLocks/>
          </p:cNvSpPr>
          <p:nvPr/>
        </p:nvSpPr>
        <p:spPr>
          <a:xfrm>
            <a:off x="533400" y="4343400"/>
            <a:ext cx="3962400" cy="1143000"/>
          </a:xfrm>
          <a:prstGeom prst="rect">
            <a:avLst/>
          </a:prstGeom>
        </p:spPr>
        <p:txBody>
          <a:bodyPr anchor="b">
            <a:normAutofit/>
          </a:bodyPr>
          <a:lstStyle/>
          <a:p>
            <a:pPr algn="ctr"/>
            <a:r>
              <a:rPr lang="en-US" sz="2400" b="1">
                <a:solidFill>
                  <a:srgbClr val="E75C01"/>
                </a:solidFill>
                <a:latin typeface="Century Schoolbook" pitchFamily="31" charset="0"/>
              </a:rPr>
              <a:t>Quarter</a:t>
            </a:r>
          </a:p>
          <a:p>
            <a:pPr algn="ctr"/>
            <a:r>
              <a:rPr lang="en-US" sz="2400" b="1">
                <a:solidFill>
                  <a:srgbClr val="E75C01"/>
                </a:solidFill>
                <a:latin typeface="Century Schoolbook" pitchFamily="31" charset="0"/>
              </a:rPr>
              <a:t> (15 mins.)</a:t>
            </a:r>
          </a:p>
        </p:txBody>
      </p:sp>
      <p:sp>
        <p:nvSpPr>
          <p:cNvPr id="10" name="Title 4"/>
          <p:cNvSpPr txBox="1">
            <a:spLocks/>
          </p:cNvSpPr>
          <p:nvPr/>
        </p:nvSpPr>
        <p:spPr>
          <a:xfrm>
            <a:off x="4495800" y="4343400"/>
            <a:ext cx="3962400" cy="1143000"/>
          </a:xfrm>
          <a:prstGeom prst="rect">
            <a:avLst/>
          </a:prstGeom>
        </p:spPr>
        <p:txBody>
          <a:bodyPr anchor="b">
            <a:normAutofit/>
          </a:bodyPr>
          <a:lstStyle/>
          <a:p>
            <a:pPr algn="ctr"/>
            <a:r>
              <a:rPr lang="en-US" sz="2400" b="1">
                <a:solidFill>
                  <a:srgbClr val="E75C01"/>
                </a:solidFill>
                <a:latin typeface="Century Schoolbook" pitchFamily="31" charset="0"/>
              </a:rPr>
              <a:t>Half</a:t>
            </a:r>
          </a:p>
          <a:p>
            <a:pPr algn="ctr"/>
            <a:r>
              <a:rPr lang="en-US" sz="2400" b="1">
                <a:solidFill>
                  <a:srgbClr val="E75C01"/>
                </a:solidFill>
                <a:latin typeface="Century Schoolbook" pitchFamily="31" charset="0"/>
              </a:rPr>
              <a:t> (30 mins.)</a:t>
            </a:r>
          </a:p>
        </p:txBody>
      </p:sp>
      <p:sp>
        <p:nvSpPr>
          <p:cNvPr id="11" name="Title 4"/>
          <p:cNvSpPr txBox="1">
            <a:spLocks/>
          </p:cNvSpPr>
          <p:nvPr/>
        </p:nvSpPr>
        <p:spPr>
          <a:xfrm>
            <a:off x="1219200" y="4953000"/>
            <a:ext cx="3962400" cy="1143000"/>
          </a:xfrm>
          <a:prstGeom prst="rect">
            <a:avLst/>
          </a:prstGeom>
        </p:spPr>
        <p:txBody>
          <a:bodyPr anchor="b">
            <a:normAutofit/>
          </a:bodyPr>
          <a:lstStyle/>
          <a:p>
            <a:pPr algn="ctr"/>
            <a:r>
              <a:rPr lang="en-US" sz="2400" b="1">
                <a:solidFill>
                  <a:srgbClr val="E75C01"/>
                </a:solidFill>
                <a:latin typeface="Century Schoolbook" pitchFamily="31" charset="0"/>
              </a:rPr>
              <a:t>It’s noon.</a:t>
            </a:r>
          </a:p>
        </p:txBody>
      </p:sp>
      <p:sp>
        <p:nvSpPr>
          <p:cNvPr id="12" name="Title 4"/>
          <p:cNvSpPr txBox="1">
            <a:spLocks/>
          </p:cNvSpPr>
          <p:nvPr/>
        </p:nvSpPr>
        <p:spPr>
          <a:xfrm>
            <a:off x="5867400" y="5410200"/>
            <a:ext cx="3962400" cy="1143000"/>
          </a:xfrm>
          <a:prstGeom prst="rect">
            <a:avLst/>
          </a:prstGeom>
        </p:spPr>
        <p:txBody>
          <a:bodyPr anchor="b">
            <a:normAutofit/>
          </a:bodyPr>
          <a:lstStyle/>
          <a:p>
            <a:pPr algn="ctr"/>
            <a:r>
              <a:rPr lang="en-US" sz="2400" b="1">
                <a:solidFill>
                  <a:srgbClr val="E75C01"/>
                </a:solidFill>
                <a:latin typeface="Century Schoolbook" pitchFamily="31" charset="0"/>
              </a:rPr>
              <a:t>It’s midnight.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52400" y="-381000"/>
            <a:ext cx="7467600" cy="11430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en-US" sz="4300" b="1" u="sng" cap="none" smtClean="0">
                <a:solidFill>
                  <a:srgbClr val="E75C01"/>
                </a:solidFill>
              </a:rPr>
              <a:t>TO EXPRESS THE HOUR:</a:t>
            </a:r>
          </a:p>
        </p:txBody>
      </p:sp>
      <p:pic>
        <p:nvPicPr>
          <p:cNvPr id="18435" name="Picture 4" descr="Snapshot 2011-09-10 12-11-52.tif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362200"/>
            <a:ext cx="9093200" cy="295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6" name="TextBox 5"/>
          <p:cNvSpPr txBox="1">
            <a:spLocks noChangeArrowheads="1"/>
          </p:cNvSpPr>
          <p:nvPr/>
        </p:nvSpPr>
        <p:spPr bwMode="auto">
          <a:xfrm>
            <a:off x="838200" y="990600"/>
            <a:ext cx="6096000" cy="86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500" b="1" u="sng">
                <a:solidFill>
                  <a:srgbClr val="E75C01"/>
                </a:solidFill>
                <a:latin typeface="Century Schoolbook" pitchFamily="31" charset="0"/>
              </a:rPr>
              <a:t>Es</a:t>
            </a:r>
            <a:r>
              <a:rPr lang="en-US" sz="2500" b="1">
                <a:solidFill>
                  <a:srgbClr val="E75C01"/>
                </a:solidFill>
                <a:latin typeface="Century Schoolbook" pitchFamily="31" charset="0"/>
              </a:rPr>
              <a:t> la una (1:00)</a:t>
            </a:r>
          </a:p>
          <a:p>
            <a:r>
              <a:rPr lang="en-US" sz="2500" b="1" u="sng">
                <a:solidFill>
                  <a:srgbClr val="E75C01"/>
                </a:solidFill>
                <a:latin typeface="Century Schoolbook" pitchFamily="31" charset="0"/>
              </a:rPr>
              <a:t>Son </a:t>
            </a:r>
            <a:r>
              <a:rPr lang="en-US" sz="2500" b="1">
                <a:solidFill>
                  <a:srgbClr val="E75C01"/>
                </a:solidFill>
                <a:latin typeface="Century Schoolbook" pitchFamily="31" charset="0"/>
              </a:rPr>
              <a:t>las _____ (2:00 through 12:00)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4225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sz="4600" cap="none" smtClean="0"/>
              <a:t>EL RELOJ</a:t>
            </a:r>
          </a:p>
        </p:txBody>
      </p:sp>
      <p:sp>
        <p:nvSpPr>
          <p:cNvPr id="20483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-304800"/>
            <a:ext cx="7467600" cy="11430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5000" b="1" cap="none" smtClean="0"/>
              <a:t>EL RELOJ: LA HORA</a:t>
            </a:r>
          </a:p>
        </p:txBody>
      </p:sp>
      <p:pic>
        <p:nvPicPr>
          <p:cNvPr id="21507" name="Content Placeholder 3" descr="clock.tiff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rcRect l="-19174" r="-19174"/>
          <a:stretch>
            <a:fillRect/>
          </a:stretch>
        </p:blipFill>
        <p:spPr>
          <a:xfrm>
            <a:off x="609600" y="1219200"/>
            <a:ext cx="7467600" cy="4873625"/>
          </a:xfrm>
        </p:spPr>
      </p:pic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715000" y="1550988"/>
            <a:ext cx="2590800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200" b="1">
                <a:solidFill>
                  <a:srgbClr val="0000FF"/>
                </a:solidFill>
                <a:latin typeface="Century Schoolbook" pitchFamily="31" charset="0"/>
              </a:rPr>
              <a:t>Es la una **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6477000" y="2541588"/>
            <a:ext cx="2590800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200" b="1">
                <a:solidFill>
                  <a:srgbClr val="E75C01"/>
                </a:solidFill>
                <a:latin typeface="Century Schoolbook" pitchFamily="31" charset="0"/>
              </a:rPr>
              <a:t>Son las dos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6629400" y="3379788"/>
            <a:ext cx="2590800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200" b="1">
                <a:solidFill>
                  <a:srgbClr val="E75C01"/>
                </a:solidFill>
                <a:latin typeface="Century Schoolbook" pitchFamily="31" charset="0"/>
              </a:rPr>
              <a:t>Son las tres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6400800" y="4522788"/>
            <a:ext cx="2590800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200" b="1">
                <a:solidFill>
                  <a:srgbClr val="E75C01"/>
                </a:solidFill>
                <a:latin typeface="Century Schoolbook" pitchFamily="31" charset="0"/>
              </a:rPr>
              <a:t>Son las cuatro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5715000" y="5486400"/>
            <a:ext cx="2590800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200" b="1">
                <a:solidFill>
                  <a:srgbClr val="E75C01"/>
                </a:solidFill>
                <a:latin typeface="Century Schoolbook" pitchFamily="31" charset="0"/>
              </a:rPr>
              <a:t>Son las cinco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3276600" y="5894388"/>
            <a:ext cx="2590800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200" b="1">
                <a:solidFill>
                  <a:srgbClr val="E75C01"/>
                </a:solidFill>
                <a:latin typeface="Century Schoolbook" pitchFamily="31" charset="0"/>
              </a:rPr>
              <a:t>Son las seis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1295400" y="5486400"/>
            <a:ext cx="2590800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200" b="1">
                <a:solidFill>
                  <a:srgbClr val="E75C01"/>
                </a:solidFill>
                <a:latin typeface="Century Schoolbook" pitchFamily="31" charset="0"/>
              </a:rPr>
              <a:t>Son las siete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381000" y="4648200"/>
            <a:ext cx="2590800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200" b="1">
                <a:solidFill>
                  <a:srgbClr val="E75C01"/>
                </a:solidFill>
                <a:latin typeface="Century Schoolbook" pitchFamily="31" charset="0"/>
              </a:rPr>
              <a:t>Son las ocho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-76200" y="3505200"/>
            <a:ext cx="2590800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200" b="1">
                <a:solidFill>
                  <a:srgbClr val="E75C01"/>
                </a:solidFill>
                <a:latin typeface="Century Schoolbook" pitchFamily="31" charset="0"/>
              </a:rPr>
              <a:t>Son las nueve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381000" y="2209800"/>
            <a:ext cx="2590800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200" b="1">
                <a:solidFill>
                  <a:srgbClr val="E75C01"/>
                </a:solidFill>
                <a:latin typeface="Century Schoolbook" pitchFamily="31" charset="0"/>
              </a:rPr>
              <a:t>Son las diez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1219200" y="1295400"/>
            <a:ext cx="2590800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200" b="1">
                <a:solidFill>
                  <a:srgbClr val="E75C01"/>
                </a:solidFill>
                <a:latin typeface="Century Schoolbook" pitchFamily="31" charset="0"/>
              </a:rPr>
              <a:t>Son las once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3200400" y="838200"/>
            <a:ext cx="2590800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200" b="1">
                <a:solidFill>
                  <a:srgbClr val="E75C01"/>
                </a:solidFill>
                <a:latin typeface="Century Schoolbook" pitchFamily="31" charset="0"/>
              </a:rPr>
              <a:t>Son las doce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858000" cy="2054225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sz="4600" cap="none" smtClean="0"/>
              <a:t>QUÉ HORA ES?</a:t>
            </a:r>
          </a:p>
        </p:txBody>
      </p:sp>
      <p:sp>
        <p:nvSpPr>
          <p:cNvPr id="22531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04800" y="-457200"/>
            <a:ext cx="8077200" cy="11430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b="1" u="sng" cap="none" dirty="0" smtClean="0">
                <a:solidFill>
                  <a:srgbClr val="E75C01"/>
                </a:solidFill>
              </a:rPr>
              <a:t>LA HORA: BEFORE THE HALF HOUR</a:t>
            </a:r>
          </a:p>
        </p:txBody>
      </p:sp>
      <p:pic>
        <p:nvPicPr>
          <p:cNvPr id="23555" name="Picture 5" descr="Snapshot 2011-09-10 12-14-48.tif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971800"/>
            <a:ext cx="9144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6" name="TextBox 3"/>
          <p:cNvSpPr txBox="1">
            <a:spLocks noChangeArrowheads="1"/>
          </p:cNvSpPr>
          <p:nvPr/>
        </p:nvSpPr>
        <p:spPr bwMode="auto">
          <a:xfrm>
            <a:off x="533400" y="838200"/>
            <a:ext cx="8229600" cy="86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500" b="1" u="sng">
                <a:solidFill>
                  <a:srgbClr val="E75C01"/>
                </a:solidFill>
                <a:latin typeface="Century Schoolbook" pitchFamily="31" charset="0"/>
              </a:rPr>
              <a:t>Es</a:t>
            </a:r>
            <a:r>
              <a:rPr lang="en-US" sz="2500" b="1">
                <a:solidFill>
                  <a:srgbClr val="E75C01"/>
                </a:solidFill>
                <a:latin typeface="Century Schoolbook" pitchFamily="31" charset="0"/>
              </a:rPr>
              <a:t> la/ Son las + ______________ Y _____________</a:t>
            </a:r>
          </a:p>
          <a:p>
            <a:r>
              <a:rPr lang="en-US" sz="2500" b="1">
                <a:solidFill>
                  <a:srgbClr val="E75C01"/>
                </a:solidFill>
                <a:latin typeface="Century Schoolbook" pitchFamily="31" charset="0"/>
              </a:rPr>
              <a:t>			     (hour)		(minutes)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Oriel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2153</TotalTime>
  <Words>718</Words>
  <Application>Microsoft Office PowerPoint</Application>
  <PresentationFormat>On-screen Show (4:3)</PresentationFormat>
  <Paragraphs>182</Paragraphs>
  <Slides>37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8" baseType="lpstr">
      <vt:lpstr>Oriel</vt:lpstr>
      <vt:lpstr>***You have 3 Minutes ***</vt:lpstr>
      <vt:lpstr>Slide 2</vt:lpstr>
      <vt:lpstr>LA HORA</vt:lpstr>
      <vt:lpstr>EXTRAS! PIZARRA = PAPEL</vt:lpstr>
      <vt:lpstr>TO EXPRESS THE HOUR:</vt:lpstr>
      <vt:lpstr>EL RELOJ</vt:lpstr>
      <vt:lpstr>EL RELOJ: LA HORA</vt:lpstr>
      <vt:lpstr>QUÉ HORA ES?</vt:lpstr>
      <vt:lpstr>LA HORA: BEFORE THE HALF HOUR</vt:lpstr>
      <vt:lpstr>MÁS CON EL RELOJ…</vt:lpstr>
      <vt:lpstr>EL RELOJ: LA HORA</vt:lpstr>
      <vt:lpstr>DIBUJEN RELOJES</vt:lpstr>
      <vt:lpstr>QUÉHORAES?</vt:lpstr>
      <vt:lpstr>QUÉHORAES?</vt:lpstr>
      <vt:lpstr>QUÉHORAES?</vt:lpstr>
      <vt:lpstr>PIZARRITAS!</vt:lpstr>
      <vt:lpstr>Son las cuatro y diez de la tarde.</vt:lpstr>
      <vt:lpstr>Son tres y cuarto de la mañana.</vt:lpstr>
      <vt:lpstr>Es mediodía.</vt:lpstr>
      <vt:lpstr>Es la una y ocho de la tarde.</vt:lpstr>
      <vt:lpstr>Son las siete y veintidos de la noche.</vt:lpstr>
      <vt:lpstr>Son las diez en punto de la mañana.</vt:lpstr>
      <vt:lpstr>Son las siete y doce de la noche.</vt:lpstr>
      <vt:lpstr>Es medianoche.</vt:lpstr>
      <vt:lpstr>Es la una y treinta (media) de la tarde.</vt:lpstr>
      <vt:lpstr>Son las dos y veintidós de la tarde.</vt:lpstr>
      <vt:lpstr>Son las once y cinco de la noche.</vt:lpstr>
      <vt:lpstr>Son las doce y veinticinco de la tarde.</vt:lpstr>
      <vt:lpstr>Es la una y siete de la mañana.</vt:lpstr>
      <vt:lpstr>Son las nueve en punto de la noche.</vt:lpstr>
      <vt:lpstr>Son las ocho y media de la noche.</vt:lpstr>
      <vt:lpstr>Son las ocho y diecisiete de la mañana.</vt:lpstr>
      <vt:lpstr>Son las dos y quince (cuarto) de la tarde.</vt:lpstr>
      <vt:lpstr>Son las once (en punto) de la mañana.</vt:lpstr>
      <vt:lpstr>Son las doce y diez de la tarde.</vt:lpstr>
      <vt:lpstr>Son las tres y vientiuno de la tarde.</vt:lpstr>
      <vt:lpstr>TAREA</vt:lpstr>
    </vt:vector>
  </TitlesOfParts>
  <Company>Charlotte Mecklenburg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VÁMONOS</dc:title>
  <dc:creator>alexandrar.procuniar</dc:creator>
  <cp:lastModifiedBy>diana1.lugo</cp:lastModifiedBy>
  <cp:revision>53</cp:revision>
  <dcterms:created xsi:type="dcterms:W3CDTF">2012-12-10T03:21:17Z</dcterms:created>
  <dcterms:modified xsi:type="dcterms:W3CDTF">2015-02-25T14:22:38Z</dcterms:modified>
</cp:coreProperties>
</file>