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08" r:id="rId2"/>
    <p:sldId id="257" r:id="rId3"/>
    <p:sldId id="319" r:id="rId4"/>
    <p:sldId id="320" r:id="rId5"/>
    <p:sldId id="271" r:id="rId6"/>
    <p:sldId id="270" r:id="rId7"/>
    <p:sldId id="274" r:id="rId8"/>
    <p:sldId id="273" r:id="rId9"/>
    <p:sldId id="275" r:id="rId10"/>
    <p:sldId id="276" r:id="rId11"/>
    <p:sldId id="277" r:id="rId12"/>
    <p:sldId id="27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21" r:id="rId24"/>
    <p:sldId id="322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6B2BBFB-18BC-4483-94A1-7EBE55E743AC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A06A27-6A22-4E40-9574-B7E2CAE5C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56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1" charset="0"/>
              </a:defRPr>
            </a:lvl1pPr>
          </a:lstStyle>
          <a:p>
            <a:pPr>
              <a:defRPr/>
            </a:pPr>
            <a:fld id="{D91E8EBA-3946-40B8-BA93-9CD76669891B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1" charset="0"/>
              </a:defRPr>
            </a:lvl1pPr>
          </a:lstStyle>
          <a:p>
            <a:pPr>
              <a:defRPr/>
            </a:pPr>
            <a:fld id="{A20EFF7B-50BA-4684-B3B1-0CD650DC2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7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ＭＳ Ｐゴシック" pitchFamily="3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Divide clock in half and have kids write “menos” on the left side. Explain this is a reference guide for them to use.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F1297E-AAFB-46B7-B00C-DF5510BE36AB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9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65AC27D-2F25-4C2A-9449-1A620D940AA6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5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Not all are included—take questions on the rest of the pages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7FE30F3-76E9-4E9D-9DE0-F7DE38FA9F89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6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94A24E-7781-4152-A2F3-0AB1D3D0DF69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D2D47-5A6A-4DA1-A2DE-F5F78DF1F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A6344-54A7-45BE-B478-13A2058376FB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C3CEA-4828-4BA1-9721-1F1320942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3A97-A589-4D9A-8652-2B59EC330A26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A509-55B4-4EE1-B730-EAE31EF12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9247-0788-4E25-A628-1EC818AA79F5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8109-FC46-43B9-95F9-2A87FB2FF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DE9786-CB36-4759-9BCA-7F88B4DBF9A8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DA6042-AB18-483C-8333-B116DCD9F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E8295-9AE2-46D0-8505-7F83F7FD65C5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275E3-9EE8-4934-825E-C32598843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8736-EEDD-4891-9B99-FF0538137B6A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40BD-811E-4A66-9D85-0890AE16C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3E42-55F3-48F8-AC45-1F3845AF5F81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6118-104B-46E1-AABD-65DB8F937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A397-61B9-4436-B063-981C1BF77CFB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5021-782A-4463-80C3-23EA2474C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98A232-7EF2-4DEF-BD45-A26EF0B38508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B7B88F-0B16-41A4-B91C-F1C393E17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43EBFF-3B04-4ECE-936E-A2CDD88BA6A5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C2A4F9-7A84-4886-8D02-F59EC4F9B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Century Schoolbook" pitchFamily="31" charset="0"/>
              </a:defRPr>
            </a:lvl1pPr>
          </a:lstStyle>
          <a:p>
            <a:pPr>
              <a:defRPr/>
            </a:pPr>
            <a:fld id="{20A06230-FFA5-4E27-8B50-EAE6CB87F65D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entury Schoolbook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latin typeface="Century Schoolbook" pitchFamily="31" charset="0"/>
              </a:defRPr>
            </a:lvl1pPr>
          </a:lstStyle>
          <a:p>
            <a:pPr>
              <a:defRPr/>
            </a:pPr>
            <a:fld id="{C2A619AC-F213-4663-8A93-01F3A0A4E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12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31" charset="2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31" charset="2"/>
        <a:buChar char=""/>
        <a:defRPr sz="2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31" charset="2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31" charset="2"/>
        <a:buChar char="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31" charset="2"/>
        <a:buChar char="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>
                <a:ea typeface="ＭＳ Ｐゴシック" pitchFamily="31" charset="-128"/>
              </a:rPr>
              <a:t>*YOU HAVE 3 MINUTES*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numCol="3"/>
          <a:lstStyle/>
          <a:p>
            <a:pPr eaLnBrk="1" hangingPunct="1">
              <a:buFont typeface="Wingdings" charset="0"/>
              <a:buChar char=""/>
              <a:defRPr/>
            </a:pPr>
            <a:r>
              <a:rPr lang="en-US" sz="2800" dirty="0" smtClean="0"/>
              <a:t>Objective: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sz="2800" dirty="0" smtClean="0"/>
              <a:t>I can tell time </a:t>
            </a:r>
            <a:r>
              <a:rPr lang="en-US" sz="2800" dirty="0" smtClean="0"/>
              <a:t>and express my daily routine</a:t>
            </a:r>
            <a:endParaRPr lang="en-US" sz="2800" dirty="0" smtClean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lvl="1" eaLnBrk="1" hangingPunct="1">
              <a:buFont typeface="Wingdings 2" charset="0"/>
              <a:buNone/>
              <a:defRPr/>
            </a:pPr>
            <a:endParaRPr lang="en-US" sz="2800" dirty="0" smtClean="0"/>
          </a:p>
          <a:p>
            <a:pPr eaLnBrk="1" hangingPunct="1">
              <a:buFont typeface="Wingdings" charset="0"/>
              <a:buChar char=""/>
              <a:defRPr/>
            </a:pPr>
            <a:r>
              <a:rPr lang="en-US" sz="2800" dirty="0" err="1" smtClean="0"/>
              <a:t>Vocab</a:t>
            </a:r>
            <a:r>
              <a:rPr lang="en-US" sz="2800" dirty="0" smtClean="0"/>
              <a:t>/Ideas: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sz="2800" dirty="0" smtClean="0"/>
              <a:t>How to tell time before the half hour (review)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sz="2800" dirty="0" smtClean="0"/>
              <a:t>How to tell time after the half hour 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eaLnBrk="1" hangingPunct="1">
              <a:buFont typeface="Wingdings" charset="0"/>
              <a:buChar char=""/>
              <a:defRPr/>
            </a:pPr>
            <a:r>
              <a:rPr lang="en-US" sz="2800" dirty="0" err="1" smtClean="0"/>
              <a:t>Vámonos</a:t>
            </a:r>
            <a:r>
              <a:rPr lang="en-US" sz="2800" dirty="0" smtClean="0"/>
              <a:t>: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sz="2800" dirty="0" smtClean="0"/>
              <a:t>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28575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>
                <a:solidFill>
                  <a:srgbClr val="000090"/>
                </a:solidFill>
                <a:latin typeface="Century Schoolbook" pitchFamily="31" charset="0"/>
              </a:rPr>
              <a:t>1. Write out IN SPANISH the digital time given to you.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857250" y="1636713"/>
            <a:ext cx="718661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0" b="1">
                <a:solidFill>
                  <a:srgbClr val="FF0000"/>
                </a:solidFill>
                <a:latin typeface="Century Schoolbook" pitchFamily="31" charset="0"/>
              </a:rPr>
              <a:t>7:55pm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068763"/>
            <a:ext cx="9144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solidFill>
                  <a:srgbClr val="3366FF"/>
                </a:solidFill>
                <a:latin typeface="Century Schoolbook" pitchFamily="31" charset="0"/>
              </a:rPr>
              <a:t>Son las ocho menos cinco de la noche.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0090"/>
                </a:solidFill>
                <a:latin typeface="Century Schoolbook" pitchFamily="31" charset="0"/>
              </a:rPr>
              <a:t>Who can explain, in complete steps, how we got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28575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>
                <a:solidFill>
                  <a:srgbClr val="000090"/>
                </a:solidFill>
                <a:latin typeface="Century Schoolbook" pitchFamily="31" charset="0"/>
              </a:rPr>
              <a:t>2. Write out IN SPANISH the digital time given to you.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857250" y="1636713"/>
            <a:ext cx="708501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0" b="1">
                <a:solidFill>
                  <a:srgbClr val="FF0000"/>
                </a:solidFill>
                <a:latin typeface="Century Schoolbook" pitchFamily="31" charset="0"/>
              </a:rPr>
              <a:t>3:45am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068763"/>
            <a:ext cx="9144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solidFill>
                  <a:srgbClr val="3366FF"/>
                </a:solidFill>
                <a:latin typeface="Century Schoolbook" pitchFamily="31" charset="0"/>
              </a:rPr>
              <a:t>Son las cuatro menos cuarto de la mañana.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0090"/>
                </a:solidFill>
                <a:latin typeface="Century Schoolbook" pitchFamily="31" charset="0"/>
              </a:rPr>
              <a:t>Who can explain, in complete steps, how we got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28575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>
                <a:solidFill>
                  <a:srgbClr val="000090"/>
                </a:solidFill>
                <a:latin typeface="Century Schoolbook" pitchFamily="31" charset="0"/>
              </a:rPr>
              <a:t>3. Write out IN SPANISH the digital time given to you.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857250" y="1636713"/>
            <a:ext cx="82899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0" b="1">
                <a:solidFill>
                  <a:srgbClr val="FF0000"/>
                </a:solidFill>
                <a:latin typeface="Century Schoolbook" pitchFamily="31" charset="0"/>
              </a:rPr>
              <a:t>11:50pm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068763"/>
            <a:ext cx="9144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solidFill>
                  <a:srgbClr val="3366FF"/>
                </a:solidFill>
                <a:latin typeface="Century Schoolbook" pitchFamily="31" charset="0"/>
              </a:rPr>
              <a:t>Son las doce menos diez de la noche.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0090"/>
                </a:solidFill>
                <a:latin typeface="Century Schoolbook" pitchFamily="31" charset="0"/>
              </a:rPr>
              <a:t>Who can explain, in complete steps, how we got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say “At a certain Time”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58226"/>
            <a:ext cx="7467600" cy="2515726"/>
          </a:xfrm>
        </p:spPr>
        <p:txBody>
          <a:bodyPr/>
          <a:lstStyle/>
          <a:p>
            <a:r>
              <a:rPr lang="en-US" dirty="0" smtClean="0"/>
              <a:t>Example: I wake up at 6:00 AM.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despierto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seis</a:t>
            </a:r>
            <a:r>
              <a:rPr lang="en-US" dirty="0" smtClean="0"/>
              <a:t> en </a:t>
            </a:r>
            <a:r>
              <a:rPr lang="en-US" dirty="0" err="1" smtClean="0"/>
              <a:t>punto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go to school at 9:15 AM.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 brush my teeth at 12:50 PM.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75573" y="858664"/>
            <a:ext cx="8580328" cy="38204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 1:				Step 2:				Step 3:	       		Step 4: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 la*														</a:t>
            </a:r>
          </a:p>
          <a:p>
            <a:pPr algn="ctr"/>
            <a:r>
              <a:rPr lang="en-US" dirty="0" smtClean="0"/>
              <a:t>A </a:t>
            </a:r>
            <a:r>
              <a:rPr lang="en-US" dirty="0" err="1" smtClean="0"/>
              <a:t>las</a:t>
            </a:r>
            <a:r>
              <a:rPr lang="en-US" dirty="0"/>
              <a:t>	 </a:t>
            </a:r>
            <a:r>
              <a:rPr lang="en-US" dirty="0" smtClean="0"/>
              <a:t>                     		Follow normal steps 2-4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										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*Use “A la” if the time is between 12:31 and 1:30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2707" y="5285984"/>
            <a:ext cx="71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voy</a:t>
            </a:r>
            <a:r>
              <a:rPr lang="en-US" dirty="0" smtClean="0"/>
              <a:t> para la </a:t>
            </a:r>
            <a:r>
              <a:rPr lang="en-US" dirty="0" err="1" smtClean="0"/>
              <a:t>escuela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nueve</a:t>
            </a:r>
            <a:r>
              <a:rPr lang="en-US" dirty="0" smtClean="0"/>
              <a:t> y quince/</a:t>
            </a:r>
            <a:r>
              <a:rPr lang="en-US" dirty="0" err="1" smtClean="0"/>
              <a:t>cuarto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2707" y="6077532"/>
            <a:ext cx="71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cepillo</a:t>
            </a:r>
            <a:r>
              <a:rPr lang="en-US" dirty="0" smtClean="0"/>
              <a:t> los </a:t>
            </a:r>
            <a:r>
              <a:rPr lang="en-US" dirty="0" err="1" smtClean="0"/>
              <a:t>dientes</a:t>
            </a:r>
            <a:r>
              <a:rPr lang="en-US" dirty="0" smtClean="0"/>
              <a:t> a la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Pizarritas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-4572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rgbClr val="000090"/>
                </a:solidFill>
                <a:ea typeface="+mj-ea"/>
              </a:rPr>
              <a:t>1</a:t>
            </a:r>
            <a:r>
              <a:rPr lang="en-US" b="1" u="sng" dirty="0" smtClean="0">
                <a:solidFill>
                  <a:srgbClr val="000090"/>
                </a:solidFill>
                <a:ea typeface="+mj-ea"/>
              </a:rPr>
              <a:t>:</a:t>
            </a:r>
            <a:endParaRPr lang="en-US" b="1" u="sng" dirty="0">
              <a:solidFill>
                <a:srgbClr val="000090"/>
              </a:solidFill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72268" y="-290328"/>
            <a:ext cx="8399463" cy="4873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I dry myself off at 5:30 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270966"/>
            <a:ext cx="9144000" cy="3323987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Me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seco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las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cinco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y media/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treinta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de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noche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.</a:t>
            </a:r>
            <a:endParaRPr lang="en-US" sz="7000" dirty="0">
              <a:solidFill>
                <a:srgbClr val="000090"/>
              </a:solidFill>
              <a:latin typeface="Calibri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7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-4572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rgbClr val="000090"/>
                </a:solidFill>
                <a:ea typeface="+mj-ea"/>
              </a:rPr>
              <a:t>2</a:t>
            </a:r>
            <a:r>
              <a:rPr lang="en-US" b="1" u="sng" dirty="0" smtClean="0">
                <a:solidFill>
                  <a:srgbClr val="000090"/>
                </a:solidFill>
                <a:ea typeface="+mj-ea"/>
              </a:rPr>
              <a:t>:</a:t>
            </a:r>
            <a:endParaRPr lang="en-US" b="1" u="sng" dirty="0">
              <a:solidFill>
                <a:srgbClr val="000090"/>
              </a:solidFill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-271462"/>
            <a:ext cx="8399463" cy="4873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I say goodbye to my family at 1:00PM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534013"/>
            <a:ext cx="9144000" cy="3323987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Me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despido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de mi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familia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a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una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en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punto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de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tarde</a:t>
            </a:r>
            <a:endParaRPr lang="en-US" sz="7000" dirty="0">
              <a:solidFill>
                <a:srgbClr val="000090"/>
              </a:solidFill>
              <a:latin typeface="Calibri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82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-4572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rgbClr val="000090"/>
                </a:solidFill>
                <a:ea typeface="+mj-ea"/>
              </a:rPr>
              <a:t>3</a:t>
            </a:r>
            <a:r>
              <a:rPr lang="en-US" b="1" u="sng" dirty="0" smtClean="0">
                <a:solidFill>
                  <a:srgbClr val="000090"/>
                </a:solidFill>
                <a:ea typeface="+mj-ea"/>
              </a:rPr>
              <a:t>:</a:t>
            </a:r>
            <a:endParaRPr lang="en-US" b="1" u="sng" dirty="0">
              <a:solidFill>
                <a:srgbClr val="000090"/>
              </a:solidFill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0" y="612775"/>
            <a:ext cx="8856663" cy="4873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I wash my face at 7:35PM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534013"/>
            <a:ext cx="9144000" cy="3323987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Me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lavo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cara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las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ocho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menos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veinticinco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de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noche</a:t>
            </a:r>
            <a:endParaRPr lang="en-US" sz="7000" dirty="0">
              <a:solidFill>
                <a:srgbClr val="000090"/>
              </a:solidFill>
              <a:latin typeface="Calibri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1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-4572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rgbClr val="000090"/>
                </a:solidFill>
                <a:ea typeface="+mj-ea"/>
              </a:rPr>
              <a:t>4</a:t>
            </a:r>
            <a:r>
              <a:rPr lang="en-US" b="1" u="sng" dirty="0" smtClean="0">
                <a:solidFill>
                  <a:srgbClr val="000090"/>
                </a:solidFill>
                <a:ea typeface="+mj-ea"/>
              </a:rPr>
              <a:t>:</a:t>
            </a:r>
            <a:endParaRPr lang="en-US" b="1" u="sng" dirty="0">
              <a:solidFill>
                <a:srgbClr val="000090"/>
              </a:solidFill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I lay down at 11:45 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534013"/>
            <a:ext cx="9144000" cy="3323987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Me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acuesto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las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doce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menos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quince/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cuarto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de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noche</a:t>
            </a:r>
            <a:endParaRPr lang="en-US" sz="7000" dirty="0">
              <a:solidFill>
                <a:srgbClr val="000090"/>
              </a:solidFill>
              <a:latin typeface="Calibri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8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-4572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rgbClr val="000090"/>
                </a:solidFill>
                <a:ea typeface="+mj-ea"/>
              </a:rPr>
              <a:t>5</a:t>
            </a:r>
            <a:r>
              <a:rPr lang="en-US" b="1" u="sng" dirty="0" smtClean="0">
                <a:solidFill>
                  <a:srgbClr val="000090"/>
                </a:solidFill>
                <a:ea typeface="+mj-ea"/>
              </a:rPr>
              <a:t>:</a:t>
            </a:r>
            <a:endParaRPr lang="en-US" b="1" u="sng" dirty="0">
              <a:solidFill>
                <a:srgbClr val="000090"/>
              </a:solidFill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0" y="612775"/>
            <a:ext cx="8856663" cy="4873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I eat breakfast at 8:10AM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534013"/>
            <a:ext cx="9144000" cy="3323987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Yo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como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el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desayuno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las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ocho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y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diez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de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mañana</a:t>
            </a:r>
            <a:endParaRPr lang="en-US" sz="7000" dirty="0">
              <a:solidFill>
                <a:srgbClr val="000090"/>
              </a:solidFill>
              <a:latin typeface="Calibri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1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1447800" y="239713"/>
            <a:ext cx="7162800" cy="8270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900" u="sng" cap="none" smtClean="0">
                <a:ea typeface="ＭＳ Ｐゴシック" pitchFamily="31" charset="-128"/>
              </a:rPr>
              <a:t>VÁMONOS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270000" y="1143000"/>
            <a:ext cx="7874000" cy="5715000"/>
          </a:xfrm>
        </p:spPr>
        <p:txBody>
          <a:bodyPr/>
          <a:lstStyle/>
          <a:p>
            <a:pPr marL="914400" lvl="1" indent="-457200" algn="l" eaLnBrk="1" hangingPunct="1">
              <a:lnSpc>
                <a:spcPct val="90000"/>
              </a:lnSpc>
              <a:buFont typeface="Wingdings 2" pitchFamily="31" charset="2"/>
              <a:buAutoNum type="arabicPeriod"/>
            </a:pPr>
            <a:endParaRPr lang="en-US" sz="2700" smtClean="0">
              <a:ea typeface="ＭＳ Ｐゴシック" pitchFamily="31" charset="-128"/>
            </a:endParaRPr>
          </a:p>
          <a:p>
            <a:pPr marL="914400" lvl="1" indent="-457200" algn="l" eaLnBrk="1" hangingPunct="1">
              <a:lnSpc>
                <a:spcPct val="90000"/>
              </a:lnSpc>
              <a:buFont typeface="Wingdings 2" pitchFamily="31" charset="2"/>
              <a:buAutoNum type="arabicPeriod"/>
            </a:pPr>
            <a:r>
              <a:rPr lang="en-US" sz="2700" smtClean="0">
                <a:ea typeface="ＭＳ Ｐゴシック" pitchFamily="31" charset="-128"/>
              </a:rPr>
              <a:t>Write the following digital times out in a complete Spanish sentence!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	A. 6:30 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B. 5:20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C. 1:15 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D. 3:05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E. 9:17pm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	F. 11:01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G. 12:00 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H. 2:11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I. 7:00 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1" charset="-128"/>
              </a:rPr>
              <a:t>J. 10:15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>
              <a:ea typeface="ＭＳ Ｐゴシック" pitchFamily="31" charset="-128"/>
            </a:endParaRPr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>
              <a:ea typeface="ＭＳ Ｐゴシック" pitchFamily="31" charset="-128"/>
            </a:endParaRPr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>
              <a:ea typeface="ＭＳ Ｐゴシック" pitchFamily="31" charset="-128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65500" y="2343150"/>
            <a:ext cx="5607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entury Schoolbook" pitchFamily="31" charset="0"/>
              </a:rPr>
              <a:t>Son las seis y media de la noche.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52800" y="2759075"/>
            <a:ext cx="56070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Century Schoolbook" pitchFamily="31" charset="0"/>
              </a:rPr>
              <a:t>Son las cinco y veinte de la mañana.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5975" y="3190875"/>
            <a:ext cx="5608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entury Schoolbook" pitchFamily="31" charset="0"/>
              </a:rPr>
              <a:t>Es la una y cuarto de la tarde.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60738" y="3590925"/>
            <a:ext cx="560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entury Schoolbook" pitchFamily="31" charset="0"/>
              </a:rPr>
              <a:t>Son las tres y cinco de la mañana.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48038" y="3957638"/>
            <a:ext cx="560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entury Schoolbook" pitchFamily="31" charset="0"/>
              </a:rPr>
              <a:t>Son las nueve y diecisiete de la noche.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1213" y="4406900"/>
            <a:ext cx="5608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entury Schoolbook" pitchFamily="31" charset="0"/>
              </a:rPr>
              <a:t>Son las once y una de la mañana.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89313" y="4791075"/>
            <a:ext cx="56070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Century Schoolbook" pitchFamily="31" charset="0"/>
              </a:rPr>
              <a:t>Son las doce en punto/Es mediodía.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79788" y="5221288"/>
            <a:ext cx="5608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entury Schoolbook" pitchFamily="31" charset="0"/>
              </a:rPr>
              <a:t>Son las dos y once de la mañana.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6413" y="5627688"/>
            <a:ext cx="5954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entury Schoolbook" pitchFamily="31" charset="0"/>
              </a:rPr>
              <a:t>Son las siete en punto de la noche.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365500" y="6089650"/>
            <a:ext cx="56070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Century Schoolbook" pitchFamily="31" charset="0"/>
              </a:rPr>
              <a:t>Son las diez y cuarto de la mañana.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-4572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rgbClr val="000090"/>
                </a:solidFill>
                <a:ea typeface="+mj-ea"/>
              </a:rPr>
              <a:t>6</a:t>
            </a:r>
            <a:r>
              <a:rPr lang="en-US" b="1" u="sng" dirty="0" smtClean="0">
                <a:solidFill>
                  <a:srgbClr val="000090"/>
                </a:solidFill>
                <a:ea typeface="+mj-ea"/>
              </a:rPr>
              <a:t>:</a:t>
            </a:r>
            <a:endParaRPr lang="en-US" b="1" u="sng" dirty="0">
              <a:solidFill>
                <a:srgbClr val="000090"/>
              </a:solidFill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I bathe at 1:22 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602163"/>
            <a:ext cx="9144000" cy="224676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Me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baño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a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una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y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veintidós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de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tarde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.</a:t>
            </a:r>
            <a:endParaRPr lang="en-US" sz="7000" dirty="0">
              <a:solidFill>
                <a:srgbClr val="000090"/>
              </a:solidFill>
              <a:latin typeface="Calibri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7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-4572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>
                <a:solidFill>
                  <a:srgbClr val="000090"/>
                </a:solidFill>
                <a:ea typeface="+mj-ea"/>
              </a:rPr>
              <a:t>7: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0" y="612775"/>
            <a:ext cx="9144000" cy="4873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I dry off my hair at 4:15PM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526598"/>
            <a:ext cx="9144000" cy="3323987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Me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seco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el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pelo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las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cuatro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y quince/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cuarto</a:t>
            </a:r>
            <a:r>
              <a:rPr lang="en-US" sz="7000" dirty="0" smtClean="0">
                <a:solidFill>
                  <a:srgbClr val="000090"/>
                </a:solidFill>
                <a:latin typeface="Calibri" pitchFamily="-106" charset="0"/>
              </a:rPr>
              <a:t> de la </a:t>
            </a:r>
            <a:r>
              <a:rPr lang="en-US" sz="7000" dirty="0" err="1" smtClean="0">
                <a:solidFill>
                  <a:srgbClr val="000090"/>
                </a:solidFill>
                <a:latin typeface="Calibri" pitchFamily="-106" charset="0"/>
              </a:rPr>
              <a:t>tarde</a:t>
            </a:r>
            <a:endParaRPr lang="en-US" sz="7000" dirty="0">
              <a:solidFill>
                <a:srgbClr val="000090"/>
              </a:solidFill>
              <a:latin typeface="Calibri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0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56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8150" y="569913"/>
            <a:ext cx="7435850" cy="20526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6000" cap="none" smtClean="0"/>
              <a:t>INDIVIDUAL WORK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>
          <a:xfrm>
            <a:off x="1708150" y="2622550"/>
            <a:ext cx="7435850" cy="1371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20492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 descr="68 part 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01763" y="4965700"/>
            <a:ext cx="6778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0"/>
                </a:solidFill>
                <a:latin typeface="Calibri" pitchFamily="-106" charset="0"/>
              </a:rPr>
              <a:t>Son las ocho y media de la noche.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01763" y="5348288"/>
            <a:ext cx="7423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0"/>
                </a:solidFill>
                <a:latin typeface="Calibri" pitchFamily="-106" charset="0"/>
              </a:rPr>
              <a:t>Es la una y cuarto (quince) de la mañana.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01763" y="5661025"/>
            <a:ext cx="742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0"/>
                </a:solidFill>
                <a:latin typeface="Calibri" pitchFamily="-106" charset="0"/>
              </a:rPr>
              <a:t>Es medianoche. / Son las doce en punto de la mañana.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38275" y="5978525"/>
            <a:ext cx="6346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0"/>
                </a:solidFill>
                <a:latin typeface="Calibri" pitchFamily="-106" charset="0"/>
              </a:rPr>
              <a:t>Son las tres y veinte de la tarde.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92250" y="6296025"/>
            <a:ext cx="710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0"/>
                </a:solidFill>
                <a:latin typeface="Calibri" pitchFamily="-106" charset="0"/>
              </a:rPr>
              <a:t>Son las siete en punto de la mañana.</a:t>
            </a:r>
          </a:p>
        </p:txBody>
      </p:sp>
    </p:spTree>
    <p:extLst>
      <p:ext uri="{BB962C8B-B14F-4D97-AF65-F5344CB8AC3E}">
        <p14:creationId xmlns:p14="http://schemas.microsoft.com/office/powerpoint/2010/main" val="40274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Anuncios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Quiz </a:t>
            </a:r>
            <a:br>
              <a:rPr lang="en-US" dirty="0" smtClean="0"/>
            </a:br>
            <a:r>
              <a:rPr lang="en-US" dirty="0" smtClean="0"/>
              <a:t>Thursday –A day</a:t>
            </a:r>
            <a:br>
              <a:rPr lang="en-US" dirty="0" smtClean="0"/>
            </a:br>
            <a:r>
              <a:rPr lang="en-US" dirty="0" smtClean="0"/>
              <a:t>Friday- B- Day</a:t>
            </a:r>
            <a:br>
              <a:rPr lang="en-US" dirty="0" smtClean="0"/>
            </a:br>
            <a:r>
              <a:rPr lang="en-US" dirty="0" smtClean="0"/>
              <a:t>Asking others daily routine</a:t>
            </a:r>
            <a:br>
              <a:rPr lang="en-US" dirty="0" smtClean="0"/>
            </a:b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5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>
                <a:ea typeface="ＭＳ Ｐゴシック" pitchFamily="31" charset="-128"/>
              </a:rPr>
              <a:t>TAREA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1" charset="-128"/>
              </a:rPr>
              <a:t>Study telling </a:t>
            </a:r>
            <a:r>
              <a:rPr lang="en-US" dirty="0" smtClean="0">
                <a:ea typeface="ＭＳ Ｐゴシック" pitchFamily="31" charset="-128"/>
              </a:rPr>
              <a:t>time and asking others daily routine </a:t>
            </a:r>
            <a:r>
              <a:rPr lang="en-US" dirty="0" smtClean="0">
                <a:ea typeface="ＭＳ Ｐゴシック" pitchFamily="31" charset="-128"/>
              </a:rPr>
              <a:t>for a </a:t>
            </a:r>
            <a:r>
              <a:rPr lang="en-US" dirty="0" smtClean="0">
                <a:ea typeface="ＭＳ Ｐゴシック" pitchFamily="31" charset="-128"/>
              </a:rPr>
              <a:t>quiz next class</a:t>
            </a:r>
            <a:r>
              <a:rPr lang="en-US" dirty="0" smtClean="0">
                <a:ea typeface="ＭＳ Ｐゴシック" pitchFamily="31" charset="-128"/>
              </a:rPr>
              <a:t>!!!</a:t>
            </a:r>
          </a:p>
          <a:p>
            <a:pPr eaLnBrk="1" hangingPunct="1"/>
            <a:endParaRPr lang="en-US" dirty="0">
              <a:ea typeface="ＭＳ Ｐゴシック" pitchFamily="31" charset="-128"/>
            </a:endParaRPr>
          </a:p>
          <a:p>
            <a:pPr eaLnBrk="1" hangingPunct="1"/>
            <a:r>
              <a:rPr lang="en-US" dirty="0" smtClean="0">
                <a:ea typeface="ＭＳ Ｐゴシック" pitchFamily="31" charset="-128"/>
              </a:rPr>
              <a:t>Review numbers in </a:t>
            </a:r>
            <a:r>
              <a:rPr lang="en-US" dirty="0" err="1" smtClean="0">
                <a:ea typeface="ＭＳ Ｐゴシック" pitchFamily="31" charset="-128"/>
              </a:rPr>
              <a:t>quizlet</a:t>
            </a:r>
            <a:r>
              <a:rPr lang="en-US" dirty="0" smtClean="0">
                <a:ea typeface="ＭＳ Ｐゴシック" pitchFamily="31" charset="-128"/>
              </a:rPr>
              <a:t>.</a:t>
            </a:r>
            <a:endParaRPr lang="en-US" dirty="0" smtClean="0">
              <a:ea typeface="ＭＳ Ｐゴシック" pitchFamily="31" charset="-128"/>
            </a:endParaRPr>
          </a:p>
          <a:p>
            <a:pPr marL="823913" lvl="1" indent="-457200" eaLnBrk="1" hangingPunct="1">
              <a:buFont typeface="Century Schoolbook" pitchFamily="31" charset="0"/>
              <a:buAutoNum type="arabicPeriod"/>
            </a:pPr>
            <a:endParaRPr lang="en-US" dirty="0" smtClean="0">
              <a:ea typeface="ＭＳ Ｐゴシック" pitchFamily="3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553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 bwMode="auto">
          <a:xfrm>
            <a:off x="609600" y="-1524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b="1" cap="none" smtClean="0">
                <a:solidFill>
                  <a:srgbClr val="000090"/>
                </a:solidFill>
                <a:ea typeface="ＭＳ Ｐゴシック" pitchFamily="31" charset="-128"/>
              </a:rPr>
              <a:t>ACUÉRDENSE!!!</a:t>
            </a:r>
          </a:p>
        </p:txBody>
      </p:sp>
      <p:pic>
        <p:nvPicPr>
          <p:cNvPr id="9219" name="Picture 5" descr="Snapshot 2011-09-10 12-16-19.tif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017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533400" y="21336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morning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200400" y="22098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afternoon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905000" y="29718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night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533400" y="43434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Quarter</a:t>
            </a:r>
          </a:p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 (15 </a:t>
            </a:r>
            <a:r>
              <a:rPr lang="en-US" sz="2400" b="1" dirty="0" err="1">
                <a:solidFill>
                  <a:srgbClr val="000090"/>
                </a:solidFill>
                <a:latin typeface="+mj-lt"/>
                <a:ea typeface="+mj-ea"/>
                <a:cs typeface="+mj-cs"/>
              </a:rPr>
              <a:t>mins</a:t>
            </a: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.)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4495800" y="43434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Half</a:t>
            </a:r>
          </a:p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 (30 </a:t>
            </a:r>
            <a:r>
              <a:rPr lang="en-US" sz="2400" b="1" dirty="0" err="1">
                <a:solidFill>
                  <a:srgbClr val="000090"/>
                </a:solidFill>
                <a:latin typeface="+mj-lt"/>
                <a:ea typeface="+mj-ea"/>
                <a:cs typeface="+mj-cs"/>
              </a:rPr>
              <a:t>mins</a:t>
            </a: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.)</a:t>
            </a:r>
          </a:p>
        </p:txBody>
      </p:sp>
      <p:sp>
        <p:nvSpPr>
          <p:cNvPr id="9225" name="Title 4"/>
          <p:cNvSpPr txBox="1">
            <a:spLocks/>
          </p:cNvSpPr>
          <p:nvPr/>
        </p:nvSpPr>
        <p:spPr bwMode="auto">
          <a:xfrm>
            <a:off x="1219200" y="4953000"/>
            <a:ext cx="396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en-US" sz="2400" b="1">
                <a:solidFill>
                  <a:srgbClr val="000090"/>
                </a:solidFill>
                <a:latin typeface="Century Schoolbook" pitchFamily="31" charset="0"/>
              </a:rPr>
              <a:t>It’s noon.</a:t>
            </a:r>
          </a:p>
        </p:txBody>
      </p:sp>
      <p:sp>
        <p:nvSpPr>
          <p:cNvPr id="9226" name="Title 4"/>
          <p:cNvSpPr txBox="1">
            <a:spLocks/>
          </p:cNvSpPr>
          <p:nvPr/>
        </p:nvSpPr>
        <p:spPr bwMode="auto">
          <a:xfrm>
            <a:off x="5867400" y="5410200"/>
            <a:ext cx="396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en-US" sz="2400" b="1">
                <a:solidFill>
                  <a:srgbClr val="000090"/>
                </a:solidFill>
                <a:latin typeface="Century Schoolbook" pitchFamily="31" charset="0"/>
              </a:rPr>
              <a:t>It’s midnight.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 bwMode="auto">
          <a:xfrm>
            <a:off x="3048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CF9904"/>
                </a:solidFill>
                <a:ea typeface="ＭＳ Ｐゴシック" pitchFamily="31" charset="-128"/>
              </a:rPr>
              <a:t>LA HORA: AFTER THE HALF HOUR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u="sng">
                <a:solidFill>
                  <a:srgbClr val="000090"/>
                </a:solidFill>
                <a:latin typeface="Century Schoolbook" pitchFamily="31" charset="0"/>
              </a:rPr>
              <a:t>Es</a:t>
            </a:r>
            <a:r>
              <a:rPr lang="en-US" sz="2500" b="1">
                <a:solidFill>
                  <a:srgbClr val="000090"/>
                </a:solidFill>
                <a:latin typeface="Century Schoolbook" pitchFamily="31" charset="0"/>
              </a:rPr>
              <a:t> la/ Son las + ______________ MENOS _____________</a:t>
            </a:r>
          </a:p>
          <a:p>
            <a:r>
              <a:rPr lang="en-US" sz="2500" b="1">
                <a:solidFill>
                  <a:srgbClr val="000090"/>
                </a:solidFill>
                <a:latin typeface="Century Schoolbook" pitchFamily="31" charset="0"/>
              </a:rPr>
              <a:t>			           (hour + 1)		     (min. to the next hour)</a:t>
            </a:r>
          </a:p>
        </p:txBody>
      </p:sp>
      <p:pic>
        <p:nvPicPr>
          <p:cNvPr id="10244" name="Picture 6" descr="Snapshot 2011-09-10 12-15-46.tif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2279650"/>
            <a:ext cx="9147176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70000" y="4800600"/>
            <a:ext cx="787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0"/>
                </a:solidFill>
                <a:latin typeface="Century Schoolbook" pitchFamily="31" charset="0"/>
              </a:rPr>
              <a:t>Son las doce menos veinticinco de la mañana.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57300" y="5381625"/>
            <a:ext cx="787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0"/>
                </a:solidFill>
                <a:latin typeface="Century Schoolbook" pitchFamily="31" charset="0"/>
              </a:rPr>
              <a:t>Son las nueve menoscuarto de la noche.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2054225"/>
          </a:xfrm>
        </p:spPr>
        <p:txBody>
          <a:bodyPr/>
          <a:lstStyle/>
          <a:p>
            <a:pPr eaLnBrk="1" hangingPunct="1"/>
            <a:r>
              <a:rPr lang="en-US" sz="7000" cap="none" smtClean="0">
                <a:ea typeface="ＭＳ Ｐゴシック" pitchFamily="31" charset="-128"/>
              </a:rPr>
              <a:t>EL RELOJ</a:t>
            </a:r>
          </a:p>
        </p:txBody>
      </p:sp>
      <p:sp>
        <p:nvSpPr>
          <p:cNvPr id="11267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i="1" smtClean="0">
              <a:ea typeface="ＭＳ Ｐゴシック" pitchFamily="3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609600" y="-3048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5000" b="1" cap="none" smtClean="0">
                <a:ea typeface="ＭＳ Ｐゴシック" pitchFamily="31" charset="-128"/>
              </a:rPr>
              <a:t>EL RELOJ: LA HORA</a:t>
            </a:r>
          </a:p>
        </p:txBody>
      </p:sp>
      <p:pic>
        <p:nvPicPr>
          <p:cNvPr id="12291" name="Content Placeholder 3" descr="clock.tiff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l="-19174" r="-19174"/>
          <a:stretch>
            <a:fillRect/>
          </a:stretch>
        </p:blipFill>
        <p:spPr>
          <a:xfrm>
            <a:off x="609600" y="1219200"/>
            <a:ext cx="7467600" cy="4873625"/>
          </a:xfrm>
        </p:spPr>
      </p:pic>
      <p:sp>
        <p:nvSpPr>
          <p:cNvPr id="12292" name="TextBox 15"/>
          <p:cNvSpPr txBox="1">
            <a:spLocks noChangeArrowheads="1"/>
          </p:cNvSpPr>
          <p:nvPr/>
        </p:nvSpPr>
        <p:spPr bwMode="auto">
          <a:xfrm>
            <a:off x="3505200" y="941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En punto</a:t>
            </a:r>
          </a:p>
        </p:txBody>
      </p:sp>
      <p:sp>
        <p:nvSpPr>
          <p:cNvPr id="12293" name="TextBox 16"/>
          <p:cNvSpPr txBox="1">
            <a:spLocks noChangeArrowheads="1"/>
          </p:cNvSpPr>
          <p:nvPr/>
        </p:nvSpPr>
        <p:spPr bwMode="auto">
          <a:xfrm>
            <a:off x="5486400" y="1322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cinco</a:t>
            </a:r>
          </a:p>
        </p:txBody>
      </p:sp>
      <p:sp>
        <p:nvSpPr>
          <p:cNvPr id="12294" name="TextBox 17"/>
          <p:cNvSpPr txBox="1">
            <a:spLocks noChangeArrowheads="1"/>
          </p:cNvSpPr>
          <p:nvPr/>
        </p:nvSpPr>
        <p:spPr bwMode="auto">
          <a:xfrm>
            <a:off x="6400800" y="22367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diez</a:t>
            </a:r>
          </a:p>
        </p:txBody>
      </p:sp>
      <p:sp>
        <p:nvSpPr>
          <p:cNvPr id="12295" name="TextBox 18"/>
          <p:cNvSpPr txBox="1">
            <a:spLocks noChangeArrowheads="1"/>
          </p:cNvSpPr>
          <p:nvPr/>
        </p:nvSpPr>
        <p:spPr bwMode="auto">
          <a:xfrm>
            <a:off x="6781800" y="3379788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quince/</a:t>
            </a:r>
          </a:p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cuarto</a:t>
            </a:r>
          </a:p>
        </p:txBody>
      </p:sp>
      <p:sp>
        <p:nvSpPr>
          <p:cNvPr id="12296" name="TextBox 19"/>
          <p:cNvSpPr txBox="1">
            <a:spLocks noChangeArrowheads="1"/>
          </p:cNvSpPr>
          <p:nvPr/>
        </p:nvSpPr>
        <p:spPr bwMode="auto">
          <a:xfrm>
            <a:off x="6400800" y="45720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veinte</a:t>
            </a:r>
          </a:p>
        </p:txBody>
      </p:sp>
      <p:sp>
        <p:nvSpPr>
          <p:cNvPr id="12297" name="TextBox 20"/>
          <p:cNvSpPr txBox="1">
            <a:spLocks noChangeArrowheads="1"/>
          </p:cNvSpPr>
          <p:nvPr/>
        </p:nvSpPr>
        <p:spPr bwMode="auto">
          <a:xfrm>
            <a:off x="5562600" y="5513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veinticinco</a:t>
            </a:r>
          </a:p>
        </p:txBody>
      </p:sp>
      <p:sp>
        <p:nvSpPr>
          <p:cNvPr id="12298" name="TextBox 21"/>
          <p:cNvSpPr txBox="1">
            <a:spLocks noChangeArrowheads="1"/>
          </p:cNvSpPr>
          <p:nvPr/>
        </p:nvSpPr>
        <p:spPr bwMode="auto">
          <a:xfrm>
            <a:off x="3581400" y="5894388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treinta /</a:t>
            </a:r>
          </a:p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media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>
            <a:off x="2705894" y="3544094"/>
            <a:ext cx="3276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sp>
        <p:nvSpPr>
          <p:cNvPr id="12300" name="TextBox 25"/>
          <p:cNvSpPr txBox="1">
            <a:spLocks noChangeArrowheads="1"/>
          </p:cNvSpPr>
          <p:nvPr/>
        </p:nvSpPr>
        <p:spPr bwMode="auto">
          <a:xfrm>
            <a:off x="4800600" y="3048000"/>
            <a:ext cx="8382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100" b="1">
                <a:solidFill>
                  <a:srgbClr val="008000"/>
                </a:solidFill>
                <a:latin typeface="Century Schoolbook" pitchFamily="31" charset="0"/>
              </a:rPr>
              <a:t>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24113" y="3486150"/>
            <a:ext cx="19208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248AEA"/>
                </a:solidFill>
                <a:latin typeface="Century Schoolbook" pitchFamily="31" charset="0"/>
              </a:rPr>
              <a:t>menos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79600" y="5513388"/>
            <a:ext cx="25908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rPr>
              <a:t>Menos</a:t>
            </a:r>
            <a:r>
              <a:rPr lang="en-US" sz="2200" b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sz="2200" b="1" dirty="0" err="1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rPr>
              <a:t>veinticinco</a:t>
            </a:r>
            <a:endParaRPr lang="en-US" sz="2200" b="1" dirty="0">
              <a:solidFill>
                <a:schemeClr val="bg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4200" y="1355725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 smtClean="0">
                <a:solidFill>
                  <a:srgbClr val="248AEA"/>
                </a:solidFill>
                <a:latin typeface="Century Schoolbook" pitchFamily="31" charset="0"/>
              </a:rPr>
              <a:t> </a:t>
            </a:r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cinco</a:t>
            </a:r>
            <a:endParaRPr lang="en-US" sz="2200" b="1" dirty="0">
              <a:solidFill>
                <a:srgbClr val="248AEA"/>
              </a:solidFill>
              <a:latin typeface="Century Schoolbook" pitchFamily="31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-207963" y="2236788"/>
            <a:ext cx="2590801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 smtClean="0">
                <a:solidFill>
                  <a:srgbClr val="248AEA"/>
                </a:solidFill>
                <a:latin typeface="Century Schoolbook" pitchFamily="31" charset="0"/>
              </a:rPr>
              <a:t> </a:t>
            </a:r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diez</a:t>
            </a:r>
            <a:endParaRPr lang="en-US" sz="2200" b="1" dirty="0">
              <a:solidFill>
                <a:srgbClr val="248AEA"/>
              </a:solidFill>
              <a:latin typeface="Century Schoolbook" pitchFamily="31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-527050" y="3225800"/>
            <a:ext cx="2590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 err="1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>
                <a:solidFill>
                  <a:srgbClr val="248AEA"/>
                </a:solidFill>
                <a:latin typeface="Century Schoolbook" pitchFamily="31" charset="0"/>
              </a:rPr>
              <a:t> quince/</a:t>
            </a:r>
          </a:p>
          <a:p>
            <a:pPr algn="r"/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 smtClean="0">
                <a:solidFill>
                  <a:srgbClr val="248AEA"/>
                </a:solidFill>
                <a:latin typeface="Century Schoolbook" pitchFamily="31" charset="0"/>
              </a:rPr>
              <a:t> </a:t>
            </a:r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cuarto</a:t>
            </a:r>
            <a:endParaRPr lang="en-US" sz="2200" b="1" dirty="0">
              <a:solidFill>
                <a:srgbClr val="248AEA"/>
              </a:solidFill>
              <a:latin typeface="Century Schoolbook" pitchFamily="31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-207963" y="4557713"/>
            <a:ext cx="259080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 smtClean="0">
                <a:solidFill>
                  <a:srgbClr val="248AEA"/>
                </a:solidFill>
                <a:latin typeface="Century Schoolbook" pitchFamily="31" charset="0"/>
              </a:rPr>
              <a:t> </a:t>
            </a:r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veinte</a:t>
            </a:r>
            <a:endParaRPr lang="en-US" sz="2200" b="1" dirty="0">
              <a:solidFill>
                <a:srgbClr val="248AEA"/>
              </a:solidFill>
              <a:latin typeface="Century Schoolbook" pitchFamily="3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1697038" y="-30163"/>
            <a:ext cx="6172200" cy="2052638"/>
          </a:xfrm>
        </p:spPr>
        <p:txBody>
          <a:bodyPr/>
          <a:lstStyle/>
          <a:p>
            <a:pPr eaLnBrk="1" hangingPunct="1"/>
            <a:r>
              <a:rPr lang="en-US" sz="6000" cap="none" smtClean="0">
                <a:ea typeface="ＭＳ Ｐゴシック" pitchFamily="31" charset="-128"/>
              </a:rPr>
              <a:t>EJEMPLOS</a:t>
            </a:r>
          </a:p>
        </p:txBody>
      </p:sp>
      <p:sp>
        <p:nvSpPr>
          <p:cNvPr id="13315" name="Text Placeholder 4"/>
          <p:cNvSpPr>
            <a:spLocks noGrp="1"/>
          </p:cNvSpPr>
          <p:nvPr>
            <p:ph type="body" idx="1"/>
          </p:nvPr>
        </p:nvSpPr>
        <p:spPr>
          <a:xfrm>
            <a:off x="1697038" y="2022475"/>
            <a:ext cx="6761162" cy="1371600"/>
          </a:xfrm>
        </p:spPr>
        <p:txBody>
          <a:bodyPr/>
          <a:lstStyle/>
          <a:p>
            <a:pPr eaLnBrk="1" hangingPunct="1"/>
            <a:r>
              <a:rPr lang="en-US" sz="3000" i="1" smtClean="0">
                <a:ea typeface="ＭＳ Ｐゴシック" pitchFamily="31" charset="-128"/>
              </a:rPr>
              <a:t>Write the following examples in your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bbles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po">
    <a:dk1>
      <a:sysClr val="windowText" lastClr="000000"/>
    </a:dk1>
    <a:lt1>
      <a:sysClr val="window" lastClr="FFFFFF"/>
    </a:lt1>
    <a:dk2>
      <a:srgbClr val="263B86"/>
    </a:dk2>
    <a:lt2>
      <a:srgbClr val="76B6F2"/>
    </a:lt2>
    <a:accent1>
      <a:srgbClr val="FBC01E"/>
    </a:accent1>
    <a:accent2>
      <a:srgbClr val="EFE1A2"/>
    </a:accent2>
    <a:accent3>
      <a:srgbClr val="FA8716"/>
    </a:accent3>
    <a:accent4>
      <a:srgbClr val="BE0204"/>
    </a:accent4>
    <a:accent5>
      <a:srgbClr val="640F10"/>
    </a:accent5>
    <a:accent6>
      <a:srgbClr val="7E13E3"/>
    </a:accent6>
    <a:hlink>
      <a:srgbClr val="D2D200"/>
    </a:hlink>
    <a:folHlink>
      <a:srgbClr val="D0B9F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693</Words>
  <Application>Microsoft Office PowerPoint</Application>
  <PresentationFormat>On-screen Show (4:3)</PresentationFormat>
  <Paragraphs>141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Century Schoolbook</vt:lpstr>
      <vt:lpstr>Wingdings</vt:lpstr>
      <vt:lpstr>Wingdings 2</vt:lpstr>
      <vt:lpstr>Bubbles</vt:lpstr>
      <vt:lpstr>*YOU HAVE 3 MINUTES*</vt:lpstr>
      <vt:lpstr>VÁMONOS</vt:lpstr>
      <vt:lpstr>Anuncios Quiz  Thursday –A day Friday- B- Day Asking others daily routine Time</vt:lpstr>
      <vt:lpstr>TAREA</vt:lpstr>
      <vt:lpstr>ACUÉRDENSE!!!</vt:lpstr>
      <vt:lpstr>LA HORA: AFTER THE HALF HOUR</vt:lpstr>
      <vt:lpstr>EL RELOJ</vt:lpstr>
      <vt:lpstr>EL RELOJ: LA HORA</vt:lpstr>
      <vt:lpstr>EJEMPLOS</vt:lpstr>
      <vt:lpstr>PowerPoint Presentation</vt:lpstr>
      <vt:lpstr>PowerPoint Presentation</vt:lpstr>
      <vt:lpstr>PowerPoint Presentation</vt:lpstr>
      <vt:lpstr>How to say “At a certain Time”</vt:lpstr>
      <vt:lpstr>Group Practice</vt:lpstr>
      <vt:lpstr>1:</vt:lpstr>
      <vt:lpstr>2:</vt:lpstr>
      <vt:lpstr>3:</vt:lpstr>
      <vt:lpstr>4:</vt:lpstr>
      <vt:lpstr>5:</vt:lpstr>
      <vt:lpstr>6:</vt:lpstr>
      <vt:lpstr>7:</vt:lpstr>
      <vt:lpstr>Kahoot Time</vt:lpstr>
      <vt:lpstr>INDIVIDUAL WORK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 4-2</dc:title>
  <dc:creator>Alexandra Procuniar</dc:creator>
  <cp:lastModifiedBy>Lugo, Diana</cp:lastModifiedBy>
  <cp:revision>59</cp:revision>
  <dcterms:created xsi:type="dcterms:W3CDTF">2012-12-14T03:13:39Z</dcterms:created>
  <dcterms:modified xsi:type="dcterms:W3CDTF">2015-03-03T03:56:50Z</dcterms:modified>
</cp:coreProperties>
</file>