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7"/>
  </p:notesMasterIdLst>
  <p:sldIdLst>
    <p:sldId id="321" r:id="rId2"/>
    <p:sldId id="323" r:id="rId3"/>
    <p:sldId id="322" r:id="rId4"/>
    <p:sldId id="258" r:id="rId5"/>
    <p:sldId id="257" r:id="rId6"/>
    <p:sldId id="259" r:id="rId7"/>
    <p:sldId id="260" r:id="rId8"/>
    <p:sldId id="330" r:id="rId9"/>
    <p:sldId id="299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5" r:id="rId22"/>
    <p:sldId id="276" r:id="rId23"/>
    <p:sldId id="277" r:id="rId24"/>
    <p:sldId id="278" r:id="rId25"/>
    <p:sldId id="333" r:id="rId26"/>
    <p:sldId id="274" r:id="rId27"/>
    <p:sldId id="279" r:id="rId28"/>
    <p:sldId id="280" r:id="rId29"/>
    <p:sldId id="281" r:id="rId30"/>
    <p:sldId id="282" r:id="rId31"/>
    <p:sldId id="286" r:id="rId32"/>
    <p:sldId id="283" r:id="rId33"/>
    <p:sldId id="287" r:id="rId34"/>
    <p:sldId id="288" r:id="rId35"/>
    <p:sldId id="296" r:id="rId36"/>
    <p:sldId id="294" r:id="rId37"/>
    <p:sldId id="295" r:id="rId38"/>
    <p:sldId id="297" r:id="rId39"/>
    <p:sldId id="325" r:id="rId40"/>
    <p:sldId id="332" r:id="rId41"/>
    <p:sldId id="326" r:id="rId42"/>
    <p:sldId id="327" r:id="rId43"/>
    <p:sldId id="328" r:id="rId44"/>
    <p:sldId id="329" r:id="rId45"/>
    <p:sldId id="300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 snapToObjects="1"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5C37AD-B007-EE47-960C-082743A4FB21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DDDC0D-F106-7A41-A797-6A4F3F604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8275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http://edtech2.boisestate.edu/baqueron/506/introduction/hello4.html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DDC0D-F106-7A41-A797-6A4F3F60485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96914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D3C2878-4BBF-FD4F-8A5C-87ADEC42A31B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BA57B06-29EE-D84B-9373-71749B46E5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2878-4BBF-FD4F-8A5C-87ADEC42A31B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7B06-29EE-D84B-9373-71749B46E5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2878-4BBF-FD4F-8A5C-87ADEC42A31B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7B06-29EE-D84B-9373-71749B46E5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D3C2878-4BBF-FD4F-8A5C-87ADEC42A31B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BA57B06-29EE-D84B-9373-71749B46E5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D3C2878-4BBF-FD4F-8A5C-87ADEC42A31B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BA57B06-29EE-D84B-9373-71749B46E5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2878-4BBF-FD4F-8A5C-87ADEC42A31B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7B06-29EE-D84B-9373-71749B46E5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2878-4BBF-FD4F-8A5C-87ADEC42A31B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7B06-29EE-D84B-9373-71749B46E5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D3C2878-4BBF-FD4F-8A5C-87ADEC42A31B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BA57B06-29EE-D84B-9373-71749B46E5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2878-4BBF-FD4F-8A5C-87ADEC42A31B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7B06-29EE-D84B-9373-71749B46E5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D3C2878-4BBF-FD4F-8A5C-87ADEC42A31B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BA57B06-29EE-D84B-9373-71749B46E5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D3C2878-4BBF-FD4F-8A5C-87ADEC42A31B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BA57B06-29EE-D84B-9373-71749B46E5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D3C2878-4BBF-FD4F-8A5C-87ADEC42A31B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BA57B06-29EE-D84B-9373-71749B46E5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76200"/>
            <a:ext cx="6172200" cy="1056162"/>
          </a:xfrm>
        </p:spPr>
        <p:txBody>
          <a:bodyPr>
            <a:normAutofit/>
          </a:bodyPr>
          <a:lstStyle/>
          <a:p>
            <a:pPr algn="ctr"/>
            <a:r>
              <a:rPr lang="en-US" sz="6100" u="sng" dirty="0" smtClean="0"/>
              <a:t>VÁMONOS 1-3</a:t>
            </a:r>
            <a:endParaRPr lang="en-US" sz="610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1132362"/>
            <a:ext cx="6858000" cy="5725638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US" sz="2200" i="1" dirty="0" smtClean="0"/>
              <a:t>Escribe la </a:t>
            </a:r>
            <a:r>
              <a:rPr lang="en-US" sz="2200" i="1" dirty="0" err="1" smtClean="0"/>
              <a:t>fecha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y</a:t>
            </a:r>
            <a:r>
              <a:rPr lang="en-US" sz="2200" i="1" dirty="0" smtClean="0"/>
              <a:t> el </a:t>
            </a:r>
            <a:r>
              <a:rPr lang="en-US" sz="2200" i="1" dirty="0" err="1" smtClean="0"/>
              <a:t>objetivo</a:t>
            </a:r>
            <a:r>
              <a:rPr lang="en-US" sz="2200" i="1" dirty="0" smtClean="0"/>
              <a:t>.</a:t>
            </a:r>
            <a:endParaRPr lang="en-US" sz="2200" dirty="0" smtClean="0"/>
          </a:p>
          <a:p>
            <a:pPr marL="342900" indent="-342900">
              <a:buAutoNum type="arabicPeriod"/>
            </a:pPr>
            <a:r>
              <a:rPr lang="en-US" sz="2200" dirty="0" smtClean="0"/>
              <a:t>In English, describe how you would greet (say hello to) each of the following people. What would you say? What would your body language be?</a:t>
            </a:r>
          </a:p>
          <a:p>
            <a:pPr marL="342900" indent="-342900">
              <a:buAutoNum type="alphaUcPeriod"/>
            </a:pPr>
            <a:r>
              <a:rPr lang="en-US" sz="2200" dirty="0" smtClean="0"/>
              <a:t>Your best friend</a:t>
            </a:r>
          </a:p>
          <a:p>
            <a:pPr marL="342900" indent="-342900">
              <a:buAutoNum type="alphaUcPeriod"/>
            </a:pPr>
            <a:r>
              <a:rPr lang="en-US" sz="2200" dirty="0" smtClean="0"/>
              <a:t>Your mother/grandmother</a:t>
            </a:r>
          </a:p>
          <a:p>
            <a:pPr marL="342900" indent="-342900">
              <a:buAutoNum type="alphaUcPeriod"/>
            </a:pPr>
            <a:r>
              <a:rPr lang="en-US" sz="2200" dirty="0" smtClean="0"/>
              <a:t>A celebrity</a:t>
            </a:r>
          </a:p>
          <a:p>
            <a:pPr marL="342900" indent="-342900">
              <a:buAutoNum type="alphaUcPeriod"/>
            </a:pPr>
            <a:r>
              <a:rPr lang="en-US" sz="2200" dirty="0" smtClean="0"/>
              <a:t>Your brother or sister</a:t>
            </a:r>
          </a:p>
          <a:p>
            <a:pPr marL="342900" indent="-342900">
              <a:buAutoNum type="alphaUcPeriod"/>
            </a:pPr>
            <a:r>
              <a:rPr lang="en-US" sz="2200" dirty="0" smtClean="0"/>
              <a:t>A stranger</a:t>
            </a:r>
          </a:p>
          <a:p>
            <a:pPr marL="342900" indent="-342900"/>
            <a:endParaRPr lang="en-US" sz="2200" dirty="0" smtClean="0"/>
          </a:p>
          <a:p>
            <a:pPr marL="342900" indent="-342900"/>
            <a:r>
              <a:rPr lang="en-US" sz="2200" dirty="0" smtClean="0"/>
              <a:t>3. Do you greet different people in different ways? Why or why not? </a:t>
            </a:r>
          </a:p>
          <a:p>
            <a:pPr marL="342900" indent="-342900"/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30271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/>
              <a:t>Unit # 1: Greetings </a:t>
            </a:r>
            <a:r>
              <a:rPr lang="en-US" dirty="0" smtClean="0"/>
              <a:t>&amp; Farewells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4938" y="396875"/>
            <a:ext cx="5818187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 dirty="0" err="1" smtClean="0">
                <a:latin typeface="+mn-lt"/>
                <a:ea typeface="ＭＳ Ｐゴシック" charset="0"/>
                <a:cs typeface="ＭＳ Ｐゴシック" charset="0"/>
              </a:rPr>
              <a:t>Hola</a:t>
            </a:r>
            <a:endParaRPr lang="en-US" sz="6000" b="1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0650" y="5673725"/>
            <a:ext cx="5818188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 dirty="0" smtClean="0">
                <a:solidFill>
                  <a:schemeClr val="accent1"/>
                </a:solidFill>
                <a:latin typeface="+mn-lt"/>
                <a:ea typeface="ＭＳ Ｐゴシック" charset="0"/>
                <a:cs typeface="ＭＳ Ｐゴシック" charset="0"/>
              </a:rPr>
              <a:t>Hello</a:t>
            </a:r>
            <a:endParaRPr lang="en-US" sz="6000" b="1" dirty="0">
              <a:solidFill>
                <a:schemeClr val="accent1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pic>
        <p:nvPicPr>
          <p:cNvPr id="1026" name="Picture 2" descr="waving hello clipart, clip art waving children picture, clipart hello, animated clip art  saying hell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371600"/>
            <a:ext cx="3219450" cy="4114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4938" y="396875"/>
            <a:ext cx="5818187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 dirty="0" smtClean="0">
                <a:latin typeface="+mn-lt"/>
                <a:ea typeface="ＭＳ Ｐゴシック" charset="0"/>
                <a:cs typeface="ＭＳ Ｐゴシック" charset="0"/>
              </a:rPr>
              <a:t>Buenos </a:t>
            </a:r>
            <a:r>
              <a:rPr lang="en-US" sz="6000" b="1" dirty="0" err="1" smtClean="0">
                <a:latin typeface="+mn-lt"/>
                <a:ea typeface="ＭＳ Ｐゴシック" charset="0"/>
                <a:cs typeface="ＭＳ Ｐゴシック" charset="0"/>
              </a:rPr>
              <a:t>días</a:t>
            </a:r>
            <a:endParaRPr lang="en-US" sz="6000" b="1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5673725"/>
            <a:ext cx="7467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dirty="0" smtClean="0">
                <a:solidFill>
                  <a:schemeClr val="accent1"/>
                </a:solidFill>
                <a:latin typeface="+mn-lt"/>
                <a:ea typeface="ＭＳ Ｐゴシック" charset="0"/>
                <a:cs typeface="ＭＳ Ｐゴシック" charset="0"/>
              </a:rPr>
              <a:t>Good morning</a:t>
            </a:r>
            <a:endParaRPr lang="en-US" sz="6000" b="1" dirty="0">
              <a:solidFill>
                <a:schemeClr val="accent1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pic>
        <p:nvPicPr>
          <p:cNvPr id="30722" name="Picture 2" descr="http://4.bp.blogspot.com/_MjHpEI7eRXc/Sv3y77NVDQI/AAAAAAAAAUo/pVYYTafZbzo/s400/13316-Rooster-Crowing-On-A-Fence-On-A-Farm-Early-In-The-Morning-Clipart-Illustr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5016" y="1524000"/>
            <a:ext cx="5265384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4938" y="396875"/>
            <a:ext cx="66722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dirty="0" err="1" smtClean="0">
                <a:latin typeface="+mn-lt"/>
                <a:ea typeface="ＭＳ Ｐゴシック" charset="0"/>
                <a:cs typeface="ＭＳ Ｐゴシック" charset="0"/>
              </a:rPr>
              <a:t>Buenas</a:t>
            </a:r>
            <a:r>
              <a:rPr lang="en-US" sz="6000" b="1" dirty="0" smtClean="0"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6000" b="1" dirty="0" err="1" smtClean="0">
                <a:latin typeface="+mn-lt"/>
                <a:ea typeface="ＭＳ Ｐゴシック" charset="0"/>
                <a:cs typeface="ＭＳ Ｐゴシック" charset="0"/>
              </a:rPr>
              <a:t>tardes</a:t>
            </a:r>
            <a:endParaRPr lang="en-US" sz="6000" b="1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5673725"/>
            <a:ext cx="7467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dirty="0" smtClean="0">
                <a:solidFill>
                  <a:schemeClr val="accent1"/>
                </a:solidFill>
                <a:latin typeface="+mn-lt"/>
                <a:ea typeface="ＭＳ Ｐゴシック" charset="0"/>
                <a:cs typeface="ＭＳ Ｐゴシック" charset="0"/>
              </a:rPr>
              <a:t>Good afternoon</a:t>
            </a:r>
            <a:endParaRPr lang="en-US" sz="6000" b="1" dirty="0">
              <a:solidFill>
                <a:schemeClr val="accent1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pic>
        <p:nvPicPr>
          <p:cNvPr id="31746" name="Picture 2" descr="http://4.bp.blogspot.com/_IRtMk98GnPU/TBaIVyE8t0I/AAAAAAAAE9k/9TjFQGJnN_o/s1600/Sun_Clip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295400"/>
            <a:ext cx="4800600" cy="4541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4938" y="396875"/>
            <a:ext cx="66722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dirty="0" err="1" smtClean="0">
                <a:latin typeface="+mn-lt"/>
                <a:ea typeface="ＭＳ Ｐゴシック" charset="0"/>
                <a:cs typeface="ＭＳ Ｐゴシック" charset="0"/>
              </a:rPr>
              <a:t>Buenas</a:t>
            </a:r>
            <a:r>
              <a:rPr lang="en-US" sz="6000" b="1" dirty="0" smtClean="0"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6000" b="1" dirty="0" err="1" smtClean="0">
                <a:latin typeface="+mn-lt"/>
                <a:ea typeface="ＭＳ Ｐゴシック" charset="0"/>
                <a:cs typeface="ＭＳ Ｐゴシック" charset="0"/>
              </a:rPr>
              <a:t>noches</a:t>
            </a:r>
            <a:r>
              <a:rPr lang="en-US" sz="6000" b="1" dirty="0" smtClean="0">
                <a:latin typeface="+mn-lt"/>
                <a:ea typeface="ＭＳ Ｐゴシック" charset="0"/>
                <a:cs typeface="ＭＳ Ｐゴシック" charset="0"/>
              </a:rPr>
              <a:t>*</a:t>
            </a:r>
            <a:endParaRPr lang="en-US" sz="6000" b="1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689937"/>
            <a:ext cx="914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dirty="0" smtClean="0">
                <a:solidFill>
                  <a:schemeClr val="accent1"/>
                </a:solidFill>
                <a:latin typeface="+mn-lt"/>
                <a:ea typeface="ＭＳ Ｐゴシック" charset="0"/>
                <a:cs typeface="ＭＳ Ｐゴシック" charset="0"/>
              </a:rPr>
              <a:t>Good evening/night</a:t>
            </a:r>
            <a:endParaRPr lang="en-US" sz="6000" b="1" dirty="0">
              <a:solidFill>
                <a:schemeClr val="accent1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6488668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This can be a greeting OR a goodbye</a:t>
            </a:r>
            <a:endParaRPr lang="en-US" i="1" dirty="0"/>
          </a:p>
        </p:txBody>
      </p:sp>
      <p:pic>
        <p:nvPicPr>
          <p:cNvPr id="32770" name="Picture 2" descr="http://i43.tower.com/images/mm101750861/goodnight-moon-buenas-noches-luna-margaret-wise-brown-paperback-cover-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371600"/>
            <a:ext cx="5257800" cy="44428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4938" y="152400"/>
            <a:ext cx="66722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dirty="0" err="1" smtClean="0">
                <a:latin typeface="+mn-lt"/>
                <a:ea typeface="ＭＳ Ｐゴシック" charset="0"/>
                <a:cs typeface="ＭＳ Ｐゴシック" charset="0"/>
              </a:rPr>
              <a:t>Adiós</a:t>
            </a:r>
            <a:endParaRPr lang="en-US" sz="6000" b="1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689937"/>
            <a:ext cx="914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dirty="0" smtClean="0">
                <a:solidFill>
                  <a:schemeClr val="accent1"/>
                </a:solidFill>
                <a:latin typeface="+mn-lt"/>
                <a:ea typeface="ＭＳ Ｐゴシック" charset="0"/>
                <a:cs typeface="ＭＳ Ｐゴシック" charset="0"/>
              </a:rPr>
              <a:t>Goodbye</a:t>
            </a:r>
            <a:endParaRPr lang="en-US" sz="6000" b="1" dirty="0">
              <a:solidFill>
                <a:schemeClr val="accent1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pic>
        <p:nvPicPr>
          <p:cNvPr id="33794" name="Picture 2" descr="http://www.picturesof.net/_images_300/mom_waving_goodbye_to_child_on_a_school_bus_royalty_free_080811-169109-433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219200"/>
            <a:ext cx="3819525" cy="4601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52400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dirty="0" err="1" smtClean="0">
                <a:latin typeface="+mn-lt"/>
                <a:ea typeface="ＭＳ Ｐゴシック" charset="0"/>
                <a:cs typeface="ＭＳ Ｐゴシック" charset="0"/>
              </a:rPr>
              <a:t>Hasta</a:t>
            </a:r>
            <a:r>
              <a:rPr lang="en-US" sz="4800" b="1" dirty="0" smtClean="0"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4800" b="1" dirty="0" err="1" smtClean="0">
                <a:latin typeface="+mn-lt"/>
                <a:ea typeface="ＭＳ Ｐゴシック" charset="0"/>
                <a:cs typeface="ＭＳ Ｐゴシック" charset="0"/>
              </a:rPr>
              <a:t>luego</a:t>
            </a:r>
            <a:r>
              <a:rPr lang="en-US" sz="4800" b="1" dirty="0" smtClean="0">
                <a:ea typeface="ＭＳ Ｐゴシック" charset="0"/>
                <a:cs typeface="ＭＳ Ｐゴシック" charset="0"/>
              </a:rPr>
              <a:t> / </a:t>
            </a:r>
            <a:r>
              <a:rPr lang="en-US" sz="4800" b="1" dirty="0" err="1" smtClean="0">
                <a:ea typeface="ＭＳ Ｐゴシック" charset="0"/>
                <a:cs typeface="ＭＳ Ｐゴシック" charset="0"/>
              </a:rPr>
              <a:t>Nos</a:t>
            </a:r>
            <a:r>
              <a:rPr lang="en-US" sz="4800" b="1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sz="4800" b="1" dirty="0" err="1">
                <a:ea typeface="ＭＳ Ｐゴシック" charset="0"/>
                <a:cs typeface="ＭＳ Ｐゴシック" charset="0"/>
              </a:rPr>
              <a:t>v</a:t>
            </a:r>
            <a:r>
              <a:rPr lang="en-US" sz="4800" b="1" dirty="0" err="1" smtClean="0">
                <a:ea typeface="ＭＳ Ｐゴシック" charset="0"/>
                <a:cs typeface="ＭＳ Ｐゴシック" charset="0"/>
              </a:rPr>
              <a:t>emos</a:t>
            </a:r>
            <a:endParaRPr lang="en-US" sz="4800" b="1" dirty="0" smtClean="0"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689937"/>
            <a:ext cx="914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dirty="0" smtClean="0">
                <a:solidFill>
                  <a:schemeClr val="accent1"/>
                </a:solidFill>
                <a:latin typeface="+mn-lt"/>
                <a:ea typeface="ＭＳ Ｐゴシック" charset="0"/>
                <a:cs typeface="ＭＳ Ｐゴシック" charset="0"/>
              </a:rPr>
              <a:t>See you later</a:t>
            </a:r>
            <a:endParaRPr lang="en-US" sz="6000" b="1" dirty="0">
              <a:solidFill>
                <a:schemeClr val="accent1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pic>
        <p:nvPicPr>
          <p:cNvPr id="34818" name="Picture 2" descr="http://www.clipartheaven.com/clipart/time/stop_watch_-_analog_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143000"/>
            <a:ext cx="3962400" cy="47349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4938" y="152400"/>
            <a:ext cx="66722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dirty="0" err="1" smtClean="0">
                <a:latin typeface="+mn-lt"/>
                <a:ea typeface="ＭＳ Ｐゴシック" charset="0"/>
                <a:cs typeface="ＭＳ Ｐゴシック" charset="0"/>
              </a:rPr>
              <a:t>Hasta</a:t>
            </a:r>
            <a:r>
              <a:rPr lang="en-US" sz="6000" b="1" dirty="0" smtClean="0"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6000" b="1" dirty="0" err="1" smtClean="0">
                <a:latin typeface="+mn-lt"/>
                <a:ea typeface="ＭＳ Ｐゴシック" charset="0"/>
                <a:cs typeface="ＭＳ Ｐゴシック" charset="0"/>
              </a:rPr>
              <a:t>mañana</a:t>
            </a:r>
            <a:endParaRPr lang="en-US" sz="6000" b="1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689937"/>
            <a:ext cx="914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dirty="0" smtClean="0">
                <a:solidFill>
                  <a:schemeClr val="accent1"/>
                </a:solidFill>
                <a:latin typeface="+mn-lt"/>
                <a:ea typeface="ＭＳ Ｐゴシック" charset="0"/>
                <a:cs typeface="ＭＳ Ｐゴシック" charset="0"/>
              </a:rPr>
              <a:t>See you tomorrow</a:t>
            </a:r>
            <a:endParaRPr lang="en-US" sz="6000" b="1" dirty="0">
              <a:solidFill>
                <a:schemeClr val="accent1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939" y="1137679"/>
            <a:ext cx="6292126" cy="4552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4938" y="152400"/>
            <a:ext cx="66722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dirty="0" smtClean="0">
                <a:latin typeface="+mn-lt"/>
                <a:ea typeface="ＭＳ Ｐゴシック" charset="0"/>
                <a:cs typeface="ＭＳ Ｐゴシック" charset="0"/>
              </a:rPr>
              <a:t>Tengo </a:t>
            </a:r>
            <a:r>
              <a:rPr lang="en-US" sz="6000" b="1" dirty="0" err="1" smtClean="0">
                <a:latin typeface="+mn-lt"/>
                <a:ea typeface="ＭＳ Ｐゴシック" charset="0"/>
                <a:cs typeface="ＭＳ Ｐゴシック" charset="0"/>
              </a:rPr>
              <a:t>que</a:t>
            </a:r>
            <a:r>
              <a:rPr lang="en-US" sz="6000" b="1" dirty="0" smtClean="0"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6000" b="1" dirty="0" err="1" smtClean="0">
                <a:latin typeface="+mn-lt"/>
                <a:ea typeface="ＭＳ Ｐゴシック" charset="0"/>
                <a:cs typeface="ＭＳ Ｐゴシック" charset="0"/>
              </a:rPr>
              <a:t>irme</a:t>
            </a:r>
            <a:endParaRPr lang="en-US" sz="6000" b="1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689937"/>
            <a:ext cx="914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dirty="0" smtClean="0">
                <a:solidFill>
                  <a:schemeClr val="accent1"/>
                </a:solidFill>
                <a:ea typeface="ＭＳ Ｐゴシック" charset="0"/>
                <a:cs typeface="ＭＳ Ｐゴシック" charset="0"/>
              </a:rPr>
              <a:t>I have to go!</a:t>
            </a:r>
            <a:endParaRPr lang="en-US" sz="6000" b="1" dirty="0">
              <a:solidFill>
                <a:schemeClr val="accent1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457200"/>
            <a:ext cx="7696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>
                <a:solidFill>
                  <a:srgbClr val="008040"/>
                </a:solidFill>
              </a:rPr>
              <a:t>g2g</a:t>
            </a:r>
            <a:endParaRPr lang="en-US" sz="30000" b="1" dirty="0">
              <a:solidFill>
                <a:srgbClr val="00804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napshot 2011-10-04 20-41-00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1905000"/>
            <a:ext cx="3505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</a:rPr>
              <a:t>Buenos </a:t>
            </a:r>
            <a:r>
              <a:rPr lang="en-US" sz="2600" b="1" dirty="0" err="1" smtClean="0">
                <a:solidFill>
                  <a:schemeClr val="accent1">
                    <a:lumMod val="75000"/>
                  </a:schemeClr>
                </a:solidFill>
              </a:rPr>
              <a:t>días</a:t>
            </a:r>
            <a:endParaRPr lang="en-US" sz="2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3165157"/>
            <a:ext cx="3505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chemeClr val="accent1">
                    <a:lumMod val="75000"/>
                  </a:schemeClr>
                </a:solidFill>
              </a:rPr>
              <a:t>Buenas</a:t>
            </a:r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600" b="1" dirty="0" err="1" smtClean="0">
                <a:solidFill>
                  <a:schemeClr val="accent1">
                    <a:lumMod val="75000"/>
                  </a:schemeClr>
                </a:solidFill>
              </a:rPr>
              <a:t>noches</a:t>
            </a:r>
            <a:endParaRPr lang="en-US" sz="2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5070157"/>
            <a:ext cx="3505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chemeClr val="accent1">
                    <a:lumMod val="75000"/>
                  </a:schemeClr>
                </a:solidFill>
              </a:rPr>
              <a:t>Hasta</a:t>
            </a:r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600" b="1" dirty="0" err="1" smtClean="0">
                <a:solidFill>
                  <a:schemeClr val="accent1">
                    <a:lumMod val="75000"/>
                  </a:schemeClr>
                </a:solidFill>
              </a:rPr>
              <a:t>luego</a:t>
            </a:r>
            <a:endParaRPr lang="en-US" sz="2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6365557"/>
            <a:ext cx="3505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chemeClr val="accent1">
                    <a:lumMod val="75000"/>
                  </a:schemeClr>
                </a:solidFill>
              </a:rPr>
              <a:t>Buenas</a:t>
            </a:r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600" b="1" dirty="0" err="1" smtClean="0">
                <a:solidFill>
                  <a:schemeClr val="accent1">
                    <a:lumMod val="75000"/>
                  </a:schemeClr>
                </a:solidFill>
              </a:rPr>
              <a:t>tardes</a:t>
            </a:r>
            <a:endParaRPr lang="en-US" sz="2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1600200"/>
            <a:ext cx="3505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chemeClr val="accent1">
                    <a:lumMod val="75000"/>
                  </a:schemeClr>
                </a:solidFill>
              </a:rPr>
              <a:t>Buenas</a:t>
            </a:r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600" b="1" dirty="0" err="1" smtClean="0">
                <a:solidFill>
                  <a:schemeClr val="accent1">
                    <a:lumMod val="75000"/>
                  </a:schemeClr>
                </a:solidFill>
              </a:rPr>
              <a:t>noches</a:t>
            </a:r>
            <a:endParaRPr lang="en-US" sz="2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2860357"/>
            <a:ext cx="3505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chemeClr val="accent1">
                    <a:lumMod val="75000"/>
                  </a:schemeClr>
                </a:solidFill>
              </a:rPr>
              <a:t>Hola</a:t>
            </a:r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4114800"/>
            <a:ext cx="3505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chemeClr val="accent1">
                    <a:lumMod val="75000"/>
                  </a:schemeClr>
                </a:solidFill>
              </a:rPr>
              <a:t>Adiós</a:t>
            </a:r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228600" y="914400"/>
            <a:ext cx="8686800" cy="5330952"/>
          </a:xfrm>
          <a:prstGeom prst="cloudCallout">
            <a:avLst>
              <a:gd name="adj1" fmla="val -54658"/>
              <a:gd name="adj2" fmla="val 58111"/>
            </a:avLst>
          </a:prstGeom>
          <a:ln w="762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6400" b="1" u="sng" dirty="0" smtClean="0"/>
              <a:t>EL OBJETIVO:</a:t>
            </a:r>
            <a:endParaRPr lang="en-US" sz="6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060448"/>
            <a:ext cx="7467600" cy="48737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500" b="1" dirty="0" smtClean="0">
                <a:solidFill>
                  <a:srgbClr val="FFFFFF"/>
                </a:solidFill>
              </a:rPr>
              <a:t>I </a:t>
            </a:r>
            <a:r>
              <a:rPr lang="en-US" sz="4500" b="1" dirty="0" smtClean="0">
                <a:solidFill>
                  <a:srgbClr val="FFFFFF"/>
                </a:solidFill>
              </a:rPr>
              <a:t> </a:t>
            </a:r>
            <a:r>
              <a:rPr lang="en-US" sz="4500" b="1" dirty="0" smtClean="0">
                <a:solidFill>
                  <a:srgbClr val="FFFFFF"/>
                </a:solidFill>
              </a:rPr>
              <a:t>  </a:t>
            </a:r>
            <a:r>
              <a:rPr lang="en-US" sz="4500" b="1" dirty="0" err="1" smtClean="0">
                <a:solidFill>
                  <a:srgbClr val="FFFFFF"/>
                </a:solidFill>
              </a:rPr>
              <a:t>I</a:t>
            </a:r>
            <a:r>
              <a:rPr lang="en-US" sz="4500" b="1" dirty="0" smtClean="0">
                <a:solidFill>
                  <a:srgbClr val="FFFFFF"/>
                </a:solidFill>
              </a:rPr>
              <a:t> </a:t>
            </a:r>
            <a:r>
              <a:rPr lang="en-US" sz="4500" b="1" dirty="0" smtClean="0">
                <a:solidFill>
                  <a:srgbClr val="FFFFFF"/>
                </a:solidFill>
              </a:rPr>
              <a:t>can </a:t>
            </a:r>
            <a:r>
              <a:rPr lang="en-US" sz="4500" b="1" dirty="0" smtClean="0">
                <a:solidFill>
                  <a:srgbClr val="FFFFFF"/>
                </a:solidFill>
              </a:rPr>
              <a:t>greet people, ask how they are and give a farewell in a polite way</a:t>
            </a:r>
            <a:endParaRPr lang="en-US" sz="45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779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 &amp; NAME: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52400"/>
            <a:ext cx="838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dirty="0" smtClean="0">
                <a:latin typeface="+mn-lt"/>
                <a:ea typeface="ＭＳ Ｐゴシック" charset="0"/>
                <a:cs typeface="ＭＳ Ｐゴシック" charset="0"/>
              </a:rPr>
              <a:t>¿</a:t>
            </a:r>
            <a:r>
              <a:rPr lang="en-US" sz="6000" b="1" dirty="0" err="1" smtClean="0">
                <a:latin typeface="+mn-lt"/>
                <a:ea typeface="ＭＳ Ｐゴシック" charset="0"/>
                <a:cs typeface="ＭＳ Ｐゴシック" charset="0"/>
              </a:rPr>
              <a:t>Cómo</a:t>
            </a:r>
            <a:r>
              <a:rPr lang="en-US" sz="6000" b="1" dirty="0" smtClean="0"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6000" b="1" dirty="0" err="1" smtClean="0">
                <a:latin typeface="+mn-lt"/>
                <a:ea typeface="ＭＳ Ｐゴシック" charset="0"/>
                <a:cs typeface="ＭＳ Ｐゴシック" charset="0"/>
              </a:rPr>
              <a:t>te</a:t>
            </a:r>
            <a:r>
              <a:rPr lang="en-US" sz="6000" b="1" dirty="0" smtClean="0">
                <a:latin typeface="+mn-lt"/>
                <a:ea typeface="ＭＳ Ｐゴシック" charset="0"/>
                <a:cs typeface="ＭＳ Ｐゴシック" charset="0"/>
              </a:rPr>
              <a:t> llamas?</a:t>
            </a:r>
            <a:endParaRPr lang="en-US" sz="6000" b="1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689937"/>
            <a:ext cx="914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dirty="0" smtClean="0">
                <a:solidFill>
                  <a:schemeClr val="accent1"/>
                </a:solidFill>
                <a:latin typeface="+mn-lt"/>
                <a:ea typeface="ＭＳ Ｐゴシック" charset="0"/>
                <a:cs typeface="ＭＳ Ｐゴシック" charset="0"/>
              </a:rPr>
              <a:t>What is your name?</a:t>
            </a:r>
            <a:endParaRPr lang="en-US" sz="6000" b="1" dirty="0">
              <a:solidFill>
                <a:schemeClr val="accent1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pic>
        <p:nvPicPr>
          <p:cNvPr id="35842" name="Picture 2" descr="http://mda.firdaus-harun.com/wp-content/uploads/2009/07/CLIPART_OF_15195_SM_548426B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143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52400"/>
            <a:ext cx="838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dirty="0" smtClean="0">
                <a:latin typeface="+mn-lt"/>
                <a:ea typeface="ＭＳ Ｐゴシック" charset="0"/>
                <a:cs typeface="ＭＳ Ｐゴシック" charset="0"/>
              </a:rPr>
              <a:t>Me </a:t>
            </a:r>
            <a:r>
              <a:rPr lang="en-US" sz="6000" b="1" dirty="0" err="1" smtClean="0">
                <a:latin typeface="+mn-lt"/>
                <a:ea typeface="ＭＳ Ｐゴシック" charset="0"/>
                <a:cs typeface="ＭＳ Ｐゴシック" charset="0"/>
              </a:rPr>
              <a:t>llamo</a:t>
            </a:r>
            <a:r>
              <a:rPr lang="en-US" sz="6000" b="1" dirty="0" smtClean="0">
                <a:latin typeface="+mn-lt"/>
                <a:ea typeface="ＭＳ Ｐゴシック" charset="0"/>
                <a:cs typeface="ＭＳ Ｐゴシック" charset="0"/>
              </a:rPr>
              <a:t>…</a:t>
            </a:r>
            <a:endParaRPr lang="en-US" sz="6000" b="1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689937"/>
            <a:ext cx="914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dirty="0" smtClean="0">
                <a:solidFill>
                  <a:schemeClr val="accent1"/>
                </a:solidFill>
                <a:latin typeface="+mn-lt"/>
                <a:ea typeface="ＭＳ Ｐゴシック" charset="0"/>
                <a:cs typeface="ＭＳ Ｐゴシック" charset="0"/>
              </a:rPr>
              <a:t>My name is…</a:t>
            </a:r>
            <a:endParaRPr lang="en-US" sz="6000" b="1" dirty="0">
              <a:solidFill>
                <a:schemeClr val="accent1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pic>
        <p:nvPicPr>
          <p:cNvPr id="36866" name="Picture 2" descr="http://www.examiner.com/images/blog/EXID22898/images/Hello_my_name_is_(clipart)_552x362_YOGA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524000"/>
            <a:ext cx="5257800" cy="3448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5673725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1"/>
                </a:solidFill>
                <a:latin typeface="Century Schoolbook" pitchFamily="18" charset="0"/>
                <a:ea typeface="ＭＳ Ｐゴシック" pitchFamily="34" charset="-128"/>
              </a:rPr>
              <a:t>Where are you from?</a:t>
            </a:r>
            <a:endParaRPr lang="en-US" sz="6000" b="1" dirty="0">
              <a:solidFill>
                <a:schemeClr val="accent1"/>
              </a:solidFill>
              <a:latin typeface="Century Schoolbook" pitchFamily="18" charset="0"/>
              <a:ea typeface="ＭＳ Ｐゴシック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3704" y="396875"/>
            <a:ext cx="7611203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5500" b="1" dirty="0" smtClean="0"/>
              <a:t>¿De dónde eres (tú)? </a:t>
            </a:r>
            <a:endParaRPr lang="en-US" sz="55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29" y="1335594"/>
            <a:ext cx="8636000" cy="44166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4345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5673725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1"/>
                </a:solidFill>
                <a:latin typeface="Century Schoolbook" pitchFamily="18" charset="0"/>
                <a:ea typeface="ＭＳ Ｐゴシック" pitchFamily="34" charset="-128"/>
              </a:rPr>
              <a:t>I am from…</a:t>
            </a:r>
            <a:endParaRPr lang="en-US" sz="6000" b="1" dirty="0">
              <a:solidFill>
                <a:schemeClr val="accent1"/>
              </a:solidFill>
              <a:latin typeface="Century Schoolbook" pitchFamily="18" charset="0"/>
              <a:ea typeface="ＭＳ Ｐゴシック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00637" y="396875"/>
            <a:ext cx="4324984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5500" b="1" dirty="0" smtClean="0"/>
              <a:t>Yo soy de…</a:t>
            </a:r>
            <a:endParaRPr lang="en-US" sz="55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499" y="1335595"/>
            <a:ext cx="5442098" cy="43381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2317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see the video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016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690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67200" y="4949190"/>
            <a:ext cx="3733800" cy="1754327"/>
          </a:xfrm>
          <a:prstGeom prst="rect">
            <a:avLst/>
          </a:prstGeom>
          <a:noFill/>
          <a:ln w="76200" cmpd="sng">
            <a:solidFill>
              <a:schemeClr val="bg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chemeClr val="bg1"/>
                </a:solidFill>
              </a:rPr>
              <a:t>NEIGHBOR CHAT: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Practice asking and answering the two questions we just learned with the person next to you.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NO ENGLISH!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390650" y="5673725"/>
            <a:ext cx="58181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1"/>
                </a:solidFill>
                <a:latin typeface="Century Schoolbook" pitchFamily="18" charset="0"/>
                <a:ea typeface="ＭＳ Ｐゴシック" pitchFamily="34" charset="-128"/>
              </a:rPr>
              <a:t>How are you?</a:t>
            </a:r>
            <a:endParaRPr lang="en-US" sz="6000" b="1" dirty="0">
              <a:solidFill>
                <a:schemeClr val="accent1"/>
              </a:solidFill>
              <a:latin typeface="Century Schoolbook" pitchFamily="18" charset="0"/>
              <a:ea typeface="ＭＳ Ｐゴシック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3704" y="396875"/>
            <a:ext cx="6558387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5500" b="1" dirty="0"/>
              <a:t>¿Cómo estás </a:t>
            </a:r>
            <a:r>
              <a:rPr lang="es-ES_tradnl" sz="5500" b="1" dirty="0" smtClean="0"/>
              <a:t>(tú)? </a:t>
            </a:r>
            <a:endParaRPr lang="en-US" sz="55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275" y="1335595"/>
            <a:ext cx="4338130" cy="43381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4860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14400" y="5673725"/>
            <a:ext cx="72088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1"/>
                </a:solidFill>
                <a:latin typeface="Century Schoolbook" pitchFamily="18" charset="0"/>
                <a:ea typeface="ＭＳ Ｐゴシック" pitchFamily="34" charset="-128"/>
              </a:rPr>
              <a:t>I am (very) good.</a:t>
            </a:r>
            <a:endParaRPr lang="en-US" sz="6000" b="1" dirty="0">
              <a:solidFill>
                <a:schemeClr val="accent1"/>
              </a:solidFill>
              <a:latin typeface="Century Schoolbook" pitchFamily="18" charset="0"/>
              <a:ea typeface="ＭＳ Ｐゴシック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142880"/>
            <a:ext cx="7596394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5500" b="1" dirty="0" smtClean="0"/>
              <a:t>Yo estoy (muy) bien.</a:t>
            </a:r>
            <a:endParaRPr lang="en-US" sz="55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0" y="1117598"/>
            <a:ext cx="4826000" cy="4826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0541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390650" y="5673725"/>
            <a:ext cx="58181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1"/>
                </a:solidFill>
                <a:latin typeface="Century Schoolbook" pitchFamily="18" charset="0"/>
                <a:ea typeface="ＭＳ Ｐゴシック" pitchFamily="34" charset="-128"/>
              </a:rPr>
              <a:t>I am okay.</a:t>
            </a:r>
            <a:endParaRPr lang="en-US" sz="6000" b="1" dirty="0">
              <a:solidFill>
                <a:schemeClr val="accent1"/>
              </a:solidFill>
              <a:latin typeface="Century Schoolbook" pitchFamily="18" charset="0"/>
              <a:ea typeface="ＭＳ Ｐゴシック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142880"/>
            <a:ext cx="8534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4800" b="1" dirty="0" smtClean="0"/>
              <a:t>Yo estoy así así /</a:t>
            </a:r>
          </a:p>
          <a:p>
            <a:pPr algn="ctr"/>
            <a:r>
              <a:rPr lang="en-US" sz="4800" b="1" dirty="0"/>
              <a:t>m</a:t>
            </a:r>
            <a:r>
              <a:rPr lang="es-ES_tradnl" sz="4800" b="1" dirty="0" err="1" smtClean="0"/>
              <a:t>ás</a:t>
            </a:r>
            <a:r>
              <a:rPr lang="es-ES_tradnl" sz="4800" b="1" dirty="0" smtClean="0"/>
              <a:t> o menos.</a:t>
            </a:r>
            <a:endParaRPr lang="en-US" sz="4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733" y="1682073"/>
            <a:ext cx="4059767" cy="41853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7478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Momento</a:t>
            </a:r>
            <a:r>
              <a:rPr lang="en-US" dirty="0" smtClean="0"/>
              <a:t> Cultural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8460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04971" y="5673725"/>
            <a:ext cx="780562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1"/>
                </a:solidFill>
                <a:latin typeface="Century Schoolbook" pitchFamily="18" charset="0"/>
                <a:ea typeface="ＭＳ Ｐゴシック" pitchFamily="34" charset="-128"/>
              </a:rPr>
              <a:t>I am (very) bad.</a:t>
            </a:r>
            <a:endParaRPr lang="en-US" sz="6000" b="1" dirty="0">
              <a:solidFill>
                <a:schemeClr val="accent1"/>
              </a:solidFill>
              <a:latin typeface="Century Schoolbook" pitchFamily="18" charset="0"/>
              <a:ea typeface="ＭＳ Ｐゴシック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0" y="142880"/>
            <a:ext cx="7348429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5500" b="1" dirty="0" smtClean="0"/>
              <a:t>Yo estoy (muy) mal.</a:t>
            </a:r>
            <a:endParaRPr lang="en-US" sz="55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689" y="1231608"/>
            <a:ext cx="4593167" cy="43564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3328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¿</a:t>
            </a:r>
            <a:r>
              <a:rPr lang="en-US" i="1" dirty="0" err="1" smtClean="0"/>
              <a:t>Qué</a:t>
            </a:r>
            <a:r>
              <a:rPr lang="en-US" i="1" dirty="0" smtClean="0"/>
              <a:t> </a:t>
            </a:r>
            <a:r>
              <a:rPr lang="en-US" i="1" dirty="0" err="1" smtClean="0"/>
              <a:t>diría</a:t>
            </a:r>
            <a:r>
              <a:rPr lang="en-US" i="1" dirty="0" smtClean="0"/>
              <a:t> la persona?</a:t>
            </a:r>
            <a:endParaRPr lang="en-US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would the person say if asked how they were feeling/doing?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143000"/>
            <a:ext cx="4495800" cy="4495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128081"/>
            <a:ext cx="71628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¿</a:t>
            </a: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</a:rPr>
              <a:t>Cómo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</a:rPr>
              <a:t>estás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en-US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5919281"/>
            <a:ext cx="71628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/>
              <a:t>Estoy</a:t>
            </a:r>
            <a:r>
              <a:rPr lang="en-US" sz="5400" b="1" dirty="0" smtClean="0"/>
              <a:t> mal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128081"/>
            <a:ext cx="71628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¿</a:t>
            </a: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</a:rPr>
              <a:t>Cómo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</a:rPr>
              <a:t>estás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en-US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5919281"/>
            <a:ext cx="71628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/>
              <a:t>Estoy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bien</a:t>
            </a:r>
            <a:endParaRPr lang="en-US" sz="5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066800"/>
            <a:ext cx="3302000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128081"/>
            <a:ext cx="71628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¿</a:t>
            </a: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</a:rPr>
              <a:t>Cómo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</a:rPr>
              <a:t>estás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en-US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5844384"/>
            <a:ext cx="716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/>
              <a:t>Estoy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más</a:t>
            </a:r>
            <a:r>
              <a:rPr lang="en-US" sz="3000" b="1" dirty="0" smtClean="0"/>
              <a:t> o </a:t>
            </a:r>
            <a:r>
              <a:rPr lang="en-US" sz="3000" b="1" dirty="0" err="1" smtClean="0"/>
              <a:t>menos</a:t>
            </a:r>
            <a:r>
              <a:rPr lang="en-US" sz="3000" b="1" dirty="0" smtClean="0"/>
              <a:t> /</a:t>
            </a:r>
          </a:p>
          <a:p>
            <a:pPr algn="ctr"/>
            <a:r>
              <a:rPr lang="en-US" sz="3000" b="1" dirty="0" err="1" smtClean="0"/>
              <a:t>así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así</a:t>
            </a:r>
            <a:endParaRPr lang="en-US" sz="3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295400"/>
            <a:ext cx="5410200" cy="4548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Extras!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822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 smtClean="0">
                <a:solidFill>
                  <a:schemeClr val="accent1"/>
                </a:solidFill>
              </a:rPr>
              <a:t>Mucho gusto</a:t>
            </a:r>
            <a:endParaRPr lang="en-US" sz="9000" b="1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462278"/>
            <a:ext cx="822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 smtClean="0"/>
              <a:t>Nice to meet you</a:t>
            </a:r>
            <a:endParaRPr lang="en-US" sz="9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822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 err="1" smtClean="0">
                <a:solidFill>
                  <a:schemeClr val="accent1"/>
                </a:solidFill>
              </a:rPr>
              <a:t>Igualmente</a:t>
            </a:r>
            <a:endParaRPr lang="en-US" sz="9000" b="1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462278"/>
            <a:ext cx="822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 smtClean="0"/>
              <a:t>You too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822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 err="1" smtClean="0">
                <a:solidFill>
                  <a:schemeClr val="accent1"/>
                </a:solidFill>
              </a:rPr>
              <a:t>Qué</a:t>
            </a:r>
            <a:r>
              <a:rPr lang="en-US" sz="9000" b="1" dirty="0" smtClean="0">
                <a:solidFill>
                  <a:schemeClr val="accent1"/>
                </a:solidFill>
              </a:rPr>
              <a:t> </a:t>
            </a:r>
            <a:r>
              <a:rPr lang="en-US" sz="9000" b="1" dirty="0" err="1" smtClean="0">
                <a:solidFill>
                  <a:schemeClr val="accent1"/>
                </a:solidFill>
              </a:rPr>
              <a:t>tal</a:t>
            </a:r>
            <a:r>
              <a:rPr lang="en-US" sz="9000" b="1" dirty="0" smtClean="0">
                <a:solidFill>
                  <a:schemeClr val="accent1"/>
                </a:solidFill>
              </a:rPr>
              <a:t>?</a:t>
            </a:r>
            <a:endParaRPr lang="en-US" sz="9000" b="1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462278"/>
            <a:ext cx="822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 smtClean="0"/>
              <a:t>How’s it going?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Descubre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Listening Practice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8760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993648"/>
            <a:ext cx="7467600" cy="5635752"/>
          </a:xfrm>
        </p:spPr>
        <p:txBody>
          <a:bodyPr/>
          <a:lstStyle/>
          <a:p>
            <a:r>
              <a:rPr lang="en-US" dirty="0" smtClean="0"/>
              <a:t>The ways that we greet and interact with different people depends on our relationships to them, but also on our culture.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ways that we interact with each other in the US might seem strange—or even inappropriate—to people in other parts of the world.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When we meet people, they not only listen to what we say, but they also “read” what we do (our body language). 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30480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b="1" u="sng" cap="none" dirty="0" smtClean="0">
                <a:solidFill>
                  <a:srgbClr val="FE8637"/>
                </a:solidFill>
              </a:rPr>
              <a:t>Saying “Hello” in Different Cultures:</a:t>
            </a:r>
            <a:endParaRPr lang="en-US" sz="3600" b="1" u="sng" cap="none" dirty="0">
              <a:solidFill>
                <a:srgbClr val="FE863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Choose the correct response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1. a.  </a:t>
            </a:r>
            <a:r>
              <a:rPr lang="en-US" dirty="0" err="1" smtClean="0"/>
              <a:t>Muy</a:t>
            </a:r>
            <a:r>
              <a:rPr lang="en-US" dirty="0" smtClean="0"/>
              <a:t> </a:t>
            </a:r>
            <a:r>
              <a:rPr lang="en-US" dirty="0" err="1" smtClean="0"/>
              <a:t>bien</a:t>
            </a:r>
            <a:r>
              <a:rPr lang="en-US" dirty="0" smtClean="0"/>
              <a:t>, Gracias   B. Me </a:t>
            </a:r>
            <a:r>
              <a:rPr lang="en-US" dirty="0" err="1" smtClean="0"/>
              <a:t>llamo</a:t>
            </a:r>
            <a:r>
              <a:rPr lang="en-US" dirty="0" smtClean="0"/>
              <a:t> Graciela</a:t>
            </a:r>
          </a:p>
          <a:p>
            <a:r>
              <a:rPr lang="en-US" dirty="0" smtClean="0"/>
              <a:t>2. a. Lo </a:t>
            </a:r>
            <a:r>
              <a:rPr lang="en-US" dirty="0" err="1" smtClean="0"/>
              <a:t>siento</a:t>
            </a:r>
            <a:r>
              <a:rPr lang="en-US" dirty="0" smtClean="0"/>
              <a:t>                    </a:t>
            </a:r>
            <a:r>
              <a:rPr lang="en-US" dirty="0" err="1" smtClean="0"/>
              <a:t>B.Mucho</a:t>
            </a:r>
            <a:r>
              <a:rPr lang="en-US" dirty="0" smtClean="0"/>
              <a:t> Gusto</a:t>
            </a:r>
          </a:p>
          <a:p>
            <a:r>
              <a:rPr lang="en-US" dirty="0" smtClean="0"/>
              <a:t>3. a. Soy de Puerto Rico    B. No </a:t>
            </a:r>
            <a:r>
              <a:rPr lang="en-US" dirty="0" err="1" smtClean="0"/>
              <a:t>muy</a:t>
            </a:r>
            <a:r>
              <a:rPr lang="en-US" dirty="0" smtClean="0"/>
              <a:t> </a:t>
            </a:r>
            <a:r>
              <a:rPr lang="en-US" dirty="0" err="1" smtClean="0"/>
              <a:t>bien</a:t>
            </a:r>
            <a:endParaRPr lang="en-US" dirty="0" smtClean="0"/>
          </a:p>
          <a:p>
            <a:r>
              <a:rPr lang="en-US" dirty="0" smtClean="0"/>
              <a:t>4. a. No hay de </a:t>
            </a:r>
            <a:r>
              <a:rPr lang="en-US" dirty="0" err="1" smtClean="0"/>
              <a:t>qué</a:t>
            </a:r>
            <a:r>
              <a:rPr lang="en-US" dirty="0" smtClean="0"/>
              <a:t>            </a:t>
            </a:r>
            <a:r>
              <a:rPr lang="en-US" dirty="0" err="1" smtClean="0"/>
              <a:t>B.Regular</a:t>
            </a:r>
            <a:endParaRPr lang="en-US" dirty="0" smtClean="0"/>
          </a:p>
          <a:p>
            <a:r>
              <a:rPr lang="en-US" dirty="0" smtClean="0"/>
              <a:t>5. a. Mucho Gusto              B. </a:t>
            </a:r>
            <a:r>
              <a:rPr lang="en-US" dirty="0" err="1" smtClean="0"/>
              <a:t>Hasta</a:t>
            </a:r>
            <a:r>
              <a:rPr lang="en-US" dirty="0" smtClean="0"/>
              <a:t> Pronto</a:t>
            </a:r>
          </a:p>
          <a:p>
            <a:r>
              <a:rPr lang="en-US" dirty="0" smtClean="0"/>
              <a:t>6. a. Nada                           B. </a:t>
            </a:r>
            <a:r>
              <a:rPr lang="en-US" dirty="0" err="1" smtClean="0"/>
              <a:t>Igualmente</a:t>
            </a:r>
            <a:r>
              <a:rPr lang="en-US" dirty="0" smtClean="0"/>
              <a:t> 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GP: Work with a classmate to put this scrambled conversation in order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28362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Scrambled Conversation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Muy</a:t>
            </a:r>
            <a:r>
              <a:rPr lang="en-US" dirty="0" smtClean="0"/>
              <a:t> </a:t>
            </a:r>
            <a:r>
              <a:rPr lang="en-US" dirty="0" err="1" smtClean="0"/>
              <a:t>bien</a:t>
            </a:r>
            <a:r>
              <a:rPr lang="en-US" dirty="0" smtClean="0"/>
              <a:t>, Gracias.  Soy </a:t>
            </a:r>
            <a:r>
              <a:rPr lang="en-US" dirty="0" err="1" smtClean="0"/>
              <a:t>Rosabel</a:t>
            </a:r>
            <a:endParaRPr lang="en-US" dirty="0" smtClean="0"/>
          </a:p>
          <a:p>
            <a:r>
              <a:rPr lang="en-US" dirty="0" smtClean="0"/>
              <a:t>Soy del Ecuador.  Y </a:t>
            </a:r>
            <a:r>
              <a:rPr lang="en-US" dirty="0" err="1" smtClean="0"/>
              <a:t>tu</a:t>
            </a:r>
            <a:r>
              <a:rPr lang="en-US" dirty="0" smtClean="0"/>
              <a:t>?</a:t>
            </a:r>
          </a:p>
          <a:p>
            <a:r>
              <a:rPr lang="en-US" dirty="0" smtClean="0"/>
              <a:t>Mucho Gusto, </a:t>
            </a:r>
            <a:r>
              <a:rPr lang="en-US" dirty="0" err="1" smtClean="0"/>
              <a:t>Rosabel</a:t>
            </a:r>
            <a:endParaRPr lang="en-US" dirty="0" smtClean="0"/>
          </a:p>
          <a:p>
            <a:r>
              <a:rPr lang="en-US" dirty="0" err="1" smtClean="0"/>
              <a:t>Hola</a:t>
            </a:r>
            <a:r>
              <a:rPr lang="en-US" dirty="0" smtClean="0"/>
              <a:t>…Me </a:t>
            </a:r>
            <a:r>
              <a:rPr lang="en-US" dirty="0" err="1" smtClean="0"/>
              <a:t>llamo</a:t>
            </a:r>
            <a:r>
              <a:rPr lang="en-US" dirty="0" smtClean="0"/>
              <a:t>, Carlos. Como </a:t>
            </a:r>
            <a:r>
              <a:rPr lang="en-US" dirty="0" err="1" smtClean="0"/>
              <a:t>estas</a:t>
            </a:r>
            <a:r>
              <a:rPr lang="en-US" dirty="0" smtClean="0"/>
              <a:t>?</a:t>
            </a:r>
          </a:p>
          <a:p>
            <a:r>
              <a:rPr lang="en-US" dirty="0" smtClean="0"/>
              <a:t>Soy de Argentina</a:t>
            </a:r>
          </a:p>
          <a:p>
            <a:r>
              <a:rPr lang="en-US" dirty="0" err="1" smtClean="0"/>
              <a:t>Igualmente</a:t>
            </a:r>
            <a:r>
              <a:rPr lang="en-US" dirty="0" smtClean="0"/>
              <a:t>. De </a:t>
            </a:r>
            <a:r>
              <a:rPr lang="en-US" dirty="0" err="1" smtClean="0"/>
              <a:t>donde</a:t>
            </a:r>
            <a:r>
              <a:rPr lang="en-US" dirty="0" smtClean="0"/>
              <a:t> </a:t>
            </a:r>
            <a:r>
              <a:rPr lang="en-US" dirty="0" err="1" smtClean="0"/>
              <a:t>eres</a:t>
            </a:r>
            <a:r>
              <a:rPr lang="en-US" dirty="0" smtClean="0"/>
              <a:t>, Carlos?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487216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IP: Complete the following exchanges.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726022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417638"/>
          </a:xfrm>
        </p:spPr>
        <p:txBody>
          <a:bodyPr>
            <a:normAutofit/>
          </a:bodyPr>
          <a:lstStyle/>
          <a:p>
            <a:r>
              <a:rPr lang="en-US" sz="1800" dirty="0" smtClean="0"/>
              <a:t>Buenos </a:t>
            </a:r>
            <a:r>
              <a:rPr lang="en-US" sz="1800" dirty="0" err="1" smtClean="0"/>
              <a:t>dias</a:t>
            </a:r>
            <a:r>
              <a:rPr lang="en-US" sz="1800" dirty="0" smtClean="0"/>
              <a:t>                      ¿De </a:t>
            </a:r>
            <a:r>
              <a:rPr lang="en-US" sz="1800" dirty="0" err="1" smtClean="0"/>
              <a:t>donde</a:t>
            </a:r>
            <a:r>
              <a:rPr lang="en-US" sz="1800" dirty="0" smtClean="0"/>
              <a:t> </a:t>
            </a:r>
            <a:r>
              <a:rPr lang="en-US" sz="1800" dirty="0" err="1" smtClean="0"/>
              <a:t>eres</a:t>
            </a:r>
            <a:r>
              <a:rPr lang="en-US" sz="1800" dirty="0" smtClean="0"/>
              <a:t>?                   De nada</a:t>
            </a:r>
            <a:br>
              <a:rPr lang="en-US" sz="1800" dirty="0" smtClean="0"/>
            </a:br>
            <a:r>
              <a:rPr lang="en-US" sz="1800" dirty="0" smtClean="0"/>
              <a:t>¿</a:t>
            </a:r>
            <a:r>
              <a:rPr lang="en-US" sz="1800" dirty="0" err="1" smtClean="0"/>
              <a:t>Que</a:t>
            </a:r>
            <a:r>
              <a:rPr lang="en-US" sz="1800" dirty="0" smtClean="0"/>
              <a:t> </a:t>
            </a:r>
            <a:r>
              <a:rPr lang="en-US" sz="1800" dirty="0" err="1" smtClean="0"/>
              <a:t>Pasa</a:t>
            </a:r>
            <a:r>
              <a:rPr lang="en-US" sz="1800" dirty="0" smtClean="0"/>
              <a:t>?                          Hasta </a:t>
            </a:r>
            <a:r>
              <a:rPr lang="en-US" sz="1800" dirty="0" err="1" smtClean="0"/>
              <a:t>Luego</a:t>
            </a:r>
            <a:r>
              <a:rPr lang="en-US" sz="1800" dirty="0" smtClean="0"/>
              <a:t>                      ¿</a:t>
            </a:r>
            <a:r>
              <a:rPr lang="en-US" sz="1800" dirty="0" err="1" smtClean="0"/>
              <a:t>Que</a:t>
            </a:r>
            <a:r>
              <a:rPr lang="en-US" sz="1800" dirty="0" smtClean="0"/>
              <a:t> </a:t>
            </a:r>
            <a:r>
              <a:rPr lang="en-US" sz="1800" dirty="0" err="1" smtClean="0"/>
              <a:t>tal</a:t>
            </a:r>
            <a:r>
              <a:rPr lang="en-US" sz="1800" dirty="0" smtClean="0"/>
              <a:t>?</a:t>
            </a:r>
            <a:br>
              <a:rPr lang="en-US" sz="1800" dirty="0" smtClean="0"/>
            </a:br>
            <a:r>
              <a:rPr lang="en-US" sz="1800" dirty="0" smtClean="0"/>
              <a:t>¿Como </a:t>
            </a:r>
            <a:r>
              <a:rPr lang="en-US" sz="1800" dirty="0" err="1" smtClean="0"/>
              <a:t>te</a:t>
            </a:r>
            <a:r>
              <a:rPr lang="en-US" sz="1800" dirty="0" smtClean="0"/>
              <a:t> llamas?               </a:t>
            </a:r>
            <a:r>
              <a:rPr lang="en-US" sz="1800" dirty="0" err="1" smtClean="0"/>
              <a:t>Encantado</a:t>
            </a:r>
            <a:r>
              <a:rPr lang="en-US" sz="1800" dirty="0" smtClean="0"/>
              <a:t> (a)                </a:t>
            </a:r>
            <a:r>
              <a:rPr lang="en-US" sz="1800" dirty="0" err="1" smtClean="0"/>
              <a:t>Muy</a:t>
            </a:r>
            <a:r>
              <a:rPr lang="en-US" sz="1800" dirty="0" smtClean="0"/>
              <a:t> </a:t>
            </a:r>
            <a:r>
              <a:rPr lang="en-US" sz="1800" dirty="0" err="1" smtClean="0"/>
              <a:t>bien</a:t>
            </a:r>
            <a:r>
              <a:rPr lang="en-US" sz="1800" dirty="0" smtClean="0"/>
              <a:t>, Gracias</a:t>
            </a:r>
            <a:endParaRPr lang="en-US" sz="1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A.1___________________</a:t>
            </a:r>
          </a:p>
          <a:p>
            <a:pPr marL="0" indent="0">
              <a:buNone/>
            </a:pPr>
            <a:r>
              <a:rPr lang="en-US" dirty="0" smtClean="0"/>
              <a:t>2. Buenos </a:t>
            </a:r>
            <a:r>
              <a:rPr lang="en-US" dirty="0" err="1" smtClean="0"/>
              <a:t>dias</a:t>
            </a:r>
            <a:r>
              <a:rPr lang="en-US" dirty="0" smtClean="0"/>
              <a:t>, 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tal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 smtClean="0"/>
              <a:t>__________________</a:t>
            </a:r>
          </a:p>
          <a:p>
            <a:pPr marL="457200" indent="-457200">
              <a:buAutoNum type="arabicPeriod"/>
            </a:pPr>
            <a:r>
              <a:rPr lang="en-US" dirty="0" smtClean="0"/>
              <a:t>Me </a:t>
            </a:r>
            <a:r>
              <a:rPr lang="en-US" dirty="0" err="1" smtClean="0"/>
              <a:t>llamo</a:t>
            </a:r>
            <a:r>
              <a:rPr lang="en-US" dirty="0" smtClean="0"/>
              <a:t> Carmen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1. _________________</a:t>
            </a:r>
          </a:p>
          <a:p>
            <a:pPr marL="0" indent="0">
              <a:buNone/>
            </a:pPr>
            <a:r>
              <a:rPr lang="en-US" dirty="0" smtClean="0"/>
              <a:t>2. Soy de Canada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 smtClean="0"/>
              <a:t>Te </a:t>
            </a:r>
            <a:r>
              <a:rPr lang="en-US" dirty="0" err="1" smtClean="0"/>
              <a:t>presento</a:t>
            </a:r>
            <a:r>
              <a:rPr lang="en-US" dirty="0" smtClean="0"/>
              <a:t> a Marisol</a:t>
            </a:r>
          </a:p>
          <a:p>
            <a:pPr marL="457200" indent="-457200">
              <a:buAutoNum type="arabicPeriod"/>
            </a:pPr>
            <a:r>
              <a:rPr lang="en-US" dirty="0" smtClean="0"/>
              <a:t>__________________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AutoNum type="arabicPeriod"/>
            </a:pPr>
            <a:r>
              <a:rPr lang="en-US" dirty="0" smtClean="0"/>
              <a:t>Gracias</a:t>
            </a:r>
          </a:p>
          <a:p>
            <a:pPr marL="457200" indent="-457200">
              <a:buAutoNum type="arabicPeriod"/>
            </a:pPr>
            <a:r>
              <a:rPr lang="en-US" dirty="0" smtClean="0"/>
              <a:t>___________________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1. _________________</a:t>
            </a:r>
          </a:p>
          <a:p>
            <a:pPr marL="0" indent="0">
              <a:buNone/>
            </a:pPr>
            <a:r>
              <a:rPr lang="en-US" dirty="0" smtClean="0"/>
              <a:t>2. Regular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1.____________________ </a:t>
            </a:r>
          </a:p>
          <a:p>
            <a:pPr marL="0" indent="0">
              <a:buNone/>
            </a:pPr>
            <a:r>
              <a:rPr lang="en-US" dirty="0" smtClean="0"/>
              <a:t>2. Nada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1.¡Hasta la vista!</a:t>
            </a:r>
          </a:p>
          <a:p>
            <a:pPr marL="0" indent="0">
              <a:buNone/>
            </a:pPr>
            <a:r>
              <a:rPr lang="en-US" dirty="0" smtClean="0"/>
              <a:t>2.____________________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740065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u="sng" dirty="0" smtClean="0">
                <a:solidFill>
                  <a:srgbClr val="FE8637"/>
                </a:solidFill>
              </a:rPr>
              <a:t>EXIT TICKET: answer the following in complete </a:t>
            </a:r>
            <a:r>
              <a:rPr lang="en-US" sz="3200" b="1" u="sng" dirty="0" err="1" smtClean="0">
                <a:solidFill>
                  <a:srgbClr val="FE8637"/>
                </a:solidFill>
              </a:rPr>
              <a:t>spanish</a:t>
            </a:r>
            <a:r>
              <a:rPr lang="en-US" sz="3200" b="1" u="sng" dirty="0" smtClean="0">
                <a:solidFill>
                  <a:srgbClr val="FE8637"/>
                </a:solidFill>
              </a:rPr>
              <a:t> sentences </a:t>
            </a:r>
            <a:endParaRPr lang="en-US" sz="3200" b="1" u="sng" dirty="0">
              <a:solidFill>
                <a:srgbClr val="FE863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AutoNum type="arabicParenR"/>
            </a:pPr>
            <a:r>
              <a:rPr lang="en-US" sz="5300" dirty="0" smtClean="0"/>
              <a:t>¿</a:t>
            </a:r>
            <a:r>
              <a:rPr lang="en-US" sz="5300" dirty="0" err="1" smtClean="0"/>
              <a:t>Cómo</a:t>
            </a:r>
            <a:r>
              <a:rPr lang="en-US" sz="5300" dirty="0" smtClean="0"/>
              <a:t> </a:t>
            </a:r>
            <a:r>
              <a:rPr lang="en-US" sz="5300" dirty="0" err="1" smtClean="0"/>
              <a:t>te</a:t>
            </a:r>
            <a:r>
              <a:rPr lang="en-US" sz="5300" dirty="0" smtClean="0"/>
              <a:t> llamas?</a:t>
            </a:r>
          </a:p>
          <a:p>
            <a:pPr marL="457200" indent="-457200">
              <a:buAutoNum type="arabicParenR"/>
            </a:pPr>
            <a:r>
              <a:rPr lang="en-US" sz="5300" dirty="0" smtClean="0"/>
              <a:t>¿De </a:t>
            </a:r>
            <a:r>
              <a:rPr lang="en-US" sz="5300" dirty="0" err="1" smtClean="0"/>
              <a:t>dónde</a:t>
            </a:r>
            <a:r>
              <a:rPr lang="en-US" sz="5300" dirty="0" smtClean="0"/>
              <a:t> </a:t>
            </a:r>
            <a:r>
              <a:rPr lang="en-US" sz="5300" dirty="0" err="1" smtClean="0"/>
              <a:t>eres</a:t>
            </a:r>
            <a:r>
              <a:rPr lang="en-US" sz="5300" dirty="0" smtClean="0"/>
              <a:t>?</a:t>
            </a:r>
          </a:p>
          <a:p>
            <a:pPr marL="457200" indent="-457200">
              <a:buAutoNum type="arabicParenR"/>
            </a:pPr>
            <a:r>
              <a:rPr lang="en-US" sz="5300" dirty="0" smtClean="0"/>
              <a:t>¿</a:t>
            </a:r>
            <a:r>
              <a:rPr lang="en-US" sz="5300" dirty="0" err="1" smtClean="0"/>
              <a:t>Cómo</a:t>
            </a:r>
            <a:r>
              <a:rPr lang="en-US" sz="5300" dirty="0" smtClean="0"/>
              <a:t> </a:t>
            </a:r>
            <a:r>
              <a:rPr lang="en-US" sz="5300" dirty="0" err="1" smtClean="0"/>
              <a:t>estás</a:t>
            </a:r>
            <a:r>
              <a:rPr lang="en-US" sz="5300" dirty="0" smtClean="0"/>
              <a:t>?</a:t>
            </a:r>
          </a:p>
          <a:p>
            <a:pPr marL="457200" indent="-457200">
              <a:buAutoNum type="arabicParenR"/>
            </a:pPr>
            <a:r>
              <a:rPr lang="en-US" sz="5300" dirty="0" smtClean="0"/>
              <a:t>¿</a:t>
            </a:r>
            <a:r>
              <a:rPr lang="en-US" sz="5300" dirty="0" err="1" smtClean="0"/>
              <a:t>Qué</a:t>
            </a:r>
            <a:r>
              <a:rPr lang="en-US" sz="5300" dirty="0" smtClean="0"/>
              <a:t> </a:t>
            </a:r>
            <a:r>
              <a:rPr lang="en-US" sz="5300" dirty="0" err="1" smtClean="0"/>
              <a:t>tiempo</a:t>
            </a:r>
            <a:r>
              <a:rPr lang="en-US" sz="5300" dirty="0" smtClean="0"/>
              <a:t> </a:t>
            </a:r>
            <a:r>
              <a:rPr lang="en-US" sz="5300" dirty="0" err="1" smtClean="0"/>
              <a:t>hace</a:t>
            </a:r>
            <a:r>
              <a:rPr lang="en-US" sz="5300" dirty="0" smtClean="0"/>
              <a:t>?</a:t>
            </a:r>
          </a:p>
          <a:p>
            <a:pPr marL="457200" indent="-457200">
              <a:buAutoNum type="arabicParenR"/>
            </a:pPr>
            <a:r>
              <a:rPr lang="en-US" sz="5300" dirty="0" smtClean="0"/>
              <a:t>¿</a:t>
            </a:r>
            <a:r>
              <a:rPr lang="en-US" sz="5300" dirty="0" err="1" smtClean="0"/>
              <a:t>Cuántos</a:t>
            </a:r>
            <a:r>
              <a:rPr lang="en-US" sz="5300" dirty="0" smtClean="0"/>
              <a:t> </a:t>
            </a:r>
            <a:r>
              <a:rPr lang="en-US" sz="5300" dirty="0" err="1" smtClean="0"/>
              <a:t>años</a:t>
            </a:r>
            <a:r>
              <a:rPr lang="en-US" sz="5300" dirty="0" smtClean="0"/>
              <a:t> </a:t>
            </a:r>
            <a:r>
              <a:rPr lang="en-US" sz="5300" dirty="0" err="1" smtClean="0"/>
              <a:t>tienes</a:t>
            </a:r>
            <a:r>
              <a:rPr lang="en-US" sz="5300" dirty="0" smtClean="0"/>
              <a:t>?</a:t>
            </a:r>
            <a:endParaRPr lang="en-US" sz="5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480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b="1" u="sng" cap="none" dirty="0" smtClean="0">
                <a:solidFill>
                  <a:srgbClr val="FE8637"/>
                </a:solidFill>
              </a:rPr>
              <a:t>Saying “Hello” in Different Cultures:</a:t>
            </a:r>
            <a:endParaRPr lang="en-US" sz="3600" b="1" u="sng" cap="none" dirty="0">
              <a:solidFill>
                <a:srgbClr val="FE8637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26565"/>
            <a:ext cx="4530970" cy="30314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826565"/>
            <a:ext cx="4572000" cy="30314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65895"/>
            <a:ext cx="4530970" cy="28238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90800" y="3328054"/>
            <a:ext cx="1905000" cy="6617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700" b="1" dirty="0" smtClean="0">
                <a:solidFill>
                  <a:schemeClr val="bg1"/>
                </a:solidFill>
              </a:rPr>
              <a:t>Japan</a:t>
            </a:r>
            <a:endParaRPr lang="en-US" sz="37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25970" y="6196280"/>
            <a:ext cx="1905000" cy="6617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700" b="1" dirty="0" smtClean="0">
                <a:solidFill>
                  <a:schemeClr val="bg1"/>
                </a:solidFill>
              </a:rPr>
              <a:t>Tibet</a:t>
            </a:r>
            <a:endParaRPr lang="en-US" sz="37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39000" y="6196280"/>
            <a:ext cx="1905000" cy="6617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700" b="1" dirty="0" smtClean="0">
                <a:solidFill>
                  <a:schemeClr val="bg1"/>
                </a:solidFill>
              </a:rPr>
              <a:t>USA</a:t>
            </a:r>
            <a:endParaRPr lang="en-US" sz="3700" b="1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165895"/>
            <a:ext cx="4572000" cy="26289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239000" y="3133075"/>
            <a:ext cx="1905000" cy="6617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700" b="1" dirty="0" smtClean="0">
                <a:solidFill>
                  <a:schemeClr val="bg1"/>
                </a:solidFill>
              </a:rPr>
              <a:t>Inuit</a:t>
            </a:r>
            <a:endParaRPr lang="en-US" sz="37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066800"/>
            <a:ext cx="84582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First time you meet </a:t>
            </a:r>
          </a:p>
          <a:p>
            <a:pPr>
              <a:buNone/>
            </a:pPr>
            <a:r>
              <a:rPr lang="en-US" dirty="0" smtClean="0"/>
              <a:t>someone—handshake</a:t>
            </a:r>
          </a:p>
          <a:p>
            <a:r>
              <a:rPr lang="en-US" dirty="0" smtClean="0"/>
              <a:t>Other times—</a:t>
            </a:r>
            <a:r>
              <a:rPr lang="en-US" i="1" dirty="0" err="1" smtClean="0"/>
              <a:t>besos</a:t>
            </a:r>
            <a:r>
              <a:rPr lang="en-US" dirty="0" smtClean="0"/>
              <a:t> (small</a:t>
            </a:r>
          </a:p>
          <a:p>
            <a:pPr>
              <a:buNone/>
            </a:pPr>
            <a:r>
              <a:rPr lang="en-US" dirty="0" smtClean="0"/>
              <a:t>kisses on the cheek);</a:t>
            </a:r>
          </a:p>
          <a:p>
            <a:pPr>
              <a:buNone/>
            </a:pPr>
            <a:r>
              <a:rPr lang="en-US" dirty="0" smtClean="0"/>
              <a:t>starting with the left</a:t>
            </a:r>
          </a:p>
          <a:p>
            <a:r>
              <a:rPr lang="en-US" dirty="0" smtClean="0"/>
              <a:t>Many Latin American</a:t>
            </a:r>
          </a:p>
          <a:p>
            <a:pPr>
              <a:buNone/>
            </a:pPr>
            <a:r>
              <a:rPr lang="en-US" dirty="0" smtClean="0"/>
              <a:t>Cultures use </a:t>
            </a:r>
            <a:r>
              <a:rPr lang="en-US" i="1" dirty="0" err="1" smtClean="0"/>
              <a:t>besos</a:t>
            </a:r>
            <a:r>
              <a:rPr lang="en-US" dirty="0" smtClean="0"/>
              <a:t> as well—</a:t>
            </a:r>
          </a:p>
          <a:p>
            <a:pPr>
              <a:buNone/>
            </a:pPr>
            <a:r>
              <a:rPr lang="en-US" dirty="0" smtClean="0"/>
              <a:t>some use one, others use two</a:t>
            </a:r>
          </a:p>
          <a:p>
            <a:r>
              <a:rPr lang="en-US" dirty="0" smtClean="0"/>
              <a:t>The </a:t>
            </a:r>
            <a:r>
              <a:rPr lang="en-US" i="1" dirty="0" err="1" smtClean="0"/>
              <a:t>besos</a:t>
            </a:r>
            <a:r>
              <a:rPr lang="en-US" dirty="0" smtClean="0"/>
              <a:t> are NOT romantic—they are polite! 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Why might it be important to know how people in a culture greet one another before entering that culture?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30480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b="1" u="sng" cap="none" dirty="0" smtClean="0">
                <a:solidFill>
                  <a:srgbClr val="FE8637"/>
                </a:solidFill>
              </a:rPr>
              <a:t>Saying “Hello” in Spain:</a:t>
            </a:r>
            <a:endParaRPr lang="en-US" sz="3600" b="1" u="sng" cap="none" dirty="0">
              <a:solidFill>
                <a:srgbClr val="FE8637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838200"/>
            <a:ext cx="4613030" cy="31515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39000" y="3328054"/>
            <a:ext cx="1905000" cy="6617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700" b="1" dirty="0" smtClean="0">
                <a:solidFill>
                  <a:schemeClr val="bg1"/>
                </a:solidFill>
              </a:rPr>
              <a:t>Spain</a:t>
            </a:r>
            <a:endParaRPr lang="en-US" sz="37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296862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OOPS…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46138"/>
            <a:ext cx="7467600" cy="4873752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http://</a:t>
            </a:r>
            <a:r>
              <a:rPr lang="en-US" dirty="0" err="1" smtClean="0"/>
              <a:t>www.youtube.com/watch?v</a:t>
            </a:r>
            <a:r>
              <a:rPr lang="en-US" dirty="0" smtClean="0"/>
              <a:t>=bG7FsJA18vI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608512"/>
            <a:ext cx="6858000" cy="4563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en-US" sz="8600" b="1" dirty="0" err="1" smtClean="0"/>
              <a:t>Tarea</a:t>
            </a:r>
            <a:endParaRPr lang="en-US" sz="8600" b="1" dirty="0"/>
          </a:p>
        </p:txBody>
      </p:sp>
      <p:sp>
        <p:nvSpPr>
          <p:cNvPr id="1126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sz="3000" dirty="0" smtClean="0">
                <a:ea typeface="ＭＳ Ｐゴシック" panose="020B0600070205080204" pitchFamily="34" charset="-128"/>
              </a:rPr>
              <a:t>Each person needs a “homework log”</a:t>
            </a:r>
          </a:p>
          <a:p>
            <a:r>
              <a:rPr lang="en-US" sz="3000" dirty="0" smtClean="0">
                <a:ea typeface="ＭＳ Ｐゴシック" panose="020B0600070205080204" pitchFamily="34" charset="-128"/>
              </a:rPr>
              <a:t>This unit will last 7 days</a:t>
            </a:r>
          </a:p>
          <a:p>
            <a:r>
              <a:rPr lang="en-US" sz="3000" dirty="0" smtClean="0">
                <a:ea typeface="ＭＳ Ｐゴシック" panose="020B0600070205080204" pitchFamily="34" charset="-128"/>
              </a:rPr>
              <a:t>Make sure you notice the day of your first test- it is on the board!</a:t>
            </a:r>
          </a:p>
          <a:p>
            <a:r>
              <a:rPr lang="en-US" sz="3000" dirty="0" smtClean="0">
                <a:ea typeface="ＭＳ Ｐゴシック" panose="020B0600070205080204" pitchFamily="34" charset="-128"/>
              </a:rPr>
              <a:t>Study for at least 15 minutes and record it on your homework log</a:t>
            </a:r>
          </a:p>
          <a:p>
            <a:pPr lvl="1"/>
            <a:r>
              <a:rPr lang="en-US" sz="3000" dirty="0" smtClean="0">
                <a:ea typeface="ＭＳ Ｐゴシック" panose="020B0600070205080204" pitchFamily="34" charset="-128"/>
              </a:rPr>
              <a:t>What could you do to study?</a:t>
            </a:r>
          </a:p>
        </p:txBody>
      </p:sp>
    </p:spTree>
    <p:extLst>
      <p:ext uri="{BB962C8B-B14F-4D97-AF65-F5344CB8AC3E}">
        <p14:creationId xmlns="" xmlns:p14="http://schemas.microsoft.com/office/powerpoint/2010/main" val="10268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7200" b="1" u="sng" dirty="0" smtClean="0"/>
              <a:t>TAREA:</a:t>
            </a:r>
            <a:endParaRPr lang="en-US" sz="7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sz="5700" dirty="0" smtClean="0"/>
              <a:t>Last Class-Review the alphabet</a:t>
            </a:r>
          </a:p>
          <a:p>
            <a:pPr algn="ctr">
              <a:buNone/>
            </a:pPr>
            <a:endParaRPr lang="en-US" sz="5700" dirty="0"/>
          </a:p>
          <a:p>
            <a:pPr algn="ctr">
              <a:buNone/>
            </a:pPr>
            <a:r>
              <a:rPr lang="en-US" sz="5700" dirty="0" smtClean="0"/>
              <a:t>Today- </a:t>
            </a:r>
          </a:p>
          <a:p>
            <a:pPr algn="ctr">
              <a:buNone/>
            </a:pPr>
            <a:r>
              <a:rPr lang="en-US" sz="5700" dirty="0" smtClean="0"/>
              <a:t>Review </a:t>
            </a:r>
            <a:r>
              <a:rPr lang="en-US" sz="5700" dirty="0" smtClean="0"/>
              <a:t>Greetings </a:t>
            </a:r>
            <a:r>
              <a:rPr lang="en-US" sz="5700" dirty="0" err="1" smtClean="0"/>
              <a:t>Vocab</a:t>
            </a:r>
            <a:endParaRPr lang="en-US" sz="5700" dirty="0" smtClean="0"/>
          </a:p>
          <a:p>
            <a:pPr algn="ctr">
              <a:buNone/>
            </a:pPr>
            <a:endParaRPr lang="en-US" sz="5700" dirty="0"/>
          </a:p>
          <a:p>
            <a:pPr algn="ctr">
              <a:buNone/>
            </a:pPr>
            <a:r>
              <a:rPr lang="en-US" sz="5700" dirty="0" smtClean="0"/>
              <a:t>At least 15 minutes </a:t>
            </a:r>
          </a:p>
          <a:p>
            <a:pPr algn="ctr">
              <a:buNone/>
            </a:pPr>
            <a:endParaRPr lang="en-US" sz="5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Pixel.thmx</Template>
  <TotalTime>1949</TotalTime>
  <Words>796</Words>
  <Application>Microsoft Office PowerPoint</Application>
  <PresentationFormat>On-screen Show (4:3)</PresentationFormat>
  <Paragraphs>166</Paragraphs>
  <Slides>45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Oriel</vt:lpstr>
      <vt:lpstr>VÁMONOS 1-3</vt:lpstr>
      <vt:lpstr>EL OBJETIVO:</vt:lpstr>
      <vt:lpstr>Momento Cultural</vt:lpstr>
      <vt:lpstr>Saying “Hello” in Different Cultures:</vt:lpstr>
      <vt:lpstr>Saying “Hello” in Different Cultures:</vt:lpstr>
      <vt:lpstr>Saying “Hello” in Spain:</vt:lpstr>
      <vt:lpstr>OOPS…</vt:lpstr>
      <vt:lpstr>Tarea</vt:lpstr>
      <vt:lpstr>TAREA:</vt:lpstr>
      <vt:lpstr> Unit # 1: Greetings &amp; Farewells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ORIGIN &amp; NAME: </vt:lpstr>
      <vt:lpstr>Slide 21</vt:lpstr>
      <vt:lpstr>Slide 22</vt:lpstr>
      <vt:lpstr>Slide 23</vt:lpstr>
      <vt:lpstr>Slide 24</vt:lpstr>
      <vt:lpstr>Let’s see the video</vt:lpstr>
      <vt:lpstr>Slide 26</vt:lpstr>
      <vt:lpstr>Slide 27</vt:lpstr>
      <vt:lpstr>Slide 28</vt:lpstr>
      <vt:lpstr>Slide 29</vt:lpstr>
      <vt:lpstr>Slide 30</vt:lpstr>
      <vt:lpstr>¿Qué diría la persona?</vt:lpstr>
      <vt:lpstr>Slide 32</vt:lpstr>
      <vt:lpstr>Slide 33</vt:lpstr>
      <vt:lpstr>Slide 34</vt:lpstr>
      <vt:lpstr>Extras!</vt:lpstr>
      <vt:lpstr>Slide 36</vt:lpstr>
      <vt:lpstr>Slide 37</vt:lpstr>
      <vt:lpstr>Slide 38</vt:lpstr>
      <vt:lpstr>Descubre </vt:lpstr>
      <vt:lpstr>Choose the correct response</vt:lpstr>
      <vt:lpstr>GP: Work with a classmate to put this scrambled conversation in order</vt:lpstr>
      <vt:lpstr>Scrambled Conversation</vt:lpstr>
      <vt:lpstr>IP: Complete the following exchanges.</vt:lpstr>
      <vt:lpstr>Buenos dias                      ¿De donde eres?                   De nada ¿Que Pasa?                          Hasta Luego                      ¿Que tal? ¿Como te llamas?               Encantado (a)                Muy bien, Gracias</vt:lpstr>
      <vt:lpstr>EXIT TICKET: answer the following in complete spanish sentences </vt:lpstr>
    </vt:vector>
  </TitlesOfParts>
  <Company>Duke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VÁMONOS 2-2</dc:title>
  <dc:creator>Rachel McGowen</dc:creator>
  <cp:lastModifiedBy>diana1.lugo</cp:lastModifiedBy>
  <cp:revision>46</cp:revision>
  <dcterms:created xsi:type="dcterms:W3CDTF">2012-09-10T17:16:40Z</dcterms:created>
  <dcterms:modified xsi:type="dcterms:W3CDTF">2014-09-09T12:03:09Z</dcterms:modified>
</cp:coreProperties>
</file>