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7"/>
  </p:notesMasterIdLst>
  <p:sldIdLst>
    <p:sldId id="350" r:id="rId2"/>
    <p:sldId id="258" r:id="rId3"/>
    <p:sldId id="391" r:id="rId4"/>
    <p:sldId id="392" r:id="rId5"/>
    <p:sldId id="261" r:id="rId6"/>
    <p:sldId id="36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7" r:id="rId41"/>
    <p:sldId id="393" r:id="rId42"/>
    <p:sldId id="394" r:id="rId43"/>
    <p:sldId id="395" r:id="rId44"/>
    <p:sldId id="396" r:id="rId45"/>
    <p:sldId id="288" r:id="rId4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C72"/>
    <a:srgbClr val="FF6FCF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C86B2A-03E8-4530-AD4B-784427A6EAA4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1C0FA5D-96D6-4F6F-BD0B-1D38F185B6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http://www.youtube.com/watch?v=0UBs4mJRABU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B601-A72E-47E9-AE1A-880ABB8ACF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=BRY1t5qvg_M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7A8C1-C6FF-48D5-BD19-FA1DDD75F1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89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Possible ideas: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entury Schoolbook" pitchFamily="18" charset="0"/>
              </a:rPr>
              <a:t>Bartering at </a:t>
            </a:r>
            <a:r>
              <a:rPr lang="en-US" b="1" i="1" dirty="0" err="1" smtClean="0">
                <a:solidFill>
                  <a:schemeClr val="tx2"/>
                </a:solidFill>
                <a:latin typeface="Century Schoolbook" pitchFamily="18" charset="0"/>
              </a:rPr>
              <a:t>mercados</a:t>
            </a:r>
            <a:endParaRPr lang="en-US" b="1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entury Schoolbook" pitchFamily="18" charset="0"/>
              </a:rPr>
              <a:t>Taking the bus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entury Schoolbook" pitchFamily="18" charset="0"/>
              </a:rPr>
              <a:t>Finding a specific address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entury Schoolbook" pitchFamily="18" charset="0"/>
              </a:rPr>
              <a:t>Telling time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entury Schoolbook" pitchFamily="18" charset="0"/>
              </a:rPr>
              <a:t>Getting the phone number of a Spanish-speaking friend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64DB51-6562-415A-8BE3-2D095AFF6BA9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599B-39F3-F94A-B045-6D330672FCC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670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come up and fill in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599B-39F3-F94A-B045-6D330672FCC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90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5B8D2-6498-4C2F-94E0-DCDF38539A5B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E4AC767-7784-419E-A267-07E85BE32F4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1125-C657-42D7-B7C9-4AAE581C27BF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D4430-4C9E-4839-9E49-F68C5492D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4EE9-26AB-4F30-AD87-496A7A756B74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7FB2-0F78-41D0-ACDB-0FE26C313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C9DE-E949-4FA3-BF24-7EC858A54BD3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9E0CC-B2F2-4911-AC52-26EC02444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D3337-CFE2-4DA1-89A2-FDEAB2BC1CDB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1EE2AE6-F99B-462E-AA56-FD255E6BF93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5B29-C4DE-45FA-A347-707B532E6786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56E8A-9F6D-489E-9828-32259399B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B7F1-406E-4337-8E05-45E5712B05D5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97AFE-41A3-4043-B89D-51ED0B151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7E18-CE94-48A8-9473-310AB26ADB1F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7917-58CC-412B-A567-E5F5E1F0C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5EB7-41D0-423E-A95C-0BC7E9024946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B103-3E5B-4BC8-BC5C-95C9682EC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716F4A-9868-4A84-943C-06D287C43FB0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2BC93-FBD5-4F29-B086-67318CCF59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C6EC1-F319-4453-A458-863B7C46FB75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5D7095-C6C9-47EA-84A6-4FC06353DF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FF544CBA-97A0-4A77-8F40-0DBF206738B9}" type="datetime1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fld id="{97670A20-54BC-48A5-A3EC-A42E4FCE18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0" r:id="rId2"/>
    <p:sldLayoutId id="2147483918" r:id="rId3"/>
    <p:sldLayoutId id="2147483911" r:id="rId4"/>
    <p:sldLayoutId id="2147483912" r:id="rId5"/>
    <p:sldLayoutId id="2147483913" r:id="rId6"/>
    <p:sldLayoutId id="2147483914" r:id="rId7"/>
    <p:sldLayoutId id="2147483919" r:id="rId8"/>
    <p:sldLayoutId id="2147483920" r:id="rId9"/>
    <p:sldLayoutId id="2147483915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1" u="sng" cap="none" dirty="0" err="1" smtClean="0"/>
              <a:t>Vámonos</a:t>
            </a:r>
            <a:r>
              <a:rPr lang="en-US" b="1" i="1" u="sng" cap="none" dirty="0" smtClean="0"/>
              <a:t> 2-1</a:t>
            </a:r>
            <a:br>
              <a:rPr lang="en-US" b="1" i="1" u="sng" cap="none" dirty="0" smtClean="0"/>
            </a:br>
            <a:r>
              <a:rPr lang="en-US" b="1" i="1" u="sng" cap="none" dirty="0" smtClean="0"/>
              <a:t>5 </a:t>
            </a:r>
            <a:r>
              <a:rPr lang="en-US" b="1" i="1" u="sng" cap="none" dirty="0" err="1" smtClean="0"/>
              <a:t>minutos</a:t>
            </a:r>
            <a:endParaRPr lang="en-US" b="1" i="1" u="sng" cap="none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7848600" cy="53308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/>
            </a:pPr>
            <a:r>
              <a:rPr lang="en-US" dirty="0" err="1" smtClean="0"/>
              <a:t>Escribe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 y el </a:t>
            </a:r>
            <a:r>
              <a:rPr lang="en-US" dirty="0" err="1" smtClean="0"/>
              <a:t>objetivo</a:t>
            </a:r>
            <a:r>
              <a:rPr lang="en-US" sz="3200" dirty="0" smtClean="0"/>
              <a:t>:  </a:t>
            </a:r>
          </a:p>
          <a:p>
            <a:pPr marL="457200" indent="-457200" eaLnBrk="1" hangingPunct="1">
              <a:buNone/>
            </a:pPr>
            <a:r>
              <a:rPr lang="en-US" sz="3200" dirty="0" smtClean="0"/>
              <a:t>Hoy </a:t>
            </a:r>
            <a:r>
              <a:rPr lang="en-US" sz="3200" dirty="0" err="1" smtClean="0"/>
              <a:t>es</a:t>
            </a:r>
            <a:r>
              <a:rPr lang="en-US" sz="3200" dirty="0" smtClean="0"/>
              <a:t> el </a:t>
            </a:r>
            <a:r>
              <a:rPr lang="en-US" sz="3200" dirty="0" smtClean="0"/>
              <a:t>25 </a:t>
            </a:r>
            <a:r>
              <a:rPr lang="en-US" sz="3200" dirty="0" smtClean="0"/>
              <a:t>de </a:t>
            </a:r>
            <a:r>
              <a:rPr lang="en-US" sz="3200" dirty="0" err="1" smtClean="0"/>
              <a:t>septiembre</a:t>
            </a:r>
            <a:r>
              <a:rPr lang="en-US" sz="3200" dirty="0" smtClean="0"/>
              <a:t> del 2014.</a:t>
            </a:r>
          </a:p>
          <a:p>
            <a:pPr marL="457200" indent="-457200" eaLnBrk="1" hangingPunct="1">
              <a:buNone/>
            </a:pPr>
            <a:r>
              <a:rPr lang="en-US" i="1" dirty="0" err="1" smtClean="0"/>
              <a:t>Objetivo</a:t>
            </a:r>
            <a:r>
              <a:rPr lang="en-US" i="1" dirty="0" smtClean="0"/>
              <a:t>:  I can use numbers 0-31 in various ways</a:t>
            </a:r>
            <a:endParaRPr lang="en-US" dirty="0" smtClean="0"/>
          </a:p>
          <a:p>
            <a:pPr marL="457200" indent="-457200" eaLnBrk="1" hangingPunct="1">
              <a:buNone/>
            </a:pPr>
            <a:endParaRPr lang="en-US" b="0" i="1" dirty="0" smtClean="0"/>
          </a:p>
          <a:p>
            <a:pPr marL="457200" indent="-457200" eaLnBrk="1" hangingPunct="1">
              <a:buNone/>
            </a:pPr>
            <a:r>
              <a:rPr lang="en-US" b="0" i="1" dirty="0" smtClean="0"/>
              <a:t>Complete the following sentences with the correct form of </a:t>
            </a:r>
            <a:r>
              <a:rPr lang="en-US" i="1" dirty="0" smtClean="0"/>
              <a:t>ser. ( Just answers)</a:t>
            </a:r>
            <a:endParaRPr lang="en-US" b="0" i="1" dirty="0" smtClean="0"/>
          </a:p>
          <a:p>
            <a:pPr marL="457200" indent="-457200">
              <a:buAutoNum type="arabicPeriod"/>
            </a:pPr>
            <a:r>
              <a:rPr lang="en-US" i="1" dirty="0" err="1" smtClean="0"/>
              <a:t>Yo</a:t>
            </a:r>
            <a:r>
              <a:rPr lang="en-US" i="1" dirty="0" smtClean="0"/>
              <a:t>________  Americano</a:t>
            </a:r>
          </a:p>
          <a:p>
            <a:pPr marL="457200" indent="-457200">
              <a:buAutoNum type="arabicPeriod"/>
            </a:pPr>
            <a:r>
              <a:rPr lang="en-US" i="1" dirty="0" smtClean="0"/>
              <a:t>Alberto ________ </a:t>
            </a:r>
            <a:r>
              <a:rPr lang="en-US" i="1" dirty="0" err="1" smtClean="0"/>
              <a:t>muy</a:t>
            </a:r>
            <a:r>
              <a:rPr lang="en-US" i="1" dirty="0" smtClean="0"/>
              <a:t> </a:t>
            </a:r>
            <a:r>
              <a:rPr lang="en-US" i="1" dirty="0" err="1" smtClean="0"/>
              <a:t>responsable</a:t>
            </a:r>
            <a:r>
              <a:rPr lang="en-US" i="1" dirty="0" smtClean="0"/>
              <a:t>.  </a:t>
            </a:r>
            <a:r>
              <a:rPr lang="en-US" i="1" dirty="0" err="1" smtClean="0"/>
              <a:t>Siempre</a:t>
            </a:r>
            <a:r>
              <a:rPr lang="en-US" i="1" dirty="0" smtClean="0"/>
              <a:t> </a:t>
            </a:r>
            <a:r>
              <a:rPr lang="en-US" i="1" dirty="0" err="1" smtClean="0"/>
              <a:t>ayuda</a:t>
            </a:r>
            <a:r>
              <a:rPr lang="en-US" i="1" dirty="0" smtClean="0"/>
              <a:t> a </a:t>
            </a:r>
            <a:r>
              <a:rPr lang="en-US" i="1" dirty="0" err="1" smtClean="0"/>
              <a:t>su</a:t>
            </a:r>
            <a:r>
              <a:rPr lang="en-US" i="1" dirty="0" smtClean="0"/>
              <a:t> </a:t>
            </a:r>
            <a:r>
              <a:rPr lang="en-US" i="1" dirty="0" err="1" smtClean="0"/>
              <a:t>familia</a:t>
            </a:r>
            <a:r>
              <a:rPr lang="en-US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i="1" dirty="0" err="1" smtClean="0"/>
              <a:t>Ustedes</a:t>
            </a:r>
            <a:r>
              <a:rPr lang="en-US" i="1" dirty="0" smtClean="0"/>
              <a:t> ________ </a:t>
            </a:r>
            <a:r>
              <a:rPr lang="en-US" i="1" dirty="0" err="1" smtClean="0"/>
              <a:t>muy</a:t>
            </a:r>
            <a:r>
              <a:rPr lang="en-US" i="1" dirty="0" smtClean="0"/>
              <a:t> </a:t>
            </a:r>
            <a:r>
              <a:rPr lang="en-US" i="1" dirty="0" err="1" smtClean="0"/>
              <a:t>buenos</a:t>
            </a:r>
            <a:r>
              <a:rPr lang="en-US" i="1" dirty="0" smtClean="0"/>
              <a:t> </a:t>
            </a:r>
            <a:r>
              <a:rPr lang="en-US" i="1" dirty="0" err="1" smtClean="0"/>
              <a:t>estudiantes</a:t>
            </a:r>
            <a:r>
              <a:rPr lang="en-US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i="1" dirty="0" smtClean="0"/>
              <a:t>¿De </a:t>
            </a:r>
            <a:r>
              <a:rPr lang="en-US" i="1" dirty="0" err="1" smtClean="0"/>
              <a:t>dónde</a:t>
            </a:r>
            <a:r>
              <a:rPr lang="en-US" i="1" dirty="0" smtClean="0"/>
              <a:t> _________ </a:t>
            </a:r>
            <a:r>
              <a:rPr lang="en-US" i="1" dirty="0" err="1" smtClean="0"/>
              <a:t>tú</a:t>
            </a:r>
            <a:r>
              <a:rPr lang="en-US" i="1" dirty="0" smtClean="0"/>
              <a:t>?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dirty="0" smtClean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dirty="0" smtClean="0"/>
              <a:t> 5. Why should we learn numbers?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3</a:t>
            </a:r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tres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Century Schoolbook" pitchFamily="18" charset="0"/>
              </a:rPr>
              <a:t>Dibuja tres triángulos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4</a:t>
            </a: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cuatro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Century Schoolbook" pitchFamily="18" charset="0"/>
              </a:rPr>
              <a:t>Dibuja cuatro círculos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cinco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>
                <a:latin typeface="Century Schoolbook" pitchFamily="18" charset="0"/>
              </a:rPr>
              <a:t>Dibuja cinco rectángulos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GB" sz="20000">
                <a:solidFill>
                  <a:schemeClr val="accent1"/>
                </a:solidFill>
                <a:latin typeface="Century Schoolbook" pitchFamily="18" charset="0"/>
              </a:rPr>
              <a:t>6</a:t>
            </a:r>
            <a:endParaRPr lang="en-US" sz="2000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seis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Century Schoolbook" pitchFamily="18" charset="0"/>
              </a:rPr>
              <a:t>Dibuja seis estrellas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GB" sz="20000">
                <a:solidFill>
                  <a:schemeClr val="accent1"/>
                </a:solidFill>
                <a:latin typeface="Century Schoolbook" pitchFamily="18" charset="0"/>
              </a:rPr>
              <a:t>7</a:t>
            </a:r>
            <a:endParaRPr lang="en-US" sz="2000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4403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siete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Century Schoolbook" pitchFamily="18" charset="0"/>
              </a:rPr>
              <a:t>Dibuja siete cuadrados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8</a:t>
            </a:r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ocho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Century Schoolbook" pitchFamily="18" charset="0"/>
              </a:rPr>
              <a:t>Dibuja ocho triángulos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9</a:t>
            </a:r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nueve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Century Schoolbook" pitchFamily="18" charset="0"/>
              </a:rPr>
              <a:t>Dibuja nueve círculos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342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10</a:t>
            </a:r>
          </a:p>
        </p:txBody>
      </p: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diez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>
                <a:latin typeface="Century Schoolbook" pitchFamily="18" charset="0"/>
              </a:rPr>
              <a:t>Dibuja diez rectángulos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76200"/>
            <a:ext cx="8915400" cy="1055688"/>
          </a:xfrm>
          <a:noFill/>
        </p:spPr>
        <p:txBody>
          <a:bodyPr/>
          <a:lstStyle/>
          <a:p>
            <a:pPr algn="ctr" eaLnBrk="1" hangingPunct="1"/>
            <a:r>
              <a:rPr lang="en-US" sz="5400" b="1" u="sng" cap="none" smtClean="0"/>
              <a:t>Para los números 11-20</a:t>
            </a:r>
          </a:p>
        </p:txBody>
      </p:sp>
      <p:sp>
        <p:nvSpPr>
          <p:cNvPr id="48131" name="Subtitle 2"/>
          <p:cNvSpPr>
            <a:spLocks noGrp="1"/>
          </p:cNvSpPr>
          <p:nvPr>
            <p:ph type="subTitle" idx="4294967295"/>
          </p:nvPr>
        </p:nvSpPr>
        <p:spPr>
          <a:xfrm>
            <a:off x="1828800" y="1295400"/>
            <a:ext cx="7239000" cy="3200400"/>
          </a:xfrm>
        </p:spPr>
        <p:txBody>
          <a:bodyPr/>
          <a:lstStyle/>
          <a:p>
            <a:pPr marL="742950" indent="-742950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	¡Tengo buenas noticias!</a:t>
            </a: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 Ya no tienen que dibujar… </a:t>
            </a:r>
            <a:r>
              <a:rPr lang="en-US" sz="3600" b="1" smtClean="0">
                <a:solidFill>
                  <a:schemeClr val="tx2"/>
                </a:solidFill>
                <a:sym typeface="Wingdings" pitchFamily="2" charset="2"/>
              </a:rPr>
              <a:t> </a:t>
            </a:r>
            <a:endParaRPr lang="en-US" sz="3600" smtClean="0">
              <a:solidFill>
                <a:schemeClr val="tx2"/>
              </a:solidFill>
            </a:endParaRPr>
          </a:p>
          <a:p>
            <a:pPr marL="742950" indent="-742950" eaLnBrk="1" hangingPunct="1">
              <a:buFont typeface="Wingdings" pitchFamily="2" charset="2"/>
              <a:buNone/>
            </a:pPr>
            <a:endParaRPr lang="en-US" sz="3600" b="1" smtClean="0">
              <a:solidFill>
                <a:schemeClr val="tx2"/>
              </a:solidFill>
            </a:endParaRPr>
          </a:p>
          <a:p>
            <a:pPr marL="742950" indent="-742950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11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 bwMode="auto">
          <a:xfrm>
            <a:off x="2133600" y="76200"/>
            <a:ext cx="6172200" cy="1055688"/>
          </a:xfrm>
        </p:spPr>
        <p:txBody>
          <a:bodyPr/>
          <a:lstStyle/>
          <a:p>
            <a:pPr algn="ctr" eaLnBrk="1" hangingPunct="1"/>
            <a:r>
              <a:rPr lang="en-US" sz="6000" u="sng" cap="none" smtClean="0"/>
              <a:t>EL OBJETIVO: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1524000"/>
            <a:ext cx="6172200" cy="1371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 Can </a:t>
            </a:r>
            <a:r>
              <a:rPr lang="en-US" sz="3600" smtClean="0"/>
              <a:t>use numbers </a:t>
            </a:r>
            <a:r>
              <a:rPr lang="en-US" sz="3600" dirty="0" smtClean="0"/>
              <a:t>1-31 in various ways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12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doce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13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trece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14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catorce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15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quince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16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dieciséis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17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diecisiete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solidFill>
                  <a:schemeClr val="accent1"/>
                </a:solidFill>
                <a:latin typeface="Comic Sans MS" pitchFamily="66" charset="0"/>
              </a:rPr>
              <a:t>18</a:t>
            </a:r>
            <a:endParaRPr lang="en-US" sz="960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dieciocho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19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diecinueve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/>
            <a:r>
              <a:rPr lang="en-GB" sz="9600">
                <a:latin typeface="Comic Sans MS" pitchFamily="66" charset="0"/>
              </a:rPr>
              <a:t>20</a:t>
            </a:r>
            <a:endParaRPr lang="en-US" sz="9600">
              <a:latin typeface="Comic Sans MS" pitchFamily="66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6670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1676400" y="0"/>
            <a:ext cx="6172200" cy="2054225"/>
          </a:xfrm>
          <a:noFill/>
        </p:spPr>
        <p:txBody>
          <a:bodyPr/>
          <a:lstStyle/>
          <a:p>
            <a:pPr algn="ctr" eaLnBrk="1" hangingPunct="1"/>
            <a:r>
              <a:rPr lang="en-US" sz="6000" u="sng" cap="none" smtClean="0"/>
              <a:t>Números 21-31</a:t>
            </a:r>
          </a:p>
        </p:txBody>
      </p:sp>
      <p:sp>
        <p:nvSpPr>
          <p:cNvPr id="68611" name="Subtitle 2"/>
          <p:cNvSpPr>
            <a:spLocks noGrp="1"/>
          </p:cNvSpPr>
          <p:nvPr>
            <p:ph type="body" idx="1"/>
          </p:nvPr>
        </p:nvSpPr>
        <p:spPr>
          <a:xfrm>
            <a:off x="1066800" y="2054225"/>
            <a:ext cx="8077200" cy="1371600"/>
          </a:xfrm>
        </p:spPr>
        <p:txBody>
          <a:bodyPr/>
          <a:lstStyle/>
          <a:p>
            <a:pPr marL="742950" indent="-742950" eaLnBrk="1" hangingPunct="1"/>
            <a:r>
              <a:rPr lang="en-US" sz="3600" dirty="0" smtClean="0"/>
              <a:t>	 (no </a:t>
            </a:r>
            <a:r>
              <a:rPr lang="en-US" sz="3600" dirty="0" err="1" smtClean="0"/>
              <a:t>tienen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dibujar</a:t>
            </a:r>
            <a:r>
              <a:rPr lang="en-US" sz="3600" dirty="0" smtClean="0"/>
              <a:t> </a:t>
            </a:r>
            <a:r>
              <a:rPr lang="en-US" sz="3600" dirty="0" err="1" smtClean="0"/>
              <a:t>ni</a:t>
            </a:r>
            <a:r>
              <a:rPr lang="en-US" sz="3600" dirty="0" smtClean="0"/>
              <a:t> </a:t>
            </a:r>
            <a:r>
              <a:rPr lang="en-US" sz="3600" dirty="0" err="1" smtClean="0"/>
              <a:t>escribir</a:t>
            </a:r>
            <a:r>
              <a:rPr lang="en-US" sz="3600" dirty="0" smtClean="0"/>
              <a:t>) </a:t>
            </a:r>
          </a:p>
          <a:p>
            <a:pPr marL="742950" indent="-742950" eaLnBrk="1" hangingPunct="1"/>
            <a:r>
              <a:rPr lang="en-US" sz="3600" dirty="0" smtClean="0"/>
              <a:t>. </a:t>
            </a:r>
          </a:p>
          <a:p>
            <a:pPr marL="742950" indent="-742950" eaLnBrk="1" hangingPunct="1"/>
            <a:endParaRPr lang="en-US" sz="3600" dirty="0" smtClean="0"/>
          </a:p>
          <a:p>
            <a:pPr marL="742950" indent="-742950" eaLnBrk="1" hangingPunct="1"/>
            <a:r>
              <a:rPr lang="en-US" sz="3600" dirty="0" smtClean="0"/>
              <a:t>	</a:t>
            </a:r>
          </a:p>
        </p:txBody>
      </p:sp>
      <p:sp>
        <p:nvSpPr>
          <p:cNvPr id="68612" name="Subtitle 2"/>
          <p:cNvSpPr txBox="1">
            <a:spLocks/>
          </p:cNvSpPr>
          <p:nvPr/>
        </p:nvSpPr>
        <p:spPr bwMode="auto">
          <a:xfrm>
            <a:off x="1657350" y="3657600"/>
            <a:ext cx="7715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chemeClr val="tx2"/>
                </a:solidFill>
                <a:latin typeface="Century Schoolbook" pitchFamily="18" charset="0"/>
              </a:rPr>
              <a:t>	</a:t>
            </a:r>
          </a:p>
          <a:p>
            <a:pPr marL="742950" indent="-7429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3600" b="1">
              <a:solidFill>
                <a:schemeClr val="tx2"/>
              </a:solidFill>
              <a:latin typeface="Century Schoolbook" pitchFamily="18" charset="0"/>
            </a:endParaRPr>
          </a:p>
          <a:p>
            <a:pPr marL="742950" indent="-7429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3600" b="1">
              <a:solidFill>
                <a:schemeClr val="tx2"/>
              </a:solidFill>
              <a:latin typeface="Century Schoolbook" pitchFamily="18" charset="0"/>
            </a:endParaRPr>
          </a:p>
          <a:p>
            <a:pPr marL="742950" indent="-7429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3600" b="1">
              <a:solidFill>
                <a:schemeClr val="tx2"/>
              </a:solidFill>
              <a:latin typeface="Century Schoolbook" pitchFamily="18" charset="0"/>
            </a:endParaRPr>
          </a:p>
          <a:p>
            <a:pPr marL="742950" indent="-7429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600" b="1">
                <a:solidFill>
                  <a:schemeClr val="tx2"/>
                </a:solidFill>
                <a:latin typeface="Century Schoolbook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Momento</a:t>
            </a:r>
            <a:r>
              <a:rPr lang="en-US" dirty="0" smtClean="0"/>
              <a:t> Cultural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Español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increíble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GB" sz="20000">
                <a:solidFill>
                  <a:schemeClr val="accent1"/>
                </a:solidFill>
                <a:latin typeface="Century Schoolbook" pitchFamily="18" charset="0"/>
              </a:rPr>
              <a:t>21</a:t>
            </a:r>
            <a:endParaRPr lang="en-US" sz="2000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6963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5867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GB" sz="20000">
                <a:solidFill>
                  <a:schemeClr val="accent1"/>
                </a:solidFill>
                <a:latin typeface="Century Schoolbook" pitchFamily="18" charset="0"/>
              </a:rPr>
              <a:t>22</a:t>
            </a:r>
            <a:endParaRPr lang="en-US" sz="2000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7065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5867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veintidós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23</a:t>
            </a:r>
          </a:p>
        </p:txBody>
      </p:sp>
      <p:sp>
        <p:nvSpPr>
          <p:cNvPr id="7168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5867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veintitrés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24</a:t>
            </a:r>
          </a:p>
        </p:txBody>
      </p:sp>
      <p:sp>
        <p:nvSpPr>
          <p:cNvPr id="7270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veinticuatro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25</a:t>
            </a:r>
          </a:p>
        </p:txBody>
      </p:sp>
      <p:sp>
        <p:nvSpPr>
          <p:cNvPr id="7373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veinticinco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26</a:t>
            </a:r>
          </a:p>
        </p:txBody>
      </p:sp>
      <p:sp>
        <p:nvSpPr>
          <p:cNvPr id="7475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veintiséis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27</a:t>
            </a:r>
          </a:p>
        </p:txBody>
      </p:sp>
      <p:sp>
        <p:nvSpPr>
          <p:cNvPr id="7577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28</a:t>
            </a:r>
          </a:p>
        </p:txBody>
      </p:sp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veintiocho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29</a:t>
            </a:r>
          </a:p>
        </p:txBody>
      </p:sp>
      <p:sp>
        <p:nvSpPr>
          <p:cNvPr id="7782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veintinueve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30</a:t>
            </a:r>
          </a:p>
        </p:txBody>
      </p:sp>
      <p:sp>
        <p:nvSpPr>
          <p:cNvPr id="7885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treinta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solidFill>
                  <a:srgbClr val="E75C01"/>
                </a:solidFill>
              </a:rPr>
              <a:t>You never know when knowing a 2</a:t>
            </a:r>
            <a:r>
              <a:rPr lang="en-US" b="1" cap="none" baseline="30000" dirty="0" smtClean="0">
                <a:solidFill>
                  <a:srgbClr val="E75C01"/>
                </a:solidFill>
              </a:rPr>
              <a:t>nd</a:t>
            </a:r>
            <a:r>
              <a:rPr lang="en-US" b="1" cap="none" dirty="0" smtClean="0">
                <a:solidFill>
                  <a:srgbClr val="E75C01"/>
                </a:solidFill>
              </a:rPr>
              <a:t> language will come in handy…</a:t>
            </a:r>
            <a:endParaRPr lang="en-US" b="1" cap="none" dirty="0">
              <a:solidFill>
                <a:srgbClr val="E75C0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08327"/>
            <a:ext cx="5943600" cy="5244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31</a:t>
            </a:r>
          </a:p>
        </p:txBody>
      </p:sp>
      <p:sp>
        <p:nvSpPr>
          <p:cNvPr id="7987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treinta y 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Ser- Foldable and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205359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IP: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¡</a:t>
            </a:r>
            <a:r>
              <a:rPr lang="en-US" sz="4000" dirty="0" err="1" smtClean="0"/>
              <a:t>más</a:t>
            </a:r>
            <a:r>
              <a:rPr lang="en-US" sz="4000" dirty="0" smtClean="0"/>
              <a:t> </a:t>
            </a:r>
            <a:r>
              <a:rPr lang="en-US" sz="4000" dirty="0" err="1" smtClean="0"/>
              <a:t>Práctica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2209800"/>
            <a:ext cx="7162800" cy="3733800"/>
          </a:xfrm>
        </p:spPr>
        <p:txBody>
          <a:bodyPr>
            <a:normAutofit/>
          </a:bodyPr>
          <a:lstStyle/>
          <a:p>
            <a:r>
              <a:rPr lang="en-US" sz="3000" b="0" i="1" dirty="0" err="1" smtClean="0"/>
              <a:t>Por</a:t>
            </a:r>
            <a:r>
              <a:rPr lang="en-US" sz="3000" b="0" i="1" dirty="0" smtClean="0"/>
              <a:t> favor, </a:t>
            </a:r>
            <a:r>
              <a:rPr lang="en-US" sz="3000" b="0" i="1" dirty="0" err="1" smtClean="0"/>
              <a:t>abre</a:t>
            </a:r>
            <a:r>
              <a:rPr lang="en-US" sz="3000" b="0" i="1" dirty="0" smtClean="0"/>
              <a:t> el </a:t>
            </a:r>
            <a:r>
              <a:rPr lang="en-US" sz="3000" b="0" i="1" dirty="0" err="1" smtClean="0"/>
              <a:t>libro</a:t>
            </a:r>
            <a:r>
              <a:rPr lang="en-US" sz="3000" b="0" i="1" dirty="0" smtClean="0"/>
              <a:t> a </a:t>
            </a:r>
            <a:r>
              <a:rPr lang="en-US" sz="3000" b="0" i="1" dirty="0" err="1" smtClean="0"/>
              <a:t>las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páginas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cincuenta</a:t>
            </a:r>
            <a:r>
              <a:rPr lang="en-US" sz="3000" b="0" i="1" dirty="0" smtClean="0"/>
              <a:t> y dos y </a:t>
            </a:r>
            <a:r>
              <a:rPr lang="en-US" sz="3000" b="0" i="1" dirty="0" err="1" smtClean="0"/>
              <a:t>cincuenta</a:t>
            </a:r>
            <a:r>
              <a:rPr lang="en-US" sz="3000" b="0" i="1" dirty="0" smtClean="0"/>
              <a:t> y </a:t>
            </a:r>
            <a:r>
              <a:rPr lang="en-US" sz="3000" b="0" i="1" dirty="0" err="1" smtClean="0"/>
              <a:t>tres</a:t>
            </a:r>
            <a:r>
              <a:rPr lang="en-US" sz="3000" b="0" i="1" dirty="0" smtClean="0"/>
              <a:t>. </a:t>
            </a:r>
          </a:p>
          <a:p>
            <a:endParaRPr lang="en-US" sz="3000" b="0" i="1" dirty="0" smtClean="0"/>
          </a:p>
          <a:p>
            <a:r>
              <a:rPr lang="en-US" sz="3000" b="0" i="1" dirty="0" smtClean="0"/>
              <a:t>You may continue working independently or with your shoulder partner at a level two to complete </a:t>
            </a:r>
            <a:r>
              <a:rPr lang="en-US" sz="3000" b="0" i="1" dirty="0" err="1" smtClean="0"/>
              <a:t>las</a:t>
            </a:r>
            <a:r>
              <a:rPr lang="en-US" sz="3000" b="0" i="1" dirty="0" smtClean="0"/>
              <a:t> </a:t>
            </a:r>
            <a:r>
              <a:rPr lang="en-US" sz="3000" b="0" i="1" dirty="0" err="1" smtClean="0"/>
              <a:t>páginas</a:t>
            </a:r>
            <a:r>
              <a:rPr lang="en-US" sz="3000" b="0" i="1" dirty="0" smtClean="0"/>
              <a:t> 52 y 53. </a:t>
            </a:r>
          </a:p>
          <a:p>
            <a:endParaRPr lang="en-US" sz="3000" b="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31279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5705684" y="-3934808"/>
            <a:ext cx="888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Página</a:t>
            </a:r>
            <a:r>
              <a:rPr lang="en-US" sz="2400" u="sng" dirty="0" smtClean="0"/>
              <a:t> 51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464385" y="-2101532"/>
            <a:ext cx="579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soy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4357812"/>
              </p:ext>
            </p:extLst>
          </p:nvPr>
        </p:nvGraphicFramePr>
        <p:xfrm>
          <a:off x="1343935" y="203363"/>
          <a:ext cx="5992225" cy="6435732"/>
        </p:xfrm>
        <a:graphic>
          <a:graphicData uri="http://schemas.openxmlformats.org/presentationml/2006/ole">
            <p:oleObj spid="_x0000_s102402" name="Document" r:id="rId4" imgW="6994080" imgH="8713080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4341" y="345229"/>
            <a:ext cx="52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/>
                </a:solidFill>
              </a:rPr>
              <a:t>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956" y="499117"/>
            <a:ext cx="49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E8637"/>
                </a:solidFill>
              </a:rPr>
              <a:t>soy</a:t>
            </a:r>
            <a:endParaRPr lang="en-US" sz="1400" dirty="0">
              <a:solidFill>
                <a:srgbClr val="FE863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7332" y="668394"/>
            <a:ext cx="788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E8637"/>
                </a:solidFill>
              </a:rPr>
              <a:t>somos</a:t>
            </a:r>
            <a:endParaRPr lang="en-US" sz="1200" dirty="0">
              <a:solidFill>
                <a:srgbClr val="FE863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9786" y="787560"/>
            <a:ext cx="776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sois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2956" y="945393"/>
            <a:ext cx="656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4341" y="1087056"/>
            <a:ext cx="181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0904" y="1210166"/>
            <a:ext cx="788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E8637"/>
                </a:solidFill>
              </a:rPr>
              <a:t>son</a:t>
            </a:r>
            <a:endParaRPr lang="en-US" sz="1200" dirty="0">
              <a:solidFill>
                <a:srgbClr val="FE863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879" y="1356360"/>
            <a:ext cx="1002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7777" y="1487165"/>
            <a:ext cx="832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eres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8471" y="1617970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7777" y="2277485"/>
            <a:ext cx="37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4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777" y="2446797"/>
            <a:ext cx="2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6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7777" y="2577602"/>
            <a:ext cx="37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838490" y="2708407"/>
            <a:ext cx="409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5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6623" y="2839212"/>
            <a:ext cx="26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1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2732" y="2970017"/>
            <a:ext cx="380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2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5529" y="3108367"/>
            <a:ext cx="102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3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9742" y="3681365"/>
            <a:ext cx="72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soy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1617" y="3812170"/>
            <a:ext cx="934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9298" y="3942975"/>
            <a:ext cx="656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5144" y="4108758"/>
            <a:ext cx="90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3001" y="4239563"/>
            <a:ext cx="671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9879" y="4385846"/>
            <a:ext cx="919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5684" y="3681365"/>
            <a:ext cx="1401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5972" y="3927689"/>
            <a:ext cx="1014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25972" y="4198020"/>
            <a:ext cx="134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0145" y="4499899"/>
            <a:ext cx="1359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3180" y="5436702"/>
            <a:ext cx="907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2374" y="5680573"/>
            <a:ext cx="1197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soy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5972" y="5680573"/>
            <a:ext cx="1080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2863" y="5811378"/>
            <a:ext cx="1007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75144" y="5846054"/>
            <a:ext cx="1430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72025" y="6036735"/>
            <a:ext cx="1933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42399" y="6167540"/>
            <a:ext cx="1481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588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0545798"/>
              </p:ext>
            </p:extLst>
          </p:nvPr>
        </p:nvGraphicFramePr>
        <p:xfrm>
          <a:off x="1143000" y="165100"/>
          <a:ext cx="6858000" cy="6527800"/>
        </p:xfrm>
        <a:graphic>
          <a:graphicData uri="http://schemas.openxmlformats.org/presentationml/2006/ole">
            <p:oleObj spid="_x0000_s103426" name="Document" r:id="rId4" imgW="6857748" imgH="6527560" progId="Word.Document.12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9222" y="1223862"/>
            <a:ext cx="818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444" y="1513694"/>
            <a:ext cx="77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soy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444" y="1827944"/>
            <a:ext cx="77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eres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6333" y="2089554"/>
            <a:ext cx="620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6333" y="2293133"/>
            <a:ext cx="931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4444" y="2554743"/>
            <a:ext cx="77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9556" y="2816353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9556" y="3077963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9556" y="3339573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3444" y="3601183"/>
            <a:ext cx="945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556" y="3862793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2333" y="3993598"/>
            <a:ext cx="733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8444" y="4255208"/>
            <a:ext cx="747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8889" y="4516818"/>
            <a:ext cx="747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somos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8444" y="4778428"/>
            <a:ext cx="747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6221" y="5040038"/>
            <a:ext cx="776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eres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9556" y="5301648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7667" y="5563258"/>
            <a:ext cx="7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6110" y="5824868"/>
            <a:ext cx="846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E8637"/>
                </a:solidFill>
              </a:rPr>
              <a:t>es</a:t>
            </a:r>
            <a:endParaRPr lang="en-US" sz="1100" dirty="0">
              <a:solidFill>
                <a:srgbClr val="FE863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0556" y="6086478"/>
            <a:ext cx="846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E8637"/>
                </a:solidFill>
              </a:rPr>
              <a:t>son</a:t>
            </a:r>
            <a:endParaRPr lang="en-US" sz="1100" dirty="0">
              <a:solidFill>
                <a:srgbClr val="FE863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033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300" b="1" u="sng" cap="none" smtClean="0"/>
              <a:t>REMEMBER OUR DISMISSAL PROCEDURE!</a:t>
            </a:r>
          </a:p>
        </p:txBody>
      </p:sp>
      <p:sp>
        <p:nvSpPr>
          <p:cNvPr id="9011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517775"/>
            <a:ext cx="8686800" cy="4873625"/>
          </a:xfrm>
        </p:spPr>
        <p:txBody>
          <a:bodyPr/>
          <a:lstStyle/>
          <a:p>
            <a:pPr eaLnBrk="1" hangingPunct="1"/>
            <a:r>
              <a:rPr lang="en-US" sz="4300" dirty="0" smtClean="0"/>
              <a:t>We have our procedures to help us meet our GRAN META</a:t>
            </a:r>
          </a:p>
          <a:p>
            <a:pPr eaLnBrk="1" hangingPunct="1"/>
            <a:r>
              <a:rPr lang="en-US" sz="7400" dirty="0" err="1" smtClean="0"/>
              <a:t>Sí</a:t>
            </a:r>
            <a:r>
              <a:rPr lang="en-US" sz="7400" dirty="0" smtClean="0"/>
              <a:t>, se </a:t>
            </a:r>
            <a:r>
              <a:rPr lang="en-US" sz="7400" dirty="0" err="1" smtClean="0"/>
              <a:t>puede</a:t>
            </a:r>
            <a:r>
              <a:rPr lang="en-US" sz="7400" dirty="0" smtClean="0"/>
              <a:t>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2133600" y="76200"/>
            <a:ext cx="6172200" cy="1055688"/>
          </a:xfrm>
        </p:spPr>
        <p:txBody>
          <a:bodyPr/>
          <a:lstStyle/>
          <a:p>
            <a:pPr algn="ctr" eaLnBrk="1" hangingPunct="1"/>
            <a:r>
              <a:rPr lang="en-US" sz="6000" u="sng" cap="none" smtClean="0"/>
              <a:t>SU TAREA: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7620000" cy="1371600"/>
          </a:xfrm>
        </p:spPr>
        <p:txBody>
          <a:bodyPr/>
          <a:lstStyle/>
          <a:p>
            <a:pPr marL="742950" indent="-742950" eaLnBrk="1" hangingPunct="1"/>
            <a:r>
              <a:rPr lang="en-US" sz="4000" dirty="0" smtClean="0"/>
              <a:t>	Review the verb Ser and the numbers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600" cap="none" dirty="0" smtClean="0"/>
              <a:t>SO….</a:t>
            </a:r>
            <a:r>
              <a:rPr lang="en-US" sz="3300" cap="none" dirty="0" smtClean="0"/>
              <a:t/>
            </a:r>
            <a:br>
              <a:rPr lang="en-US" sz="3300" cap="none" dirty="0" smtClean="0"/>
            </a:br>
            <a:r>
              <a:rPr lang="en-US" sz="3300" cap="none" dirty="0" smtClean="0"/>
              <a:t/>
            </a:r>
            <a:br>
              <a:rPr lang="en-US" sz="3300" cap="none" dirty="0" smtClean="0"/>
            </a:br>
            <a:r>
              <a:rPr lang="en-US" sz="3300" cap="none" dirty="0" smtClean="0"/>
              <a:t>WHY SHOULD WE LEARN NUMBERS? </a:t>
            </a:r>
          </a:p>
        </p:txBody>
      </p:sp>
      <p:sp>
        <p:nvSpPr>
          <p:cNvPr id="34819" name="Subtitle 4"/>
          <p:cNvSpPr>
            <a:spLocks noGrp="1"/>
          </p:cNvSpPr>
          <p:nvPr>
            <p:ph type="subTitle" idx="1"/>
          </p:nvPr>
        </p:nvSpPr>
        <p:spPr>
          <a:xfrm>
            <a:off x="2286000" y="6019800"/>
            <a:ext cx="6172200" cy="355600"/>
          </a:xfrm>
        </p:spPr>
        <p:txBody>
          <a:bodyPr/>
          <a:lstStyle/>
          <a:p>
            <a:r>
              <a:rPr lang="en-US" smtClean="0"/>
              <a:t>Levanta la mano…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1752600" y="0"/>
            <a:ext cx="6172200" cy="2054225"/>
          </a:xfrm>
          <a:noFill/>
        </p:spPr>
        <p:txBody>
          <a:bodyPr/>
          <a:lstStyle/>
          <a:p>
            <a:pPr algn="ctr" eaLnBrk="1" hangingPunct="1"/>
            <a:r>
              <a:rPr lang="en-US" sz="6000" u="sng" cap="none" smtClean="0"/>
              <a:t>Números 1-20</a:t>
            </a:r>
          </a:p>
        </p:txBody>
      </p:sp>
      <p:sp>
        <p:nvSpPr>
          <p:cNvPr id="36867" name="Subtitle 2"/>
          <p:cNvSpPr>
            <a:spLocks noGrp="1"/>
          </p:cNvSpPr>
          <p:nvPr>
            <p:ph type="body" idx="1"/>
          </p:nvPr>
        </p:nvSpPr>
        <p:spPr>
          <a:xfrm>
            <a:off x="1295400" y="2020888"/>
            <a:ext cx="6172200" cy="1371600"/>
          </a:xfrm>
        </p:spPr>
        <p:txBody>
          <a:bodyPr/>
          <a:lstStyle/>
          <a:p>
            <a:pPr marL="742950" indent="-742950" eaLnBrk="1" hangingPunct="1"/>
            <a:r>
              <a:rPr lang="en-US" sz="3200" dirty="0" smtClean="0"/>
              <a:t>	</a:t>
            </a:r>
          </a:p>
          <a:p>
            <a:pPr marL="742950" indent="-742950" eaLnBrk="1" hangingPunct="1"/>
            <a:endParaRPr lang="en-US" sz="3200" dirty="0" smtClean="0"/>
          </a:p>
          <a:p>
            <a:pPr marL="742950" indent="-742950" eaLnBrk="1" hangingPunct="1"/>
            <a:r>
              <a:rPr lang="en-US" sz="3200" dirty="0" smtClean="0"/>
              <a:t>	As you learn numbers, I will ask you to draw a picture to represent that number.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GB" sz="20000">
                <a:solidFill>
                  <a:schemeClr val="accent1"/>
                </a:solidFill>
                <a:latin typeface="Century Schoolbook" pitchFamily="18" charset="0"/>
              </a:rPr>
              <a:t>1</a:t>
            </a:r>
            <a:endParaRPr lang="en-US" sz="20000">
              <a:solidFill>
                <a:schemeClr val="accent1"/>
              </a:solidFill>
              <a:latin typeface="Century Schoolbook" pitchFamily="18" charset="0"/>
            </a:endParaRP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uno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381000" y="469265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Century Schoolbook" pitchFamily="18" charset="0"/>
              </a:rPr>
              <a:t>Dibuja una estrella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274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18" charset="0"/>
              </a:rPr>
              <a:t>2</a:t>
            </a:r>
          </a:p>
        </p:txBody>
      </p:sp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>
                <a:latin typeface="Century Schoolbook" pitchFamily="18" charset="0"/>
              </a:rPr>
              <a:t>dos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81000" y="469265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Century Schoolbook" pitchFamily="18" charset="0"/>
              </a:rPr>
              <a:t>Dibuja dos cuadrados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408</Words>
  <Application>Microsoft Office PowerPoint</Application>
  <PresentationFormat>On-screen Show (4:3)</PresentationFormat>
  <Paragraphs>213</Paragraphs>
  <Slides>45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Oriel</vt:lpstr>
      <vt:lpstr>Document</vt:lpstr>
      <vt:lpstr>Vámonos 2-1 5 minutos</vt:lpstr>
      <vt:lpstr>EL OBJETIVO:</vt:lpstr>
      <vt:lpstr>Momento Cultural</vt:lpstr>
      <vt:lpstr>You never know when knowing a 2nd language will come in handy…</vt:lpstr>
      <vt:lpstr>SU TAREA:</vt:lpstr>
      <vt:lpstr>SO….  WHY SHOULD WE LEARN NUMBERS? </vt:lpstr>
      <vt:lpstr>Números 1-20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Para los números 11-20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Números 21-31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Verb Ser- Foldable and Practice</vt:lpstr>
      <vt:lpstr>IP:  ¡más Práctica!</vt:lpstr>
      <vt:lpstr>Slide 43</vt:lpstr>
      <vt:lpstr>Slide 44</vt:lpstr>
      <vt:lpstr>REMEMBER OUR DISMISSAL PROCEDURE!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</dc:title>
  <dc:creator>Rachel McGowen</dc:creator>
  <cp:lastModifiedBy>diana1.lugo</cp:lastModifiedBy>
  <cp:revision>73</cp:revision>
  <dcterms:created xsi:type="dcterms:W3CDTF">2012-08-23T22:19:58Z</dcterms:created>
  <dcterms:modified xsi:type="dcterms:W3CDTF">2014-09-25T13:13:06Z</dcterms:modified>
</cp:coreProperties>
</file>