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84" r:id="rId2"/>
    <p:sldId id="285" r:id="rId3"/>
    <p:sldId id="286" r:id="rId4"/>
    <p:sldId id="287" r:id="rId5"/>
    <p:sldId id="289" r:id="rId6"/>
    <p:sldId id="288" r:id="rId7"/>
    <p:sldId id="268" r:id="rId8"/>
    <p:sldId id="258" r:id="rId9"/>
    <p:sldId id="269" r:id="rId10"/>
    <p:sldId id="270" r:id="rId11"/>
    <p:sldId id="283" r:id="rId12"/>
    <p:sldId id="271" r:id="rId13"/>
    <p:sldId id="272" r:id="rId14"/>
    <p:sldId id="273" r:id="rId15"/>
    <p:sldId id="274" r:id="rId16"/>
    <p:sldId id="275" r:id="rId17"/>
    <p:sldId id="276" r:id="rId18"/>
    <p:sldId id="277" r:id="rId19"/>
    <p:sldId id="278" r:id="rId20"/>
    <p:sldId id="290" r:id="rId21"/>
    <p:sldId id="291" r:id="rId22"/>
    <p:sldId id="292" r:id="rId23"/>
    <p:sldId id="293" r:id="rId24"/>
    <p:sldId id="279"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D54AA-1703-40A1-B425-CE49C867CCFA}" type="datetimeFigureOut">
              <a:rPr lang="en-US" smtClean="0"/>
              <a:pPr/>
              <a:t>9/14/2014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7E680-552A-4BB4-822D-36E894BC762A}" type="slidenum">
              <a:rPr lang="en-US" smtClean="0"/>
              <a:pPr/>
              <a:t>‹#›</a:t>
            </a:fld>
            <a:endParaRPr lang="en-US"/>
          </a:p>
        </p:txBody>
      </p:sp>
    </p:spTree>
    <p:extLst>
      <p:ext uri="{BB962C8B-B14F-4D97-AF65-F5344CB8AC3E}">
        <p14:creationId xmlns:p14="http://schemas.microsoft.com/office/powerpoint/2010/main" val="4150688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F2626A-14A4-544E-91CB-9D3A97822DF6}" type="slidenum">
              <a:rPr lang="en-US" smtClean="0"/>
              <a:pPr/>
              <a:t>6</a:t>
            </a:fld>
            <a:endParaRPr lang="en-US"/>
          </a:p>
        </p:txBody>
      </p:sp>
    </p:spTree>
    <p:extLst>
      <p:ext uri="{BB962C8B-B14F-4D97-AF65-F5344CB8AC3E}">
        <p14:creationId xmlns:p14="http://schemas.microsoft.com/office/powerpoint/2010/main" val="236142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6A5C3-33E1-6542-AF30-04A515D45FA7}" type="slidenum">
              <a:rPr lang="en-US"/>
              <a:pPr/>
              <a:t>17</a:t>
            </a:fld>
            <a:endParaRPr lang="en-US"/>
          </a:p>
        </p:txBody>
      </p:sp>
      <p:sp>
        <p:nvSpPr>
          <p:cNvPr id="573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573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r>
              <a:rPr lang="en-US" dirty="0" smtClean="0"/>
              <a:t>Throw around a stuffed animal!</a:t>
            </a:r>
            <a:endParaRPr lang="en-US" dirty="0"/>
          </a:p>
        </p:txBody>
      </p:sp>
    </p:spTree>
    <p:extLst>
      <p:ext uri="{BB962C8B-B14F-4D97-AF65-F5344CB8AC3E}">
        <p14:creationId xmlns:p14="http://schemas.microsoft.com/office/powerpoint/2010/main" val="602729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9216C-41BF-3348-B639-3CE4BD0C1D4E}" type="slidenum">
              <a:rPr lang="en-US"/>
              <a:pPr/>
              <a:t>18</a:t>
            </a:fld>
            <a:endParaRPr lang="en-US"/>
          </a:p>
        </p:txBody>
      </p:sp>
      <p:sp>
        <p:nvSpPr>
          <p:cNvPr id="59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59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3879605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Kind of like hot potato, but</a:t>
            </a:r>
            <a:r>
              <a:rPr lang="en-US" baseline="0" dirty="0" smtClean="0"/>
              <a:t> just practicing the questions. I say let’s make this a 5 minute activity, tops. If it is not going well, then just cut it and move on. Set the timer for maybe a minute thirty the first round, a minute the second, and 45 the third. 3 rounds should be fine. </a:t>
            </a:r>
            <a:endParaRPr lang="en-US" dirty="0"/>
          </a:p>
        </p:txBody>
      </p:sp>
      <p:sp>
        <p:nvSpPr>
          <p:cNvPr id="4" name="Slide Number Placeholder 3"/>
          <p:cNvSpPr>
            <a:spLocks noGrp="1"/>
          </p:cNvSpPr>
          <p:nvPr>
            <p:ph type="sldNum" sz="quarter" idx="10"/>
          </p:nvPr>
        </p:nvSpPr>
        <p:spPr/>
        <p:txBody>
          <a:bodyPr/>
          <a:lstStyle/>
          <a:p>
            <a:fld id="{36DAB4B1-44AF-EB44-B6F8-BF5415803717}" type="slidenum">
              <a:rPr lang="en-US" smtClean="0"/>
              <a:pPr/>
              <a:t>19</a:t>
            </a:fld>
            <a:endParaRPr lang="en-US"/>
          </a:p>
        </p:txBody>
      </p:sp>
    </p:spTree>
    <p:extLst>
      <p:ext uri="{BB962C8B-B14F-4D97-AF65-F5344CB8AC3E}">
        <p14:creationId xmlns:p14="http://schemas.microsoft.com/office/powerpoint/2010/main" val="223701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http://edtech2.boisestate.edu/baqueron/506/introduction/hello4.html</a:t>
            </a:r>
          </a:p>
          <a:p>
            <a:endParaRPr lang="en-US" dirty="0"/>
          </a:p>
        </p:txBody>
      </p:sp>
      <p:sp>
        <p:nvSpPr>
          <p:cNvPr id="4" name="Slide Number Placeholder 3"/>
          <p:cNvSpPr>
            <a:spLocks noGrp="1"/>
          </p:cNvSpPr>
          <p:nvPr>
            <p:ph type="sldNum" sz="quarter" idx="10"/>
          </p:nvPr>
        </p:nvSpPr>
        <p:spPr/>
        <p:txBody>
          <a:bodyPr/>
          <a:lstStyle/>
          <a:p>
            <a:fld id="{A9A170BC-3B6A-4DF9-B344-C67215E856C5}" type="slidenum">
              <a:rPr lang="en-US" smtClean="0"/>
              <a:t>21</a:t>
            </a:fld>
            <a:endParaRPr lang="en-US"/>
          </a:p>
        </p:txBody>
      </p:sp>
    </p:spTree>
    <p:extLst>
      <p:ext uri="{BB962C8B-B14F-4D97-AF65-F5344CB8AC3E}">
        <p14:creationId xmlns:p14="http://schemas.microsoft.com/office/powerpoint/2010/main" val="246280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F5C8FE3-1BF1-4AE5-A700-BB3C49323757}" type="datetimeFigureOut">
              <a:rPr lang="en-US" smtClean="0"/>
              <a:pPr/>
              <a:t>9/14/2014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FFCD42D-AA5F-40ED-8E39-529AEED765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5C8FE3-1BF1-4AE5-A700-BB3C49323757}"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CD42D-AA5F-40ED-8E39-529AEED765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5C8FE3-1BF1-4AE5-A700-BB3C49323757}"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CD42D-AA5F-40ED-8E39-529AEED765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F5C8FE3-1BF1-4AE5-A700-BB3C49323757}" type="datetimeFigureOut">
              <a:rPr lang="en-US" smtClean="0"/>
              <a:pPr/>
              <a:t>9/14/2014</a:t>
            </a:fld>
            <a:endParaRPr lang="en-US"/>
          </a:p>
        </p:txBody>
      </p:sp>
      <p:sp>
        <p:nvSpPr>
          <p:cNvPr id="9" name="Slide Number Placeholder 8"/>
          <p:cNvSpPr>
            <a:spLocks noGrp="1"/>
          </p:cNvSpPr>
          <p:nvPr>
            <p:ph type="sldNum" sz="quarter" idx="15"/>
          </p:nvPr>
        </p:nvSpPr>
        <p:spPr/>
        <p:txBody>
          <a:bodyPr rtlCol="0"/>
          <a:lstStyle/>
          <a:p>
            <a:fld id="{5FFCD42D-AA5F-40ED-8E39-529AEED7657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F5C8FE3-1BF1-4AE5-A700-BB3C49323757}" type="datetimeFigureOut">
              <a:rPr lang="en-US" smtClean="0"/>
              <a:pPr/>
              <a:t>9/14/2014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FFCD42D-AA5F-40ED-8E39-529AEED765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5C8FE3-1BF1-4AE5-A700-BB3C49323757}"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CD42D-AA5F-40ED-8E39-529AEED7657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F5C8FE3-1BF1-4AE5-A700-BB3C49323757}" type="datetimeFigureOut">
              <a:rPr lang="en-US" smtClean="0"/>
              <a:pPr/>
              <a:t>9/14/2014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CD42D-AA5F-40ED-8E39-529AEED7657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F5C8FE3-1BF1-4AE5-A700-BB3C49323757}" type="datetimeFigureOut">
              <a:rPr lang="en-US" smtClean="0"/>
              <a:pPr/>
              <a:t>9/14/2014</a:t>
            </a:fld>
            <a:endParaRPr lang="en-US"/>
          </a:p>
        </p:txBody>
      </p:sp>
      <p:sp>
        <p:nvSpPr>
          <p:cNvPr id="7" name="Slide Number Placeholder 6"/>
          <p:cNvSpPr>
            <a:spLocks noGrp="1"/>
          </p:cNvSpPr>
          <p:nvPr>
            <p:ph type="sldNum" sz="quarter" idx="11"/>
          </p:nvPr>
        </p:nvSpPr>
        <p:spPr/>
        <p:txBody>
          <a:bodyPr rtlCol="0"/>
          <a:lstStyle/>
          <a:p>
            <a:fld id="{5FFCD42D-AA5F-40ED-8E39-529AEED7657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C8FE3-1BF1-4AE5-A700-BB3C49323757}" type="datetimeFigureOut">
              <a:rPr lang="en-US" smtClean="0"/>
              <a:pPr/>
              <a:t>9/14/2014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CD42D-AA5F-40ED-8E39-529AEED765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F5C8FE3-1BF1-4AE5-A700-BB3C49323757}" type="datetimeFigureOut">
              <a:rPr lang="en-US" smtClean="0"/>
              <a:pPr/>
              <a:t>9/14/2014</a:t>
            </a:fld>
            <a:endParaRPr lang="en-US"/>
          </a:p>
        </p:txBody>
      </p:sp>
      <p:sp>
        <p:nvSpPr>
          <p:cNvPr id="22" name="Slide Number Placeholder 21"/>
          <p:cNvSpPr>
            <a:spLocks noGrp="1"/>
          </p:cNvSpPr>
          <p:nvPr>
            <p:ph type="sldNum" sz="quarter" idx="15"/>
          </p:nvPr>
        </p:nvSpPr>
        <p:spPr/>
        <p:txBody>
          <a:bodyPr rtlCol="0"/>
          <a:lstStyle/>
          <a:p>
            <a:fld id="{5FFCD42D-AA5F-40ED-8E39-529AEED7657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F5C8FE3-1BF1-4AE5-A700-BB3C49323757}" type="datetimeFigureOut">
              <a:rPr lang="en-US" smtClean="0"/>
              <a:pPr/>
              <a:t>9/14/2014</a:t>
            </a:fld>
            <a:endParaRPr lang="en-US"/>
          </a:p>
        </p:txBody>
      </p:sp>
      <p:sp>
        <p:nvSpPr>
          <p:cNvPr id="18" name="Slide Number Placeholder 17"/>
          <p:cNvSpPr>
            <a:spLocks noGrp="1"/>
          </p:cNvSpPr>
          <p:nvPr>
            <p:ph type="sldNum" sz="quarter" idx="11"/>
          </p:nvPr>
        </p:nvSpPr>
        <p:spPr/>
        <p:txBody>
          <a:bodyPr rtlCol="0"/>
          <a:lstStyle/>
          <a:p>
            <a:fld id="{5FFCD42D-AA5F-40ED-8E39-529AEED7657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5C8FE3-1BF1-4AE5-A700-BB3C49323757}" type="datetimeFigureOut">
              <a:rPr lang="en-US" smtClean="0"/>
              <a:pPr/>
              <a:t>9/14/2014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FCD42D-AA5F-40ED-8E39-529AEED765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u="sng" dirty="0" smtClean="0">
                <a:solidFill>
                  <a:srgbClr val="FE8637"/>
                </a:solidFill>
              </a:rPr>
              <a:t/>
            </a:r>
            <a:br>
              <a:rPr lang="en-US" sz="3200" b="1" u="sng" dirty="0" smtClean="0">
                <a:solidFill>
                  <a:srgbClr val="FE8637"/>
                </a:solidFill>
              </a:rPr>
            </a:br>
            <a:r>
              <a:rPr lang="en-US" sz="3200" b="1" u="sng" dirty="0" err="1" smtClean="0">
                <a:solidFill>
                  <a:srgbClr val="FE8637"/>
                </a:solidFill>
              </a:rPr>
              <a:t>Vamonos</a:t>
            </a:r>
            <a:r>
              <a:rPr lang="en-US" sz="3200" b="1" u="sng" dirty="0">
                <a:solidFill>
                  <a:srgbClr val="FE8637"/>
                </a:solidFill>
              </a:rPr>
              <a:t/>
            </a:r>
            <a:br>
              <a:rPr lang="en-US" sz="3200" b="1" u="sng" dirty="0">
                <a:solidFill>
                  <a:srgbClr val="FE8637"/>
                </a:solidFill>
              </a:rPr>
            </a:br>
            <a:r>
              <a:rPr lang="en-US" sz="3200" b="1" u="sng" dirty="0" smtClean="0">
                <a:solidFill>
                  <a:srgbClr val="FE8637"/>
                </a:solidFill>
              </a:rPr>
              <a:t> </a:t>
            </a:r>
            <a:r>
              <a:rPr lang="en-US" sz="3200" b="1" u="sng" dirty="0" smtClean="0">
                <a:solidFill>
                  <a:srgbClr val="FE8637"/>
                </a:solidFill>
              </a:rPr>
              <a:t>answer the following in complete </a:t>
            </a:r>
            <a:r>
              <a:rPr lang="en-US" sz="3200" b="1" u="sng" dirty="0" err="1" smtClean="0">
                <a:solidFill>
                  <a:srgbClr val="FE8637"/>
                </a:solidFill>
              </a:rPr>
              <a:t>spanish</a:t>
            </a:r>
            <a:r>
              <a:rPr lang="en-US" sz="3200" b="1" u="sng" dirty="0" smtClean="0">
                <a:solidFill>
                  <a:srgbClr val="FE8637"/>
                </a:solidFill>
              </a:rPr>
              <a:t> sentences </a:t>
            </a:r>
            <a:endParaRPr lang="en-US" sz="3200" b="1" u="sng" dirty="0">
              <a:solidFill>
                <a:srgbClr val="FE8637"/>
              </a:solidFill>
            </a:endParaRPr>
          </a:p>
        </p:txBody>
      </p:sp>
      <p:sp>
        <p:nvSpPr>
          <p:cNvPr id="3" name="Content Placeholder 2"/>
          <p:cNvSpPr>
            <a:spLocks noGrp="1"/>
          </p:cNvSpPr>
          <p:nvPr>
            <p:ph sz="quarter" idx="1"/>
          </p:nvPr>
        </p:nvSpPr>
        <p:spPr/>
        <p:txBody>
          <a:bodyPr>
            <a:normAutofit lnSpcReduction="10000"/>
          </a:bodyPr>
          <a:lstStyle/>
          <a:p>
            <a:pPr marL="457200" indent="-457200">
              <a:buAutoNum type="arabicParenR"/>
            </a:pPr>
            <a:r>
              <a:rPr lang="en-US" sz="5300" dirty="0" smtClean="0"/>
              <a:t>¿</a:t>
            </a:r>
            <a:r>
              <a:rPr lang="en-US" sz="5300" dirty="0" err="1" smtClean="0"/>
              <a:t>Cómo</a:t>
            </a:r>
            <a:r>
              <a:rPr lang="en-US" sz="5300" dirty="0" smtClean="0"/>
              <a:t> </a:t>
            </a:r>
            <a:r>
              <a:rPr lang="en-US" sz="5300" dirty="0" err="1" smtClean="0"/>
              <a:t>te</a:t>
            </a:r>
            <a:r>
              <a:rPr lang="en-US" sz="5300" dirty="0" smtClean="0"/>
              <a:t> llamas?</a:t>
            </a:r>
          </a:p>
          <a:p>
            <a:pPr marL="457200" indent="-457200">
              <a:buAutoNum type="arabicParenR"/>
            </a:pPr>
            <a:r>
              <a:rPr lang="en-US" sz="5300" dirty="0" smtClean="0"/>
              <a:t>¿De </a:t>
            </a:r>
            <a:r>
              <a:rPr lang="en-US" sz="5300" dirty="0" err="1" smtClean="0"/>
              <a:t>dónde</a:t>
            </a:r>
            <a:r>
              <a:rPr lang="en-US" sz="5300" dirty="0" smtClean="0"/>
              <a:t> </a:t>
            </a:r>
            <a:r>
              <a:rPr lang="en-US" sz="5300" dirty="0" err="1" smtClean="0"/>
              <a:t>eres</a:t>
            </a:r>
            <a:r>
              <a:rPr lang="en-US" sz="5300" dirty="0" smtClean="0"/>
              <a:t>?</a:t>
            </a:r>
          </a:p>
          <a:p>
            <a:pPr marL="457200" indent="-457200">
              <a:buAutoNum type="arabicParenR"/>
            </a:pPr>
            <a:r>
              <a:rPr lang="en-US" sz="5300" dirty="0" smtClean="0"/>
              <a:t>¿</a:t>
            </a:r>
            <a:r>
              <a:rPr lang="en-US" sz="5300" dirty="0" err="1" smtClean="0"/>
              <a:t>Cómo</a:t>
            </a:r>
            <a:r>
              <a:rPr lang="en-US" sz="5300" dirty="0" smtClean="0"/>
              <a:t> </a:t>
            </a:r>
            <a:r>
              <a:rPr lang="en-US" sz="5300" dirty="0" err="1" smtClean="0"/>
              <a:t>estás</a:t>
            </a:r>
            <a:r>
              <a:rPr lang="en-US" sz="5300" dirty="0" smtClean="0"/>
              <a:t>?</a:t>
            </a:r>
          </a:p>
          <a:p>
            <a:pPr marL="457200" indent="-457200">
              <a:buAutoNum type="arabicParenR"/>
            </a:pPr>
            <a:r>
              <a:rPr lang="en-US" sz="5300" dirty="0" smtClean="0"/>
              <a:t>¿</a:t>
            </a:r>
            <a:r>
              <a:rPr lang="en-US" sz="5300" dirty="0" err="1" smtClean="0"/>
              <a:t>Qué</a:t>
            </a:r>
            <a:r>
              <a:rPr lang="en-US" sz="5300" dirty="0" smtClean="0"/>
              <a:t> </a:t>
            </a:r>
            <a:r>
              <a:rPr lang="en-US" sz="5300" dirty="0" err="1" smtClean="0"/>
              <a:t>tiempo</a:t>
            </a:r>
            <a:r>
              <a:rPr lang="en-US" sz="5300" dirty="0" smtClean="0"/>
              <a:t> </a:t>
            </a:r>
            <a:r>
              <a:rPr lang="en-US" sz="5300" dirty="0" err="1" smtClean="0"/>
              <a:t>hace</a:t>
            </a:r>
            <a:r>
              <a:rPr lang="en-US" sz="5300" dirty="0" smtClean="0"/>
              <a:t>?</a:t>
            </a:r>
          </a:p>
          <a:p>
            <a:pPr marL="457200" indent="-457200">
              <a:buAutoNum type="arabicParenR"/>
            </a:pPr>
            <a:r>
              <a:rPr lang="en-US" sz="5300" dirty="0" smtClean="0"/>
              <a:t>¿</a:t>
            </a:r>
            <a:r>
              <a:rPr lang="en-US" sz="5300" dirty="0" err="1" smtClean="0"/>
              <a:t>Cuántos</a:t>
            </a:r>
            <a:r>
              <a:rPr lang="en-US" sz="5300" dirty="0" smtClean="0"/>
              <a:t> </a:t>
            </a:r>
            <a:r>
              <a:rPr lang="en-US" sz="5300" dirty="0" err="1" smtClean="0"/>
              <a:t>años</a:t>
            </a:r>
            <a:r>
              <a:rPr lang="en-US" sz="5300" dirty="0" smtClean="0"/>
              <a:t> </a:t>
            </a:r>
            <a:r>
              <a:rPr lang="en-US" sz="5300" dirty="0" err="1" smtClean="0"/>
              <a:t>tienes</a:t>
            </a:r>
            <a:r>
              <a:rPr lang="en-US" sz="5300" dirty="0" smtClean="0"/>
              <a:t>?</a:t>
            </a:r>
            <a:endParaRPr lang="en-US" sz="5300" dirty="0"/>
          </a:p>
        </p:txBody>
      </p:sp>
    </p:spTree>
    <p:extLst>
      <p:ext uri="{BB962C8B-B14F-4D97-AF65-F5344CB8AC3E}">
        <p14:creationId xmlns:p14="http://schemas.microsoft.com/office/powerpoint/2010/main" val="241831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smtClean="0">
                <a:solidFill>
                  <a:schemeClr val="accent1"/>
                </a:solidFill>
                <a:latin typeface="Century Schoolbook" pitchFamily="18" charset="0"/>
                <a:ea typeface="ＭＳ Ｐゴシック" pitchFamily="34" charset="-128"/>
              </a:rPr>
              <a:t>I am from…</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2500637" y="396875"/>
            <a:ext cx="4324984" cy="938719"/>
          </a:xfrm>
          <a:prstGeom prst="rect">
            <a:avLst/>
          </a:prstGeom>
        </p:spPr>
        <p:txBody>
          <a:bodyPr wrap="none">
            <a:spAutoFit/>
          </a:bodyPr>
          <a:lstStyle/>
          <a:p>
            <a:pPr algn="ctr"/>
            <a:r>
              <a:rPr lang="es-ES_tradnl" sz="5500" b="1" dirty="0" smtClean="0"/>
              <a:t>Yo soy de…</a:t>
            </a:r>
            <a:endParaRPr lang="en-US" sz="5500" b="1" dirty="0"/>
          </a:p>
        </p:txBody>
      </p:sp>
      <p:pic>
        <p:nvPicPr>
          <p:cNvPr id="5" name="Picture 4"/>
          <p:cNvPicPr>
            <a:picLocks noChangeAspect="1"/>
          </p:cNvPicPr>
          <p:nvPr/>
        </p:nvPicPr>
        <p:blipFill>
          <a:blip r:embed="rId2" cstate="print"/>
          <a:stretch>
            <a:fillRect/>
          </a:stretch>
        </p:blipFill>
        <p:spPr>
          <a:xfrm>
            <a:off x="2349499" y="1335595"/>
            <a:ext cx="5442098" cy="4338130"/>
          </a:xfrm>
          <a:prstGeom prst="rect">
            <a:avLst/>
          </a:prstGeom>
        </p:spPr>
      </p:pic>
    </p:spTree>
    <p:extLst>
      <p:ext uri="{BB962C8B-B14F-4D97-AF65-F5344CB8AC3E}">
        <p14:creationId xmlns:p14="http://schemas.microsoft.com/office/powerpoint/2010/main" val="287938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practicar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err="1" smtClean="0">
                <a:solidFill>
                  <a:schemeClr val="accent1"/>
                </a:solidFill>
                <a:latin typeface="Century Schoolbook" pitchFamily="18" charset="0"/>
                <a:ea typeface="ＭＳ Ｐゴシック" pitchFamily="34" charset="-128"/>
              </a:rPr>
              <a:t>Yo</a:t>
            </a:r>
            <a:r>
              <a:rPr lang="en-US" sz="6000" b="1" dirty="0" smtClean="0">
                <a:solidFill>
                  <a:schemeClr val="accent1"/>
                </a:solidFill>
                <a:latin typeface="Century Schoolbook" pitchFamily="18" charset="0"/>
                <a:ea typeface="ＭＳ Ｐゴシック" pitchFamily="34" charset="-128"/>
              </a:rPr>
              <a:t> soy de Nueva York.</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429963" y="396875"/>
            <a:ext cx="8466336" cy="938719"/>
          </a:xfrm>
          <a:prstGeom prst="rect">
            <a:avLst/>
          </a:prstGeom>
        </p:spPr>
        <p:txBody>
          <a:bodyPr wrap="none">
            <a:spAutoFit/>
          </a:bodyPr>
          <a:lstStyle/>
          <a:p>
            <a:pPr algn="ctr"/>
            <a:r>
              <a:rPr lang="es-ES_tradnl" sz="5500" b="1" dirty="0" smtClean="0"/>
              <a:t>¿De dónde eres, </a:t>
            </a:r>
            <a:r>
              <a:rPr lang="es-ES_tradnl" sz="5500" b="1" dirty="0" err="1" smtClean="0"/>
              <a:t>Jay</a:t>
            </a:r>
            <a:r>
              <a:rPr lang="es-ES_tradnl" sz="5500" b="1" dirty="0" smtClean="0"/>
              <a:t> Z? </a:t>
            </a:r>
            <a:endParaRPr lang="en-US" sz="5500" b="1" dirty="0"/>
          </a:p>
        </p:txBody>
      </p:sp>
      <p:pic>
        <p:nvPicPr>
          <p:cNvPr id="6" name="Picture 4" descr="jay 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9600" y="1295399"/>
            <a:ext cx="2738438" cy="45482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2664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err="1" smtClean="0">
                <a:solidFill>
                  <a:schemeClr val="accent1"/>
                </a:solidFill>
                <a:latin typeface="Century Schoolbook" pitchFamily="18" charset="0"/>
                <a:ea typeface="ＭＳ Ｐゴシック" pitchFamily="34" charset="-128"/>
              </a:rPr>
              <a:t>Yo</a:t>
            </a:r>
            <a:r>
              <a:rPr lang="en-US" sz="6000" b="1" dirty="0" smtClean="0">
                <a:solidFill>
                  <a:schemeClr val="accent1"/>
                </a:solidFill>
                <a:latin typeface="Century Schoolbook" pitchFamily="18" charset="0"/>
                <a:ea typeface="ＭＳ Ｐゴシック" pitchFamily="34" charset="-128"/>
              </a:rPr>
              <a:t> soy de Colombia.</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119836" y="396875"/>
            <a:ext cx="9086592" cy="938719"/>
          </a:xfrm>
          <a:prstGeom prst="rect">
            <a:avLst/>
          </a:prstGeom>
        </p:spPr>
        <p:txBody>
          <a:bodyPr wrap="none">
            <a:spAutoFit/>
          </a:bodyPr>
          <a:lstStyle/>
          <a:p>
            <a:pPr algn="ctr"/>
            <a:r>
              <a:rPr lang="es-ES_tradnl" sz="5500" b="1" dirty="0" smtClean="0"/>
              <a:t>¿De dónde eres, Juanes? </a:t>
            </a:r>
            <a:endParaRPr lang="en-US" sz="5500" b="1" dirty="0"/>
          </a:p>
        </p:txBody>
      </p:sp>
      <p:pic>
        <p:nvPicPr>
          <p:cNvPr id="5" name="Picture 5" descr="Jua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6532" y="1335594"/>
            <a:ext cx="5789011" cy="43381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15149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err="1" smtClean="0">
                <a:solidFill>
                  <a:schemeClr val="accent1"/>
                </a:solidFill>
                <a:latin typeface="Century Schoolbook" pitchFamily="18" charset="0"/>
                <a:ea typeface="ＭＳ Ｐゴシック" pitchFamily="34" charset="-128"/>
              </a:rPr>
              <a:t>Yo</a:t>
            </a:r>
            <a:r>
              <a:rPr lang="en-US" sz="6000" b="1" dirty="0" smtClean="0">
                <a:solidFill>
                  <a:schemeClr val="accent1"/>
                </a:solidFill>
                <a:latin typeface="Century Schoolbook" pitchFamily="18" charset="0"/>
                <a:ea typeface="ＭＳ Ｐゴシック" pitchFamily="34" charset="-128"/>
              </a:rPr>
              <a:t> soy de </a:t>
            </a:r>
            <a:r>
              <a:rPr lang="en-US" sz="6000" b="1" dirty="0" err="1" smtClean="0">
                <a:solidFill>
                  <a:schemeClr val="accent1"/>
                </a:solidFill>
                <a:latin typeface="Century Schoolbook" pitchFamily="18" charset="0"/>
                <a:ea typeface="ＭＳ Ｐゴシック" pitchFamily="34" charset="-128"/>
              </a:rPr>
              <a:t>Tejas</a:t>
            </a:r>
            <a:r>
              <a:rPr lang="en-US" sz="6000" b="1" dirty="0" smtClean="0">
                <a:solidFill>
                  <a:schemeClr val="accent1"/>
                </a:solidFill>
                <a:latin typeface="Century Schoolbook" pitchFamily="18" charset="0"/>
                <a:ea typeface="ＭＳ Ｐゴシック" pitchFamily="34" charset="-128"/>
              </a:rPr>
              <a:t>.</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122101" y="396875"/>
            <a:ext cx="9570468" cy="938719"/>
          </a:xfrm>
          <a:prstGeom prst="rect">
            <a:avLst/>
          </a:prstGeom>
        </p:spPr>
        <p:txBody>
          <a:bodyPr wrap="none">
            <a:spAutoFit/>
          </a:bodyPr>
          <a:lstStyle/>
          <a:p>
            <a:pPr algn="ctr"/>
            <a:r>
              <a:rPr lang="es-ES_tradnl" sz="5500" b="1" dirty="0" smtClean="0"/>
              <a:t>¿De dónde eres, </a:t>
            </a:r>
            <a:r>
              <a:rPr lang="es-ES_tradnl" sz="5500" b="1" dirty="0" err="1" smtClean="0"/>
              <a:t>Beyonce</a:t>
            </a:r>
            <a:r>
              <a:rPr lang="es-ES_tradnl" sz="5500" b="1" dirty="0" smtClean="0"/>
              <a:t>? </a:t>
            </a:r>
            <a:endParaRPr lang="en-US" sz="5500" b="1" dirty="0"/>
          </a:p>
        </p:txBody>
      </p:sp>
      <p:pic>
        <p:nvPicPr>
          <p:cNvPr id="6" name="Picture 5" descr="beyonce-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752600"/>
            <a:ext cx="2990850" cy="35623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3847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err="1" smtClean="0">
                <a:solidFill>
                  <a:schemeClr val="accent1"/>
                </a:solidFill>
                <a:latin typeface="Century Schoolbook" pitchFamily="18" charset="0"/>
                <a:ea typeface="ＭＳ Ｐゴシック" pitchFamily="34" charset="-128"/>
              </a:rPr>
              <a:t>Yo</a:t>
            </a:r>
            <a:r>
              <a:rPr lang="en-US" sz="6000" b="1" dirty="0" smtClean="0">
                <a:solidFill>
                  <a:schemeClr val="accent1"/>
                </a:solidFill>
                <a:latin typeface="Century Schoolbook" pitchFamily="18" charset="0"/>
                <a:ea typeface="ＭＳ Ｐゴシック" pitchFamily="34" charset="-128"/>
              </a:rPr>
              <a:t> soy de </a:t>
            </a:r>
            <a:r>
              <a:rPr lang="en-US" sz="6000" b="1" dirty="0" err="1" smtClean="0">
                <a:solidFill>
                  <a:schemeClr val="accent1"/>
                </a:solidFill>
                <a:latin typeface="Century Schoolbook" pitchFamily="18" charset="0"/>
                <a:ea typeface="ＭＳ Ｐゴシック" pitchFamily="34" charset="-128"/>
              </a:rPr>
              <a:t>Hawái</a:t>
            </a:r>
            <a:r>
              <a:rPr lang="en-US" sz="6000" b="1" dirty="0" smtClean="0">
                <a:solidFill>
                  <a:schemeClr val="accent1"/>
                </a:solidFill>
                <a:latin typeface="Century Schoolbook" pitchFamily="18" charset="0"/>
                <a:ea typeface="ＭＳ Ｐゴシック" pitchFamily="34" charset="-128"/>
              </a:rPr>
              <a:t>.</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106233" y="396875"/>
            <a:ext cx="9113799" cy="938719"/>
          </a:xfrm>
          <a:prstGeom prst="rect">
            <a:avLst/>
          </a:prstGeom>
        </p:spPr>
        <p:txBody>
          <a:bodyPr wrap="none">
            <a:spAutoFit/>
          </a:bodyPr>
          <a:lstStyle/>
          <a:p>
            <a:pPr algn="ctr"/>
            <a:r>
              <a:rPr lang="es-ES_tradnl" sz="5500" b="1" dirty="0" smtClean="0"/>
              <a:t>¿De dónde eres, Barack? </a:t>
            </a:r>
            <a:endParaRPr lang="en-US" sz="5500" b="1" dirty="0"/>
          </a:p>
        </p:txBody>
      </p:sp>
      <p:pic>
        <p:nvPicPr>
          <p:cNvPr id="5" name="Picture 5" descr="obama-wants-you-to-sign-up-for-obamaram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4667" y="1303343"/>
            <a:ext cx="3230033" cy="459584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78022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err="1" smtClean="0">
                <a:solidFill>
                  <a:schemeClr val="accent1"/>
                </a:solidFill>
                <a:latin typeface="Century Schoolbook" pitchFamily="18" charset="0"/>
                <a:ea typeface="ＭＳ Ｐゴシック" pitchFamily="34" charset="-128"/>
              </a:rPr>
              <a:t>Yo</a:t>
            </a:r>
            <a:r>
              <a:rPr lang="en-US" sz="6000" b="1" dirty="0" smtClean="0">
                <a:solidFill>
                  <a:schemeClr val="accent1"/>
                </a:solidFill>
                <a:latin typeface="Century Schoolbook" pitchFamily="18" charset="0"/>
                <a:ea typeface="ＭＳ Ｐゴシック" pitchFamily="34" charset="-128"/>
              </a:rPr>
              <a:t> soy de </a:t>
            </a:r>
            <a:r>
              <a:rPr lang="en-US" sz="6000" b="1" dirty="0" err="1" smtClean="0">
                <a:solidFill>
                  <a:schemeClr val="accent1"/>
                </a:solidFill>
                <a:latin typeface="Century Schoolbook" pitchFamily="18" charset="0"/>
                <a:ea typeface="ＭＳ Ｐゴシック" pitchFamily="34" charset="-128"/>
              </a:rPr>
              <a:t>Misisipi</a:t>
            </a:r>
            <a:r>
              <a:rPr lang="en-US" sz="6000" b="1" dirty="0" smtClean="0">
                <a:solidFill>
                  <a:schemeClr val="accent1"/>
                </a:solidFill>
                <a:latin typeface="Century Schoolbook" pitchFamily="18" charset="0"/>
                <a:ea typeface="ＭＳ Ｐゴシック" pitchFamily="34" charset="-128"/>
              </a:rPr>
              <a:t>.</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256734" y="396875"/>
            <a:ext cx="8812798" cy="938719"/>
          </a:xfrm>
          <a:prstGeom prst="rect">
            <a:avLst/>
          </a:prstGeom>
        </p:spPr>
        <p:txBody>
          <a:bodyPr wrap="none">
            <a:spAutoFit/>
          </a:bodyPr>
          <a:lstStyle/>
          <a:p>
            <a:pPr algn="ctr"/>
            <a:r>
              <a:rPr lang="es-ES_tradnl" sz="5500" b="1" dirty="0" smtClean="0"/>
              <a:t>¿De dónde eres, </a:t>
            </a:r>
            <a:r>
              <a:rPr lang="es-ES_tradnl" sz="5500" b="1" dirty="0" err="1" smtClean="0"/>
              <a:t>Oprah</a:t>
            </a:r>
            <a:r>
              <a:rPr lang="es-ES_tradnl" sz="5500" b="1" dirty="0" smtClean="0"/>
              <a:t>? </a:t>
            </a:r>
            <a:endParaRPr lang="en-US" sz="5500" b="1" dirty="0"/>
          </a:p>
        </p:txBody>
      </p:sp>
      <p:pic>
        <p:nvPicPr>
          <p:cNvPr id="6" name="Picture 4" descr="oprah05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333" y="1335594"/>
            <a:ext cx="6264402" cy="41874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2440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0" y="457200"/>
            <a:ext cx="9144000" cy="40626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spcBef>
                <a:spcPct val="50000"/>
              </a:spcBef>
            </a:pPr>
            <a:r>
              <a:rPr lang="en-US" sz="12900" b="1" dirty="0">
                <a:solidFill>
                  <a:srgbClr val="FE8637"/>
                </a:solidFill>
                <a:effectLst>
                  <a:outerShdw blurRad="38100" dist="38100" dir="2700000" algn="tl">
                    <a:srgbClr val="DDDDDD"/>
                  </a:outerShdw>
                </a:effectLst>
                <a:cs typeface="Arial" charset="0"/>
              </a:rPr>
              <a:t>¿De </a:t>
            </a:r>
            <a:r>
              <a:rPr lang="en-US" sz="12900" b="1" dirty="0" err="1">
                <a:solidFill>
                  <a:srgbClr val="FE8637"/>
                </a:solidFill>
                <a:effectLst>
                  <a:outerShdw blurRad="38100" dist="38100" dir="2700000" algn="tl">
                    <a:srgbClr val="DDDDDD"/>
                  </a:outerShdw>
                </a:effectLst>
                <a:cs typeface="Arial" charset="0"/>
              </a:rPr>
              <a:t>dónde</a:t>
            </a:r>
            <a:r>
              <a:rPr lang="en-US" sz="12900" b="1" dirty="0">
                <a:solidFill>
                  <a:srgbClr val="FE8637"/>
                </a:solidFill>
                <a:effectLst>
                  <a:outerShdw blurRad="38100" dist="38100" dir="2700000" algn="tl">
                    <a:srgbClr val="DDDDDD"/>
                  </a:outerShdw>
                </a:effectLst>
                <a:cs typeface="Arial" charset="0"/>
              </a:rPr>
              <a:t> </a:t>
            </a:r>
            <a:r>
              <a:rPr lang="en-US" sz="12900" b="1" dirty="0" err="1">
                <a:solidFill>
                  <a:srgbClr val="FE8637"/>
                </a:solidFill>
                <a:effectLst>
                  <a:outerShdw blurRad="38100" dist="38100" dir="2700000" algn="tl">
                    <a:srgbClr val="DDDDDD"/>
                  </a:outerShdw>
                </a:effectLst>
                <a:cs typeface="Arial" charset="0"/>
              </a:rPr>
              <a:t>eres</a:t>
            </a:r>
            <a:r>
              <a:rPr lang="en-US" sz="12900" b="1" dirty="0">
                <a:solidFill>
                  <a:srgbClr val="FE8637"/>
                </a:solidFill>
                <a:effectLst>
                  <a:outerShdw blurRad="38100" dist="38100" dir="2700000" algn="tl">
                    <a:srgbClr val="DDDDDD"/>
                  </a:outerShdw>
                </a:effectLst>
                <a:cs typeface="Arial" charset="0"/>
              </a:rPr>
              <a:t> </a:t>
            </a:r>
            <a:r>
              <a:rPr lang="en-US" sz="12900" b="1" dirty="0" err="1">
                <a:solidFill>
                  <a:srgbClr val="FE8637"/>
                </a:solidFill>
                <a:effectLst>
                  <a:outerShdw blurRad="38100" dist="38100" dir="2700000" algn="tl">
                    <a:srgbClr val="DDDDDD"/>
                  </a:outerShdw>
                </a:effectLst>
                <a:cs typeface="Arial" charset="0"/>
              </a:rPr>
              <a:t>t</a:t>
            </a:r>
            <a:r>
              <a:rPr lang="en-US" altLang="ja-JP" sz="12900" b="1" dirty="0" err="1">
                <a:solidFill>
                  <a:srgbClr val="FE8637"/>
                </a:solidFill>
                <a:effectLst>
                  <a:outerShdw blurRad="38100" dist="38100" dir="2700000" algn="tl">
                    <a:srgbClr val="DDDDDD"/>
                  </a:outerShdw>
                </a:effectLst>
                <a:cs typeface="Arial" charset="0"/>
              </a:rPr>
              <a:t>ú</a:t>
            </a:r>
            <a:r>
              <a:rPr lang="en-US" sz="12900" b="1" dirty="0">
                <a:solidFill>
                  <a:srgbClr val="FE8637"/>
                </a:solidFill>
                <a:effectLst>
                  <a:outerShdw blurRad="38100" dist="38100" dir="2700000" algn="tl">
                    <a:srgbClr val="DDDDDD"/>
                  </a:outerShdw>
                </a:effectLst>
                <a:cs typeface="Arial" charset="0"/>
              </a:rPr>
              <a:t>?</a:t>
            </a:r>
          </a:p>
        </p:txBody>
      </p:sp>
    </p:spTree>
    <p:extLst>
      <p:ext uri="{BB962C8B-B14F-4D97-AF65-F5344CB8AC3E}">
        <p14:creationId xmlns:p14="http://schemas.microsoft.com/office/powerpoint/2010/main" val="2341393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0" y="1524000"/>
            <a:ext cx="9144000" cy="33547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spcBef>
                <a:spcPct val="50000"/>
              </a:spcBef>
            </a:pPr>
            <a:r>
              <a:rPr lang="en-US" sz="10600" b="1" dirty="0" err="1">
                <a:solidFill>
                  <a:srgbClr val="FE8637"/>
                </a:solidFill>
                <a:effectLst>
                  <a:outerShdw blurRad="38100" dist="38100" dir="2700000" algn="tl">
                    <a:srgbClr val="DDDDDD"/>
                  </a:outerShdw>
                </a:effectLst>
                <a:cs typeface="Arial" charset="0"/>
              </a:rPr>
              <a:t>Yo</a:t>
            </a:r>
            <a:r>
              <a:rPr lang="en-US" sz="10600" b="1" dirty="0">
                <a:solidFill>
                  <a:srgbClr val="FE8637"/>
                </a:solidFill>
                <a:effectLst>
                  <a:outerShdw blurRad="38100" dist="38100" dir="2700000" algn="tl">
                    <a:srgbClr val="DDDDDD"/>
                  </a:outerShdw>
                </a:effectLst>
                <a:cs typeface="Arial" charset="0"/>
              </a:rPr>
              <a:t> soy de </a:t>
            </a:r>
            <a:r>
              <a:rPr lang="en-US" sz="10600" b="1" dirty="0" smtClean="0">
                <a:solidFill>
                  <a:srgbClr val="FE8637"/>
                </a:solidFill>
                <a:effectLst>
                  <a:outerShdw blurRad="38100" dist="38100" dir="2700000" algn="tl">
                    <a:srgbClr val="DDDDDD"/>
                  </a:outerShdw>
                </a:effectLst>
                <a:cs typeface="Arial" charset="0"/>
              </a:rPr>
              <a:t>Puerto Rico.</a:t>
            </a:r>
            <a:endParaRPr lang="en-US" sz="10600" b="1" u="sng" dirty="0">
              <a:solidFill>
                <a:srgbClr val="FE8637"/>
              </a:solidFill>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2533355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74132"/>
            <a:ext cx="6172200" cy="1054523"/>
          </a:xfrm>
        </p:spPr>
        <p:txBody>
          <a:bodyPr/>
          <a:lstStyle/>
          <a:p>
            <a:r>
              <a:rPr lang="en-US" u="sng" dirty="0" smtClean="0"/>
              <a:t>GP: </a:t>
            </a:r>
            <a:r>
              <a:rPr lang="en-US" u="sng" dirty="0" err="1" smtClean="0"/>
              <a:t>Tira</a:t>
            </a:r>
            <a:r>
              <a:rPr lang="en-US" u="sng" dirty="0" smtClean="0"/>
              <a:t> la </a:t>
            </a:r>
            <a:r>
              <a:rPr lang="en-US" u="sng" dirty="0" err="1" smtClean="0"/>
              <a:t>pregunta</a:t>
            </a:r>
            <a:r>
              <a:rPr lang="en-US" u="sng" dirty="0" smtClean="0"/>
              <a:t>!</a:t>
            </a:r>
            <a:endParaRPr lang="en-US" u="sng" dirty="0"/>
          </a:p>
        </p:txBody>
      </p:sp>
      <p:sp>
        <p:nvSpPr>
          <p:cNvPr id="3" name="Content Placeholder 2"/>
          <p:cNvSpPr>
            <a:spLocks noGrp="1"/>
          </p:cNvSpPr>
          <p:nvPr>
            <p:ph type="body" idx="1"/>
          </p:nvPr>
        </p:nvSpPr>
        <p:spPr>
          <a:xfrm>
            <a:off x="2286000" y="1528655"/>
            <a:ext cx="6172200" cy="4059345"/>
          </a:xfrm>
        </p:spPr>
        <p:txBody>
          <a:bodyPr/>
          <a:lstStyle/>
          <a:p>
            <a:r>
              <a:rPr lang="en-US" dirty="0" smtClean="0"/>
              <a:t>We are going to play a QUICK GAME with the new QUESTIONS we’ve learned. I will start by throwing the ball to a person and asking them one of three questions:</a:t>
            </a:r>
          </a:p>
          <a:p>
            <a:r>
              <a:rPr lang="en-US" dirty="0" smtClean="0"/>
              <a:t>- ¿</a:t>
            </a:r>
            <a:r>
              <a:rPr lang="en-US" dirty="0" err="1" smtClean="0"/>
              <a:t>Cómo</a:t>
            </a:r>
            <a:r>
              <a:rPr lang="en-US" dirty="0" smtClean="0"/>
              <a:t> </a:t>
            </a:r>
            <a:r>
              <a:rPr lang="en-US" dirty="0" err="1" smtClean="0"/>
              <a:t>te</a:t>
            </a:r>
            <a:r>
              <a:rPr lang="en-US" dirty="0" smtClean="0"/>
              <a:t> llamas?</a:t>
            </a:r>
          </a:p>
          <a:p>
            <a:pPr lvl="1"/>
            <a:r>
              <a:rPr lang="en-US" dirty="0" smtClean="0"/>
              <a:t>Me </a:t>
            </a:r>
            <a:r>
              <a:rPr lang="en-US" dirty="0" err="1" smtClean="0"/>
              <a:t>llamo</a:t>
            </a:r>
            <a:endParaRPr lang="en-US" dirty="0" smtClean="0"/>
          </a:p>
          <a:p>
            <a:endParaRPr lang="en-US" dirty="0" smtClean="0"/>
          </a:p>
          <a:p>
            <a:r>
              <a:rPr lang="en-US" dirty="0" smtClean="0"/>
              <a:t>- ¿De </a:t>
            </a:r>
            <a:r>
              <a:rPr lang="en-US" dirty="0" err="1" smtClean="0"/>
              <a:t>dónde</a:t>
            </a:r>
            <a:r>
              <a:rPr lang="en-US" dirty="0" smtClean="0"/>
              <a:t> </a:t>
            </a:r>
            <a:r>
              <a:rPr lang="en-US" dirty="0" err="1" smtClean="0"/>
              <a:t>eres</a:t>
            </a:r>
            <a:r>
              <a:rPr lang="en-US" dirty="0" smtClean="0"/>
              <a:t> </a:t>
            </a:r>
            <a:r>
              <a:rPr lang="en-US" dirty="0" err="1" smtClean="0"/>
              <a:t>tú</a:t>
            </a:r>
            <a:r>
              <a:rPr lang="en-US" dirty="0" smtClean="0"/>
              <a:t>?</a:t>
            </a:r>
          </a:p>
          <a:p>
            <a:pPr lvl="1"/>
            <a:r>
              <a:rPr lang="en-US" dirty="0" err="1" smtClean="0"/>
              <a:t>Yo</a:t>
            </a:r>
            <a:r>
              <a:rPr lang="en-US" dirty="0" smtClean="0"/>
              <a:t> soy de…</a:t>
            </a:r>
          </a:p>
          <a:p>
            <a:pPr lvl="1"/>
            <a:endParaRPr lang="en-US" dirty="0" smtClean="0"/>
          </a:p>
          <a:p>
            <a:r>
              <a:rPr lang="en-US" dirty="0" smtClean="0"/>
              <a:t>- ¿</a:t>
            </a:r>
            <a:r>
              <a:rPr lang="en-US" dirty="0" err="1" smtClean="0"/>
              <a:t>Cómo</a:t>
            </a:r>
            <a:r>
              <a:rPr lang="en-US" dirty="0" smtClean="0"/>
              <a:t> </a:t>
            </a:r>
            <a:r>
              <a:rPr lang="en-US" dirty="0" err="1" smtClean="0"/>
              <a:t>estás</a:t>
            </a:r>
            <a:r>
              <a:rPr lang="en-US" dirty="0" smtClean="0"/>
              <a:t>?</a:t>
            </a:r>
          </a:p>
          <a:p>
            <a:pPr lvl="1"/>
            <a:r>
              <a:rPr lang="en-US" dirty="0" err="1" smtClean="0"/>
              <a:t>Estoy</a:t>
            </a:r>
            <a:r>
              <a:rPr lang="en-US" dirty="0" smtClean="0"/>
              <a:t>…</a:t>
            </a:r>
          </a:p>
          <a:p>
            <a:pPr lvl="1"/>
            <a:endParaRPr lang="en-US" dirty="0"/>
          </a:p>
        </p:txBody>
      </p:sp>
      <p:sp>
        <p:nvSpPr>
          <p:cNvPr id="4" name="Content Placeholder 2"/>
          <p:cNvSpPr txBox="1">
            <a:spLocks/>
          </p:cNvSpPr>
          <p:nvPr/>
        </p:nvSpPr>
        <p:spPr bwMode="auto">
          <a:xfrm>
            <a:off x="2286000" y="5440255"/>
            <a:ext cx="6172200" cy="2230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ts val="600"/>
              </a:spcBef>
              <a:spcAft>
                <a:spcPct val="0"/>
              </a:spcAft>
              <a:buClr>
                <a:schemeClr val="accent1"/>
              </a:buClr>
              <a:buSzPct val="70000"/>
              <a:buFont typeface="Wingdings" charset="0"/>
              <a:buNone/>
              <a:defRPr sz="1800" b="1" kern="1200">
                <a:solidFill>
                  <a:schemeClr val="tx2"/>
                </a:solidFill>
                <a:latin typeface="+mn-lt"/>
                <a:ea typeface="ＭＳ Ｐゴシック" pitchFamily="-112" charset="-128"/>
                <a:cs typeface="ＭＳ Ｐゴシック" charset="0"/>
              </a:defRPr>
            </a:lvl1pPr>
            <a:lvl2pPr marL="639763" indent="-273050" algn="l" rtl="0" eaLnBrk="1" fontAlgn="base" hangingPunct="1">
              <a:spcBef>
                <a:spcPct val="20000"/>
              </a:spcBef>
              <a:spcAft>
                <a:spcPct val="0"/>
              </a:spcAft>
              <a:buClr>
                <a:schemeClr val="accent1"/>
              </a:buClr>
              <a:buSzPct val="80000"/>
              <a:buFont typeface="Wingdings 2" charset="0"/>
              <a:buNone/>
              <a:defRPr sz="1800" kern="1200">
                <a:solidFill>
                  <a:schemeClr val="tx1">
                    <a:tint val="75000"/>
                  </a:schemeClr>
                </a:solidFill>
                <a:latin typeface="+mn-lt"/>
                <a:ea typeface="ＭＳ Ｐゴシック" pitchFamily="-112" charset="-128"/>
                <a:cs typeface="+mn-cs"/>
              </a:defRPr>
            </a:lvl2pPr>
            <a:lvl3pPr marL="914400" indent="-182563" algn="l" rtl="0" eaLnBrk="1" fontAlgn="base" hangingPunct="1">
              <a:spcBef>
                <a:spcPct val="20000"/>
              </a:spcBef>
              <a:spcAft>
                <a:spcPct val="0"/>
              </a:spcAft>
              <a:buClr>
                <a:srgbClr val="E0752F"/>
              </a:buClr>
              <a:buSzPct val="60000"/>
              <a:buFont typeface="Wingdings" charset="0"/>
              <a:buNone/>
              <a:defRPr sz="1600" kern="1200">
                <a:solidFill>
                  <a:schemeClr val="tx1">
                    <a:tint val="75000"/>
                  </a:schemeClr>
                </a:solidFill>
                <a:latin typeface="+mn-lt"/>
                <a:ea typeface="ＭＳ Ｐゴシック" pitchFamily="-112" charset="-128"/>
                <a:cs typeface="+mn-cs"/>
              </a:defRPr>
            </a:lvl3pPr>
            <a:lvl4pPr marL="1187450" indent="-182563" algn="l" rtl="0" eaLnBrk="1" fontAlgn="base" hangingPunct="1">
              <a:spcBef>
                <a:spcPct val="20000"/>
              </a:spcBef>
              <a:spcAft>
                <a:spcPct val="0"/>
              </a:spcAft>
              <a:buClr>
                <a:srgbClr val="FEC3AE"/>
              </a:buClr>
              <a:buSzPct val="60000"/>
              <a:buFont typeface="Wingdings" charset="0"/>
              <a:buNone/>
              <a:defRPr sz="1400" kern="1200">
                <a:solidFill>
                  <a:schemeClr val="tx1">
                    <a:tint val="75000"/>
                  </a:schemeClr>
                </a:solidFill>
                <a:latin typeface="+mn-lt"/>
                <a:ea typeface="ＭＳ Ｐゴシック" pitchFamily="-112" charset="-128"/>
                <a:cs typeface="+mn-cs"/>
              </a:defRPr>
            </a:lvl4pPr>
            <a:lvl5pPr marL="1462088" indent="-182563" algn="l" rtl="0" eaLnBrk="1" fontAlgn="base" hangingPunct="1">
              <a:spcBef>
                <a:spcPct val="20000"/>
              </a:spcBef>
              <a:spcAft>
                <a:spcPct val="0"/>
              </a:spcAft>
              <a:buClr>
                <a:srgbClr val="BDCAE9"/>
              </a:buClr>
              <a:buSzPct val="68000"/>
              <a:buFont typeface="Wingdings 2" charset="0"/>
              <a:buNone/>
              <a:defRPr sz="1400" kern="1200">
                <a:solidFill>
                  <a:schemeClr val="tx1">
                    <a:tint val="75000"/>
                  </a:schemeClr>
                </a:solidFill>
                <a:latin typeface="+mn-lt"/>
                <a:ea typeface="ＭＳ Ｐゴシック" pitchFamily="-112" charset="-128"/>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You MUST answer in Spanish, then throw the animal to a NEW person and ask them a DIFFERENT question. I will set a TIMER and whoever has the animal when the timer RUNS OUT will get extra TAREA!!!</a:t>
            </a:r>
          </a:p>
        </p:txBody>
      </p:sp>
    </p:spTree>
    <p:extLst>
      <p:ext uri="{BB962C8B-B14F-4D97-AF65-F5344CB8AC3E}">
        <p14:creationId xmlns:p14="http://schemas.microsoft.com/office/powerpoint/2010/main" val="156816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 </a:t>
            </a:r>
            <a:r>
              <a:rPr lang="en-US" dirty="0" smtClean="0"/>
              <a:t>BASIC CONVERSATIONS</a:t>
            </a:r>
            <a:endParaRPr lang="en-US" dirty="0"/>
          </a:p>
        </p:txBody>
      </p:sp>
      <p:sp>
        <p:nvSpPr>
          <p:cNvPr id="5" name="Text Placeholder 4"/>
          <p:cNvSpPr>
            <a:spLocks noGrp="1"/>
          </p:cNvSpPr>
          <p:nvPr>
            <p:ph type="body" idx="1"/>
          </p:nvPr>
        </p:nvSpPr>
        <p:spPr/>
        <p:txBody>
          <a:bodyPr/>
          <a:lstStyle/>
          <a:p>
            <a:r>
              <a:rPr lang="en-US" dirty="0" smtClean="0"/>
              <a:t>Introductions and Greetings</a:t>
            </a:r>
            <a:endParaRPr lang="en-US" dirty="0"/>
          </a:p>
        </p:txBody>
      </p:sp>
    </p:spTree>
    <p:extLst>
      <p:ext uri="{BB962C8B-B14F-4D97-AF65-F5344CB8AC3E}">
        <p14:creationId xmlns:p14="http://schemas.microsoft.com/office/powerpoint/2010/main" val="1725707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Practice</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You need to pick a celebrity that you are going to pretend to be. I will give you 1 minute to pick your celebrity and write down the name.</a:t>
            </a:r>
          </a:p>
          <a:p>
            <a:pPr marL="457200" indent="-457200">
              <a:buFont typeface="+mj-lt"/>
              <a:buAutoNum type="arabicPeriod"/>
            </a:pPr>
            <a:r>
              <a:rPr lang="en-US" dirty="0" smtClean="0"/>
              <a:t>You will be going around the room and introducing yourself to other celebrities. Make sure to politely introduce yourself, say that you are please to meet the other person, and ask and answer how the other person is.</a:t>
            </a:r>
          </a:p>
          <a:p>
            <a:pPr marL="457200" indent="-457200">
              <a:buFont typeface="+mj-lt"/>
              <a:buAutoNum type="arabicPeriod"/>
            </a:pPr>
            <a:r>
              <a:rPr lang="en-US" dirty="0" smtClean="0"/>
              <a:t>Record the responses in your </a:t>
            </a:r>
            <a:r>
              <a:rPr lang="en-US" i="1" dirty="0" err="1" smtClean="0"/>
              <a:t>carpeta</a:t>
            </a:r>
            <a:r>
              <a:rPr lang="en-US" i="1" dirty="0" smtClean="0"/>
              <a:t>.</a:t>
            </a:r>
            <a:endParaRPr lang="en-US" dirty="0"/>
          </a:p>
        </p:txBody>
      </p:sp>
    </p:spTree>
    <p:extLst>
      <p:ext uri="{BB962C8B-B14F-4D97-AF65-F5344CB8AC3E}">
        <p14:creationId xmlns:p14="http://schemas.microsoft.com/office/powerpoint/2010/main" val="1034266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solidFill>
                  <a:srgbClr val="244583"/>
                </a:solidFill>
              </a:rPr>
              <a:t>“</a:t>
            </a:r>
            <a:r>
              <a:rPr lang="en-US" dirty="0" err="1" smtClean="0">
                <a:solidFill>
                  <a:srgbClr val="244583"/>
                </a:solidFill>
              </a:rPr>
              <a:t>Hola</a:t>
            </a:r>
            <a:r>
              <a:rPr lang="en-US" dirty="0" smtClean="0">
                <a:solidFill>
                  <a:srgbClr val="244583"/>
                </a:solidFill>
              </a:rPr>
              <a:t>, me llamo </a:t>
            </a:r>
            <a:r>
              <a:rPr lang="en-US" dirty="0" err="1" smtClean="0">
                <a:solidFill>
                  <a:srgbClr val="244583"/>
                </a:solidFill>
              </a:rPr>
              <a:t>Shakira</a:t>
            </a:r>
            <a:r>
              <a:rPr lang="en-US" dirty="0" smtClean="0">
                <a:solidFill>
                  <a:srgbClr val="244583"/>
                </a:solidFill>
              </a:rPr>
              <a:t>. ¿</a:t>
            </a:r>
            <a:r>
              <a:rPr lang="en-US" dirty="0" err="1" smtClean="0">
                <a:solidFill>
                  <a:srgbClr val="244583"/>
                </a:solidFill>
              </a:rPr>
              <a:t>Cómo</a:t>
            </a:r>
            <a:r>
              <a:rPr lang="en-US" dirty="0" smtClean="0">
                <a:solidFill>
                  <a:srgbClr val="244583"/>
                </a:solidFill>
              </a:rPr>
              <a:t> </a:t>
            </a:r>
            <a:r>
              <a:rPr lang="en-US" dirty="0" err="1" smtClean="0">
                <a:solidFill>
                  <a:srgbClr val="244583"/>
                </a:solidFill>
              </a:rPr>
              <a:t>te</a:t>
            </a:r>
            <a:r>
              <a:rPr lang="en-US" dirty="0" smtClean="0">
                <a:solidFill>
                  <a:srgbClr val="244583"/>
                </a:solidFill>
              </a:rPr>
              <a:t> llamas?”</a:t>
            </a:r>
          </a:p>
          <a:p>
            <a:r>
              <a:rPr lang="en-US" dirty="0" smtClean="0">
                <a:solidFill>
                  <a:schemeClr val="tx2"/>
                </a:solidFill>
              </a:rPr>
              <a:t>“Mucho gusto </a:t>
            </a:r>
            <a:r>
              <a:rPr lang="en-US" dirty="0" err="1" smtClean="0">
                <a:solidFill>
                  <a:schemeClr val="tx2"/>
                </a:solidFill>
              </a:rPr>
              <a:t>Shakira</a:t>
            </a:r>
            <a:r>
              <a:rPr lang="en-US" dirty="0" smtClean="0">
                <a:solidFill>
                  <a:schemeClr val="tx2"/>
                </a:solidFill>
              </a:rPr>
              <a:t>, me </a:t>
            </a:r>
            <a:r>
              <a:rPr lang="en-US" dirty="0" err="1" smtClean="0">
                <a:solidFill>
                  <a:schemeClr val="tx2"/>
                </a:solidFill>
              </a:rPr>
              <a:t>llamo</a:t>
            </a:r>
            <a:r>
              <a:rPr lang="en-US" dirty="0" smtClean="0">
                <a:solidFill>
                  <a:schemeClr val="tx2"/>
                </a:solidFill>
              </a:rPr>
              <a:t> Marc Anthony. ¿</a:t>
            </a:r>
            <a:r>
              <a:rPr lang="en-US" dirty="0" err="1" smtClean="0">
                <a:solidFill>
                  <a:schemeClr val="tx2"/>
                </a:solidFill>
              </a:rPr>
              <a:t>Cómo</a:t>
            </a:r>
            <a:r>
              <a:rPr lang="en-US" dirty="0" smtClean="0">
                <a:solidFill>
                  <a:schemeClr val="tx2"/>
                </a:solidFill>
              </a:rPr>
              <a:t> </a:t>
            </a:r>
            <a:r>
              <a:rPr lang="en-US" dirty="0" err="1" smtClean="0">
                <a:solidFill>
                  <a:schemeClr val="tx2"/>
                </a:solidFill>
              </a:rPr>
              <a:t>estás</a:t>
            </a:r>
            <a:r>
              <a:rPr lang="en-US" dirty="0" smtClean="0">
                <a:solidFill>
                  <a:schemeClr val="tx2"/>
                </a:solidFill>
              </a:rPr>
              <a:t>?”</a:t>
            </a:r>
          </a:p>
          <a:p>
            <a:r>
              <a:rPr lang="en-US" dirty="0" smtClean="0">
                <a:solidFill>
                  <a:schemeClr val="accent2">
                    <a:lumMod val="50000"/>
                  </a:schemeClr>
                </a:solidFill>
              </a:rPr>
              <a:t>“</a:t>
            </a:r>
            <a:r>
              <a:rPr lang="en-US" dirty="0" err="1" smtClean="0">
                <a:solidFill>
                  <a:schemeClr val="accent2">
                    <a:lumMod val="50000"/>
                  </a:schemeClr>
                </a:solidFill>
              </a:rPr>
              <a:t>Igualmente</a:t>
            </a:r>
            <a:r>
              <a:rPr lang="en-US" dirty="0" smtClean="0">
                <a:solidFill>
                  <a:schemeClr val="accent2">
                    <a:lumMod val="50000"/>
                  </a:schemeClr>
                </a:solidFill>
              </a:rPr>
              <a:t>. Yo </a:t>
            </a:r>
            <a:r>
              <a:rPr lang="en-US" dirty="0" err="1" smtClean="0">
                <a:solidFill>
                  <a:schemeClr val="accent2">
                    <a:lumMod val="50000"/>
                  </a:schemeClr>
                </a:solidFill>
              </a:rPr>
              <a:t>estoy</a:t>
            </a:r>
            <a:r>
              <a:rPr lang="en-US" dirty="0" smtClean="0">
                <a:solidFill>
                  <a:schemeClr val="accent2">
                    <a:lumMod val="50000"/>
                  </a:schemeClr>
                </a:solidFill>
              </a:rPr>
              <a:t> </a:t>
            </a:r>
            <a:r>
              <a:rPr lang="en-US" dirty="0" err="1" smtClean="0">
                <a:solidFill>
                  <a:schemeClr val="accent2">
                    <a:lumMod val="50000"/>
                  </a:schemeClr>
                </a:solidFill>
              </a:rPr>
              <a:t>así</a:t>
            </a:r>
            <a:r>
              <a:rPr lang="en-US" dirty="0" smtClean="0">
                <a:solidFill>
                  <a:schemeClr val="accent2">
                    <a:lumMod val="50000"/>
                  </a:schemeClr>
                </a:solidFill>
              </a:rPr>
              <a:t> </a:t>
            </a:r>
            <a:r>
              <a:rPr lang="en-US" dirty="0" err="1" smtClean="0">
                <a:solidFill>
                  <a:schemeClr val="accent2">
                    <a:lumMod val="50000"/>
                  </a:schemeClr>
                </a:solidFill>
              </a:rPr>
              <a:t>así</a:t>
            </a:r>
            <a:r>
              <a:rPr lang="en-US" dirty="0" smtClean="0">
                <a:solidFill>
                  <a:schemeClr val="accent2">
                    <a:lumMod val="50000"/>
                  </a:schemeClr>
                </a:solidFill>
              </a:rPr>
              <a:t>. ¿</a:t>
            </a:r>
            <a:r>
              <a:rPr lang="en-US" dirty="0" err="1" smtClean="0">
                <a:solidFill>
                  <a:schemeClr val="accent2">
                    <a:lumMod val="50000"/>
                  </a:schemeClr>
                </a:solidFill>
              </a:rPr>
              <a:t>Cómo</a:t>
            </a:r>
            <a:r>
              <a:rPr lang="en-US" dirty="0" smtClean="0">
                <a:solidFill>
                  <a:schemeClr val="accent2">
                    <a:lumMod val="50000"/>
                  </a:schemeClr>
                </a:solidFill>
              </a:rPr>
              <a:t> </a:t>
            </a:r>
            <a:r>
              <a:rPr lang="en-US" dirty="0" err="1" smtClean="0">
                <a:solidFill>
                  <a:schemeClr val="accent2">
                    <a:lumMod val="50000"/>
                  </a:schemeClr>
                </a:solidFill>
              </a:rPr>
              <a:t>estás</a:t>
            </a:r>
            <a:r>
              <a:rPr lang="en-US" dirty="0" smtClean="0">
                <a:solidFill>
                  <a:schemeClr val="accent2">
                    <a:lumMod val="50000"/>
                  </a:schemeClr>
                </a:solidFill>
              </a:rPr>
              <a:t>?”</a:t>
            </a:r>
          </a:p>
          <a:p>
            <a:r>
              <a:rPr lang="en-US" dirty="0" smtClean="0"/>
              <a:t>“</a:t>
            </a:r>
            <a:r>
              <a:rPr lang="en-US" dirty="0" smtClean="0">
                <a:solidFill>
                  <a:srgbClr val="575F6D"/>
                </a:solidFill>
              </a:rPr>
              <a:t>Yo </a:t>
            </a:r>
            <a:r>
              <a:rPr lang="en-US" dirty="0" err="1" smtClean="0">
                <a:solidFill>
                  <a:srgbClr val="575F6D"/>
                </a:solidFill>
              </a:rPr>
              <a:t>estoy</a:t>
            </a:r>
            <a:r>
              <a:rPr lang="en-US" dirty="0" smtClean="0">
                <a:solidFill>
                  <a:srgbClr val="575F6D"/>
                </a:solidFill>
              </a:rPr>
              <a:t> </a:t>
            </a:r>
            <a:r>
              <a:rPr lang="en-US" dirty="0" err="1" smtClean="0">
                <a:solidFill>
                  <a:srgbClr val="575F6D"/>
                </a:solidFill>
              </a:rPr>
              <a:t>muy</a:t>
            </a:r>
            <a:r>
              <a:rPr lang="en-US" dirty="0" smtClean="0">
                <a:solidFill>
                  <a:srgbClr val="575F6D"/>
                </a:solidFill>
              </a:rPr>
              <a:t> </a:t>
            </a:r>
            <a:r>
              <a:rPr lang="en-US" dirty="0" err="1" smtClean="0">
                <a:solidFill>
                  <a:srgbClr val="575F6D"/>
                </a:solidFill>
              </a:rPr>
              <a:t>bien</a:t>
            </a:r>
            <a:r>
              <a:rPr lang="en-US" dirty="0" smtClean="0">
                <a:solidFill>
                  <a:srgbClr val="575F6D"/>
                </a:solidFill>
              </a:rPr>
              <a:t>. </a:t>
            </a:r>
            <a:r>
              <a:rPr lang="en-US" dirty="0" err="1" smtClean="0">
                <a:solidFill>
                  <a:srgbClr val="575F6D"/>
                </a:solidFill>
              </a:rPr>
              <a:t>Buenas</a:t>
            </a:r>
            <a:r>
              <a:rPr lang="en-US" dirty="0" smtClean="0">
                <a:solidFill>
                  <a:srgbClr val="575F6D"/>
                </a:solidFill>
              </a:rPr>
              <a:t> </a:t>
            </a:r>
            <a:r>
              <a:rPr lang="en-US" dirty="0" err="1" smtClean="0">
                <a:solidFill>
                  <a:srgbClr val="575F6D"/>
                </a:solidFill>
              </a:rPr>
              <a:t>tardes</a:t>
            </a:r>
            <a:r>
              <a:rPr lang="en-US" dirty="0" smtClean="0">
                <a:solidFill>
                  <a:srgbClr val="575F6D"/>
                </a:solidFill>
              </a:rPr>
              <a:t>”</a:t>
            </a:r>
          </a:p>
          <a:p>
            <a:endParaRPr lang="en-US" dirty="0" smtClean="0">
              <a:solidFill>
                <a:srgbClr val="575F6D"/>
              </a:solidFill>
            </a:endParaRPr>
          </a:p>
          <a:p>
            <a:r>
              <a:rPr lang="en-US" dirty="0" smtClean="0"/>
              <a:t>You should talk to at least 5 people. Make sure to record your responses (who you talked to, how they were doing) in your </a:t>
            </a:r>
            <a:r>
              <a:rPr lang="en-US" i="1" dirty="0" err="1" smtClean="0"/>
              <a:t>carpeta</a:t>
            </a:r>
            <a:endParaRPr lang="en-US" i="1" dirty="0" smtClean="0"/>
          </a:p>
          <a:p>
            <a:endParaRPr lang="en-US" i="1" dirty="0"/>
          </a:p>
          <a:p>
            <a:r>
              <a:rPr lang="en-US" i="1" dirty="0" smtClean="0">
                <a:solidFill>
                  <a:srgbClr val="FF0000"/>
                </a:solidFill>
              </a:rPr>
              <a:t>NO ENGLISH!</a:t>
            </a:r>
            <a:endParaRPr lang="en-US" dirty="0">
              <a:solidFill>
                <a:srgbClr val="FF0000"/>
              </a:solidFill>
            </a:endParaRPr>
          </a:p>
        </p:txBody>
      </p:sp>
    </p:spTree>
    <p:extLst>
      <p:ext uri="{BB962C8B-B14F-4D97-AF65-F5344CB8AC3E}">
        <p14:creationId xmlns:p14="http://schemas.microsoft.com/office/powerpoint/2010/main" val="1686910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Practice</a:t>
            </a:r>
            <a:endParaRPr lang="en-US" dirty="0"/>
          </a:p>
        </p:txBody>
      </p:sp>
      <p:sp>
        <p:nvSpPr>
          <p:cNvPr id="3" name="Content Placeholder 2"/>
          <p:cNvSpPr>
            <a:spLocks noGrp="1"/>
          </p:cNvSpPr>
          <p:nvPr>
            <p:ph sz="quarter" idx="1"/>
          </p:nvPr>
        </p:nvSpPr>
        <p:spPr/>
        <p:txBody>
          <a:bodyPr/>
          <a:lstStyle/>
          <a:p>
            <a:r>
              <a:rPr lang="en-US" dirty="0" smtClean="0"/>
              <a:t>Write out the conversations that you had today like they were a script for a movie that someone else could act out. Include all introductions, questions, goodbyes, etc. in your </a:t>
            </a:r>
            <a:r>
              <a:rPr lang="en-US" i="1" dirty="0" err="1" smtClean="0"/>
              <a:t>carpeta</a:t>
            </a:r>
            <a:endParaRPr lang="en-US" dirty="0"/>
          </a:p>
        </p:txBody>
      </p:sp>
    </p:spTree>
    <p:extLst>
      <p:ext uri="{BB962C8B-B14F-4D97-AF65-F5344CB8AC3E}">
        <p14:creationId xmlns:p14="http://schemas.microsoft.com/office/powerpoint/2010/main" val="3593977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it Out!</a:t>
            </a:r>
            <a:endParaRPr lang="en-US" dirty="0"/>
          </a:p>
        </p:txBody>
      </p:sp>
      <p:sp>
        <p:nvSpPr>
          <p:cNvPr id="3" name="Content Placeholder 2"/>
          <p:cNvSpPr>
            <a:spLocks noGrp="1"/>
          </p:cNvSpPr>
          <p:nvPr>
            <p:ph sz="quarter" idx="1"/>
          </p:nvPr>
        </p:nvSpPr>
        <p:spPr/>
        <p:txBody>
          <a:bodyPr/>
          <a:lstStyle/>
          <a:p>
            <a:r>
              <a:rPr lang="en-US" dirty="0" smtClean="0"/>
              <a:t>I will now be asking for volunteers:</a:t>
            </a:r>
          </a:p>
          <a:p>
            <a:pPr lvl="1"/>
            <a:r>
              <a:rPr lang="en-US" dirty="0" smtClean="0"/>
              <a:t>One person will provide the scene</a:t>
            </a:r>
          </a:p>
          <a:p>
            <a:pPr lvl="1"/>
            <a:r>
              <a:rPr lang="en-US" dirty="0" smtClean="0"/>
              <a:t>2 people will actout the scene</a:t>
            </a:r>
          </a:p>
          <a:p>
            <a:r>
              <a:rPr lang="en-US" dirty="0" smtClean="0"/>
              <a:t>BONUS: When other people are acting make sure to write down places they need to work on their grammar or pronunciation!</a:t>
            </a:r>
          </a:p>
        </p:txBody>
      </p:sp>
    </p:spTree>
    <p:extLst>
      <p:ext uri="{BB962C8B-B14F-4D97-AF65-F5344CB8AC3E}">
        <p14:creationId xmlns:p14="http://schemas.microsoft.com/office/powerpoint/2010/main" val="1452445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44513"/>
            <a:ext cx="7467600" cy="827087"/>
          </a:xfrm>
        </p:spPr>
        <p:txBody>
          <a:bodyPr>
            <a:noAutofit/>
          </a:bodyPr>
          <a:lstStyle/>
          <a:p>
            <a:pPr fontAlgn="auto">
              <a:spcAft>
                <a:spcPts val="0"/>
              </a:spcAft>
              <a:defRPr/>
            </a:pPr>
            <a:r>
              <a:rPr lang="en-US" sz="8800" u="sng" dirty="0" smtClean="0"/>
              <a:t>EXIT SLIP</a:t>
            </a:r>
            <a:endParaRPr lang="en-US" sz="8800" u="sng" dirty="0"/>
          </a:p>
        </p:txBody>
      </p:sp>
      <p:sp>
        <p:nvSpPr>
          <p:cNvPr id="18434" name="Subtitle 2"/>
          <p:cNvSpPr>
            <a:spLocks noGrp="1"/>
          </p:cNvSpPr>
          <p:nvPr>
            <p:ph type="subTitle" idx="1"/>
          </p:nvPr>
        </p:nvSpPr>
        <p:spPr>
          <a:xfrm>
            <a:off x="1752600" y="1549400"/>
            <a:ext cx="7086600" cy="5308600"/>
          </a:xfrm>
        </p:spPr>
        <p:txBody>
          <a:bodyPr>
            <a:normAutofit/>
          </a:bodyPr>
          <a:lstStyle/>
          <a:p>
            <a:pPr marL="342900" indent="-342900"/>
            <a:r>
              <a:rPr lang="en-US" sz="4800" b="0" dirty="0" smtClean="0">
                <a:ea typeface="MS PGothic" pitchFamily="34" charset="-128"/>
              </a:rPr>
              <a:t>	Translate the following.</a:t>
            </a:r>
          </a:p>
          <a:p>
            <a:pPr marL="914400" indent="-914400">
              <a:buAutoNum type="arabicPeriod"/>
            </a:pPr>
            <a:r>
              <a:rPr lang="en-US" sz="4800" b="0" dirty="0" smtClean="0">
                <a:ea typeface="MS PGothic" pitchFamily="34" charset="-128"/>
              </a:rPr>
              <a:t>¿</a:t>
            </a:r>
            <a:r>
              <a:rPr lang="en-US" sz="4800" b="0" dirty="0" err="1" smtClean="0">
                <a:ea typeface="MS PGothic" pitchFamily="34" charset="-128"/>
              </a:rPr>
              <a:t>Cómo</a:t>
            </a:r>
            <a:r>
              <a:rPr lang="en-US" sz="4800" b="0" dirty="0" smtClean="0">
                <a:ea typeface="MS PGothic" pitchFamily="34" charset="-128"/>
              </a:rPr>
              <a:t> </a:t>
            </a:r>
            <a:r>
              <a:rPr lang="en-US" sz="4800" b="0" dirty="0" err="1" smtClean="0">
                <a:ea typeface="MS PGothic" pitchFamily="34" charset="-128"/>
              </a:rPr>
              <a:t>estás</a:t>
            </a:r>
            <a:r>
              <a:rPr lang="en-US" sz="4800" b="0" dirty="0" smtClean="0">
                <a:ea typeface="MS PGothic" pitchFamily="34" charset="-128"/>
              </a:rPr>
              <a:t>?</a:t>
            </a:r>
          </a:p>
          <a:p>
            <a:pPr marL="914400" indent="-914400">
              <a:buAutoNum type="arabicPeriod"/>
            </a:pPr>
            <a:r>
              <a:rPr lang="en-US" sz="4800" b="0" dirty="0" smtClean="0">
                <a:ea typeface="MS PGothic" pitchFamily="34" charset="-128"/>
              </a:rPr>
              <a:t>¿De </a:t>
            </a:r>
            <a:r>
              <a:rPr lang="en-US" sz="4800" b="0" dirty="0" err="1" smtClean="0">
                <a:ea typeface="MS PGothic" pitchFamily="34" charset="-128"/>
              </a:rPr>
              <a:t>dónde</a:t>
            </a:r>
            <a:r>
              <a:rPr lang="en-US" sz="4800" b="0" dirty="0" smtClean="0">
                <a:ea typeface="MS PGothic" pitchFamily="34" charset="-128"/>
              </a:rPr>
              <a:t> </a:t>
            </a:r>
            <a:r>
              <a:rPr lang="en-US" sz="4800" b="0" dirty="0" err="1" smtClean="0">
                <a:ea typeface="MS PGothic" pitchFamily="34" charset="-128"/>
              </a:rPr>
              <a:t>eres</a:t>
            </a:r>
            <a:r>
              <a:rPr lang="en-US" sz="4800" b="0" dirty="0" smtClean="0">
                <a:ea typeface="MS PGothic" pitchFamily="34" charset="-128"/>
              </a:rPr>
              <a:t>?</a:t>
            </a:r>
          </a:p>
          <a:p>
            <a:pPr marL="914400" indent="-914400">
              <a:buAutoNum type="arabicPeriod"/>
            </a:pPr>
            <a:r>
              <a:rPr lang="en-US" sz="4800" b="0" dirty="0" smtClean="0">
                <a:ea typeface="MS PGothic" pitchFamily="34" charset="-128"/>
              </a:rPr>
              <a:t>I’m (doing) bad.</a:t>
            </a:r>
          </a:p>
          <a:p>
            <a:pPr marL="914400" indent="-914400">
              <a:buAutoNum type="arabicPeriod"/>
            </a:pPr>
            <a:r>
              <a:rPr lang="en-US" sz="4800" b="0" dirty="0" smtClean="0">
                <a:ea typeface="MS PGothic" pitchFamily="34" charset="-128"/>
              </a:rPr>
              <a:t>I am </a:t>
            </a:r>
            <a:r>
              <a:rPr lang="en-US" sz="4800" b="0" smtClean="0">
                <a:ea typeface="MS PGothic" pitchFamily="34" charset="-128"/>
              </a:rPr>
              <a:t>from Charlotte.</a:t>
            </a:r>
          </a:p>
          <a:p>
            <a:pPr marL="914400" indent="-914400">
              <a:buAutoNum type="arabicPeriod"/>
            </a:pPr>
            <a:endParaRPr lang="en-US" sz="4800" b="0" dirty="0" smtClean="0">
              <a:ea typeface="MS PGothic" pitchFamily="34" charset="-128"/>
            </a:endParaRPr>
          </a:p>
        </p:txBody>
      </p:sp>
    </p:spTree>
    <p:extLst>
      <p:ext uri="{BB962C8B-B14F-4D97-AF65-F5344CB8AC3E}">
        <p14:creationId xmlns:p14="http://schemas.microsoft.com/office/powerpoint/2010/main" val="2292043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Participación</a:t>
            </a:r>
            <a:r>
              <a:rPr lang="en-US" dirty="0" smtClean="0"/>
              <a:t> y </a:t>
            </a:r>
            <a:r>
              <a:rPr lang="en-US" dirty="0" err="1" smtClean="0"/>
              <a:t>Reflección</a:t>
            </a:r>
            <a:endParaRPr lang="en-US" dirty="0"/>
          </a:p>
        </p:txBody>
      </p:sp>
      <p:sp>
        <p:nvSpPr>
          <p:cNvPr id="3" name="Content Placeholder 2"/>
          <p:cNvSpPr>
            <a:spLocks noGrp="1"/>
          </p:cNvSpPr>
          <p:nvPr>
            <p:ph sz="quarter" idx="1"/>
          </p:nvPr>
        </p:nvSpPr>
        <p:spPr/>
        <p:txBody>
          <a:bodyPr/>
          <a:lstStyle/>
          <a:p>
            <a:r>
              <a:rPr lang="en-US" dirty="0" smtClean="0"/>
              <a:t>Fill out your participation reflection in your </a:t>
            </a:r>
            <a:r>
              <a:rPr lang="en-US" dirty="0" err="1" smtClean="0"/>
              <a:t>carpeta</a:t>
            </a:r>
            <a:r>
              <a:rPr lang="en-US" dirty="0" smtClean="0"/>
              <a:t> to get your stamp!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28600" y="914400"/>
            <a:ext cx="7467600" cy="5330952"/>
          </a:xfrm>
          <a:prstGeom prst="cloudCallout">
            <a:avLst>
              <a:gd name="adj1" fmla="val -54658"/>
              <a:gd name="adj2" fmla="val 58111"/>
            </a:avLst>
          </a:prstGeom>
          <a:ln w="762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7467600" cy="1143000"/>
          </a:xfrm>
        </p:spPr>
        <p:txBody>
          <a:bodyPr>
            <a:normAutofit/>
          </a:bodyPr>
          <a:lstStyle/>
          <a:p>
            <a:pPr algn="ctr"/>
            <a:r>
              <a:rPr lang="en-US" sz="6400" b="1" u="sng" dirty="0" smtClean="0"/>
              <a:t>EL OBJETIVO:</a:t>
            </a:r>
            <a:endParaRPr lang="en-US" sz="6400" b="1" u="sng" dirty="0"/>
          </a:p>
        </p:txBody>
      </p:sp>
      <p:sp>
        <p:nvSpPr>
          <p:cNvPr id="3" name="Content Placeholder 2"/>
          <p:cNvSpPr>
            <a:spLocks noGrp="1"/>
          </p:cNvSpPr>
          <p:nvPr>
            <p:ph sz="quarter" idx="1"/>
          </p:nvPr>
        </p:nvSpPr>
        <p:spPr>
          <a:xfrm>
            <a:off x="228600" y="2060448"/>
            <a:ext cx="7467600" cy="4873752"/>
          </a:xfrm>
        </p:spPr>
        <p:txBody>
          <a:bodyPr>
            <a:normAutofit/>
          </a:bodyPr>
          <a:lstStyle/>
          <a:p>
            <a:pPr algn="ctr">
              <a:buNone/>
            </a:pPr>
            <a:r>
              <a:rPr lang="en-US" sz="4500" b="1" dirty="0" smtClean="0">
                <a:solidFill>
                  <a:srgbClr val="FFFFFF"/>
                </a:solidFill>
              </a:rPr>
              <a:t> I Can greet someone appropriately and tell them how I am doing</a:t>
            </a:r>
            <a:endParaRPr lang="en-US" sz="4500" b="1" dirty="0">
              <a:solidFill>
                <a:srgbClr val="FFFFFF"/>
              </a:solidFill>
            </a:endParaRPr>
          </a:p>
          <a:p>
            <a:pPr algn="ctr">
              <a:buNone/>
            </a:pPr>
            <a:r>
              <a:rPr lang="en-US" sz="4500" b="1" dirty="0" smtClean="0">
                <a:solidFill>
                  <a:srgbClr val="FFFFFF"/>
                </a:solidFill>
              </a:rPr>
              <a:t> </a:t>
            </a:r>
            <a:endParaRPr lang="en-US" sz="4500" b="1" dirty="0">
              <a:solidFill>
                <a:srgbClr val="FFFFFF"/>
              </a:solidFill>
            </a:endParaRPr>
          </a:p>
        </p:txBody>
      </p:sp>
    </p:spTree>
    <p:extLst>
      <p:ext uri="{BB962C8B-B14F-4D97-AF65-F5344CB8AC3E}">
        <p14:creationId xmlns:p14="http://schemas.microsoft.com/office/powerpoint/2010/main" val="1893513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Let’s know each other better</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32878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Momento</a:t>
            </a:r>
            <a:r>
              <a:rPr lang="en-US" dirty="0" smtClean="0"/>
              <a:t> Cultural</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0665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885950" y="800100"/>
            <a:ext cx="5200650" cy="5200650"/>
          </a:xfrm>
          <a:prstGeom prst="rect">
            <a:avLst/>
          </a:prstGeom>
        </p:spPr>
      </p:pic>
      <p:sp>
        <p:nvSpPr>
          <p:cNvPr id="5" name="TextBox 4"/>
          <p:cNvSpPr txBox="1"/>
          <p:nvPr/>
        </p:nvSpPr>
        <p:spPr>
          <a:xfrm>
            <a:off x="2400300" y="3829051"/>
            <a:ext cx="4057650" cy="1269578"/>
          </a:xfrm>
          <a:prstGeom prst="rect">
            <a:avLst/>
          </a:prstGeom>
          <a:solidFill>
            <a:schemeClr val="bg1"/>
          </a:solidFill>
          <a:ln w="76200" cmpd="sng">
            <a:solidFill>
              <a:schemeClr val="tx1"/>
            </a:solidFill>
          </a:ln>
        </p:spPr>
        <p:txBody>
          <a:bodyPr wrap="square" rtlCol="0">
            <a:spAutoFit/>
          </a:bodyPr>
          <a:lstStyle/>
          <a:p>
            <a:pPr algn="ctr"/>
            <a:r>
              <a:rPr lang="en-US" sz="3825" dirty="0">
                <a:latin typeface="Papyrus"/>
                <a:cs typeface="Papyrus"/>
              </a:rPr>
              <a:t>15 de </a:t>
            </a:r>
            <a:r>
              <a:rPr lang="en-US" sz="3825" dirty="0" err="1">
                <a:latin typeface="Papyrus"/>
                <a:cs typeface="Papyrus"/>
              </a:rPr>
              <a:t>septiembre</a:t>
            </a:r>
            <a:r>
              <a:rPr lang="en-US" sz="3825" dirty="0">
                <a:latin typeface="Papyrus"/>
                <a:cs typeface="Papyrus"/>
              </a:rPr>
              <a:t> – 15 de </a:t>
            </a:r>
            <a:r>
              <a:rPr lang="en-US" sz="3825" dirty="0" err="1">
                <a:latin typeface="Papyrus"/>
                <a:cs typeface="Papyrus"/>
              </a:rPr>
              <a:t>octubre</a:t>
            </a:r>
            <a:endParaRPr lang="en-US" sz="3825" dirty="0">
              <a:latin typeface="Papyrus"/>
              <a:cs typeface="Papyrus"/>
            </a:endParaRPr>
          </a:p>
        </p:txBody>
      </p:sp>
    </p:spTree>
    <p:extLst>
      <p:ext uri="{BB962C8B-B14F-4D97-AF65-F5344CB8AC3E}">
        <p14:creationId xmlns:p14="http://schemas.microsoft.com/office/powerpoint/2010/main" val="372674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INM: WHERE ARE YOU FROM?</a:t>
            </a:r>
            <a:endParaRPr lang="en-US" dirty="0"/>
          </a:p>
        </p:txBody>
      </p:sp>
      <p:sp>
        <p:nvSpPr>
          <p:cNvPr id="5" name="Text Placeholder 4"/>
          <p:cNvSpPr>
            <a:spLocks noGrp="1"/>
          </p:cNvSpPr>
          <p:nvPr>
            <p:ph type="body" idx="1"/>
          </p:nvPr>
        </p:nvSpPr>
        <p:spPr/>
        <p:txBody>
          <a:bodyPr/>
          <a:lstStyle/>
          <a:p>
            <a:r>
              <a:rPr lang="en-US" dirty="0" smtClean="0"/>
              <a:t>¿DE </a:t>
            </a:r>
            <a:r>
              <a:rPr lang="en-US" dirty="0" err="1" smtClean="0"/>
              <a:t>Donde</a:t>
            </a:r>
            <a:r>
              <a:rPr lang="en-US" dirty="0" smtClean="0"/>
              <a:t> </a:t>
            </a:r>
            <a:r>
              <a:rPr lang="en-US" dirty="0" err="1" smtClean="0"/>
              <a:t>eres</a:t>
            </a:r>
            <a:r>
              <a:rPr lang="en-US" dirty="0" smtClean="0"/>
              <a:t>?</a:t>
            </a:r>
            <a:endParaRPr lang="en-US" dirty="0"/>
          </a:p>
        </p:txBody>
      </p:sp>
    </p:spTree>
    <p:extLst>
      <p:ext uri="{BB962C8B-B14F-4D97-AF65-F5344CB8AC3E}">
        <p14:creationId xmlns:p14="http://schemas.microsoft.com/office/powerpoint/2010/main" val="265441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a:t>
            </a:r>
            <a:r>
              <a:rPr lang="en-US" dirty="0" err="1" smtClean="0"/>
              <a:t>dónde</a:t>
            </a:r>
            <a:r>
              <a:rPr lang="en-US" dirty="0" smtClean="0"/>
              <a:t> </a:t>
            </a:r>
            <a:r>
              <a:rPr lang="en-US" dirty="0" err="1" smtClean="0"/>
              <a:t>eres</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To ask someone where they are from, you will use the expression:</a:t>
            </a:r>
          </a:p>
          <a:p>
            <a:pPr lvl="1"/>
            <a:r>
              <a:rPr lang="en-US" b="1" dirty="0" smtClean="0">
                <a:solidFill>
                  <a:schemeClr val="accent1"/>
                </a:solidFill>
              </a:rPr>
              <a:t>¿De </a:t>
            </a:r>
            <a:r>
              <a:rPr lang="en-US" b="1" dirty="0" err="1" smtClean="0">
                <a:solidFill>
                  <a:schemeClr val="accent1"/>
                </a:solidFill>
              </a:rPr>
              <a:t>dónde</a:t>
            </a:r>
            <a:r>
              <a:rPr lang="en-US" b="1" dirty="0" smtClean="0">
                <a:solidFill>
                  <a:schemeClr val="accent1"/>
                </a:solidFill>
              </a:rPr>
              <a:t> </a:t>
            </a:r>
            <a:r>
              <a:rPr lang="en-US" b="1" dirty="0" err="1" smtClean="0">
                <a:solidFill>
                  <a:schemeClr val="accent1"/>
                </a:solidFill>
              </a:rPr>
              <a:t>eres</a:t>
            </a:r>
            <a:r>
              <a:rPr lang="en-US" b="1" dirty="0" smtClean="0">
                <a:solidFill>
                  <a:schemeClr val="accent1"/>
                </a:solidFill>
              </a:rPr>
              <a:t>?</a:t>
            </a:r>
          </a:p>
          <a:p>
            <a:r>
              <a:rPr lang="en-US" dirty="0" smtClean="0"/>
              <a:t>To answer someone when asked where you are from you will use the expression:</a:t>
            </a:r>
          </a:p>
          <a:p>
            <a:pPr lvl="1"/>
            <a:r>
              <a:rPr lang="en-US" b="1" dirty="0" smtClean="0">
                <a:solidFill>
                  <a:schemeClr val="accent1"/>
                </a:solidFill>
              </a:rPr>
              <a:t>Yo soy de…(place)</a:t>
            </a:r>
          </a:p>
          <a:p>
            <a:endParaRPr lang="en-US" dirty="0" smtClean="0"/>
          </a:p>
          <a:p>
            <a:r>
              <a:rPr lang="en-US" dirty="0" smtClean="0"/>
              <a:t>Useful places:</a:t>
            </a:r>
          </a:p>
          <a:p>
            <a:pPr lvl="1"/>
            <a:r>
              <a:rPr lang="en-US" dirty="0" smtClean="0"/>
              <a:t>North Carolina = Carolina del Norte</a:t>
            </a:r>
          </a:p>
          <a:p>
            <a:pPr lvl="1"/>
            <a:r>
              <a:rPr lang="en-US" dirty="0" smtClean="0"/>
              <a:t>The United States (USA) = Los </a:t>
            </a:r>
            <a:r>
              <a:rPr lang="en-US" dirty="0" err="1" smtClean="0"/>
              <a:t>Estados</a:t>
            </a:r>
            <a:r>
              <a:rPr lang="en-US" dirty="0" smtClean="0"/>
              <a:t> </a:t>
            </a:r>
            <a:r>
              <a:rPr lang="en-US" dirty="0" err="1" smtClean="0"/>
              <a:t>Unidos</a:t>
            </a:r>
            <a:r>
              <a:rPr lang="en-US" dirty="0" smtClean="0"/>
              <a:t> (EEUU)</a:t>
            </a:r>
          </a:p>
          <a:p>
            <a:pPr lv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5673725"/>
            <a:ext cx="9144000" cy="1015663"/>
          </a:xfrm>
          <a:prstGeom prst="rect">
            <a:avLst/>
          </a:prstGeom>
          <a:noFill/>
          <a:ln w="9525">
            <a:noFill/>
            <a:miter lim="800000"/>
            <a:headEnd/>
            <a:tailEnd/>
          </a:ln>
        </p:spPr>
        <p:txBody>
          <a:bodyPr wrap="square">
            <a:spAutoFit/>
          </a:bodyPr>
          <a:lstStyle/>
          <a:p>
            <a:pPr algn="ctr"/>
            <a:r>
              <a:rPr lang="en-US" sz="6000" b="1" dirty="0" smtClean="0">
                <a:solidFill>
                  <a:schemeClr val="accent1"/>
                </a:solidFill>
                <a:latin typeface="Century Schoolbook" pitchFamily="18" charset="0"/>
                <a:ea typeface="ＭＳ Ｐゴシック" pitchFamily="34" charset="-128"/>
              </a:rPr>
              <a:t>Where are you from?</a:t>
            </a:r>
            <a:endParaRPr lang="en-US" sz="6000" b="1" dirty="0">
              <a:solidFill>
                <a:schemeClr val="accent1"/>
              </a:solidFill>
              <a:latin typeface="Century Schoolbook" pitchFamily="18" charset="0"/>
              <a:ea typeface="ＭＳ Ｐゴシック" pitchFamily="34" charset="-128"/>
            </a:endParaRPr>
          </a:p>
        </p:txBody>
      </p:sp>
      <p:sp>
        <p:nvSpPr>
          <p:cNvPr id="2" name="Rectangle 1"/>
          <p:cNvSpPr/>
          <p:nvPr/>
        </p:nvSpPr>
        <p:spPr>
          <a:xfrm>
            <a:off x="1213704" y="396875"/>
            <a:ext cx="7611203" cy="938719"/>
          </a:xfrm>
          <a:prstGeom prst="rect">
            <a:avLst/>
          </a:prstGeom>
        </p:spPr>
        <p:txBody>
          <a:bodyPr wrap="none">
            <a:spAutoFit/>
          </a:bodyPr>
          <a:lstStyle/>
          <a:p>
            <a:r>
              <a:rPr lang="es-ES_tradnl" sz="5500" b="1" dirty="0" smtClean="0"/>
              <a:t>¿De dónde eres (tú)? </a:t>
            </a:r>
            <a:endParaRPr lang="en-US" sz="5500" b="1" dirty="0"/>
          </a:p>
        </p:txBody>
      </p:sp>
      <p:pic>
        <p:nvPicPr>
          <p:cNvPr id="3" name="Picture 2"/>
          <p:cNvPicPr>
            <a:picLocks noChangeAspect="1"/>
          </p:cNvPicPr>
          <p:nvPr/>
        </p:nvPicPr>
        <p:blipFill>
          <a:blip r:embed="rId2" cstate="print"/>
          <a:stretch>
            <a:fillRect/>
          </a:stretch>
        </p:blipFill>
        <p:spPr>
          <a:xfrm>
            <a:off x="220129" y="1335594"/>
            <a:ext cx="8636000" cy="4416697"/>
          </a:xfrm>
          <a:prstGeom prst="rect">
            <a:avLst/>
          </a:prstGeom>
        </p:spPr>
      </p:pic>
    </p:spTree>
    <p:extLst>
      <p:ext uri="{BB962C8B-B14F-4D97-AF65-F5344CB8AC3E}">
        <p14:creationId xmlns:p14="http://schemas.microsoft.com/office/powerpoint/2010/main" val="200758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482</TotalTime>
  <Words>688</Words>
  <Application>Microsoft Office PowerPoint</Application>
  <PresentationFormat>On-screen Show (4:3)</PresentationFormat>
  <Paragraphs>89</Paragraphs>
  <Slides>25</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ＭＳ Ｐゴシック</vt:lpstr>
      <vt:lpstr>ＭＳ Ｐゴシック</vt:lpstr>
      <vt:lpstr>ＭＳ Ｐ明朝</vt:lpstr>
      <vt:lpstr>Arial</vt:lpstr>
      <vt:lpstr>Calibri</vt:lpstr>
      <vt:lpstr>Century Schoolbook</vt:lpstr>
      <vt:lpstr>Papyrus</vt:lpstr>
      <vt:lpstr>Wingdings</vt:lpstr>
      <vt:lpstr>Wingdings 2</vt:lpstr>
      <vt:lpstr>Oriel</vt:lpstr>
      <vt:lpstr> Vamonos  answer the following in complete spanish sentences </vt:lpstr>
      <vt:lpstr> BASIC CONVERSATIONS</vt:lpstr>
      <vt:lpstr>EL OBJETIVO:</vt:lpstr>
      <vt:lpstr>Let’s know each other better</vt:lpstr>
      <vt:lpstr>Momento Cultural</vt:lpstr>
      <vt:lpstr>PowerPoint Presentation</vt:lpstr>
      <vt:lpstr>INM: WHERE ARE YOU FROM?</vt:lpstr>
      <vt:lpstr>¿De dónde eres?</vt:lpstr>
      <vt:lpstr>PowerPoint Presentation</vt:lpstr>
      <vt:lpstr>PowerPoint Presentation</vt:lpstr>
      <vt:lpstr>A practicar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GP: Tira la pregunta!</vt:lpstr>
      <vt:lpstr>Group Practice</vt:lpstr>
      <vt:lpstr>Example</vt:lpstr>
      <vt:lpstr>Individual Practice</vt:lpstr>
      <vt:lpstr>Act it Out!</vt:lpstr>
      <vt:lpstr>EXIT SLIP</vt:lpstr>
      <vt:lpstr>Participación y Reflección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Tienes 5 Minutos</dc:title>
  <dc:creator>Meredith Hall</dc:creator>
  <cp:lastModifiedBy>Lugo, Diana</cp:lastModifiedBy>
  <cp:revision>18</cp:revision>
  <dcterms:created xsi:type="dcterms:W3CDTF">2013-08-15T17:42:02Z</dcterms:created>
  <dcterms:modified xsi:type="dcterms:W3CDTF">2014-09-14T17:50:16Z</dcterms:modified>
</cp:coreProperties>
</file>