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7" r:id="rId2"/>
    <p:sldId id="258" r:id="rId3"/>
    <p:sldId id="291" r:id="rId4"/>
    <p:sldId id="296" r:id="rId5"/>
    <p:sldId id="292" r:id="rId6"/>
    <p:sldId id="290" r:id="rId7"/>
    <p:sldId id="259" r:id="rId8"/>
    <p:sldId id="260" r:id="rId9"/>
    <p:sldId id="261" r:id="rId10"/>
    <p:sldId id="262" r:id="rId11"/>
    <p:sldId id="263" r:id="rId12"/>
    <p:sldId id="264" r:id="rId13"/>
    <p:sldId id="293" r:id="rId14"/>
    <p:sldId id="288" r:id="rId15"/>
    <p:sldId id="277" r:id="rId16"/>
    <p:sldId id="286" r:id="rId17"/>
    <p:sldId id="294" r:id="rId18"/>
    <p:sldId id="295" r:id="rId19"/>
    <p:sldId id="289" r:id="rId20"/>
    <p:sldId id="275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82C4A65-4B51-4268-9CE0-1E0C82029AA7}" type="datetime1">
              <a:rPr lang="en-US"/>
              <a:pPr/>
              <a:t>2/9/2015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9329BD15-500B-45D5-A20F-F93F1DED38E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-109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fld id="{CCD98390-E191-40C5-9FF7-319556572E38}" type="datetime1">
              <a:rPr lang="en-US"/>
              <a:pPr/>
              <a:t>2/9/2015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E5A8DEEC-78F7-4163-89B6-A7C902099CD3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A80D8F-DB94-466C-BDD0-C27C1DBCCCD2}" type="datetime1">
              <a:rPr lang="en-US"/>
              <a:pPr/>
              <a:t>2/9/2015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369DC1-7C39-4530-ABB3-48177D1218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B936A1-BC2F-411D-AC7F-BEF45CBF25CC}" type="datetime1">
              <a:rPr lang="en-US"/>
              <a:pPr/>
              <a:t>2/9/2015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4405EA-8361-4C00-B9FC-2E7EFB06E8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5D2A5D-ABD5-4CEF-BDA0-F2E950A1FA38}" type="datetime1">
              <a:rPr lang="en-US"/>
              <a:pPr/>
              <a:t>2/9/2015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2EB170-D50E-475D-854B-1DAFE5AD800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fld id="{4C0F3F23-D0E3-479D-B5E3-BFE33F64D720}" type="datetime1">
              <a:rPr lang="en-US"/>
              <a:pPr/>
              <a:t>2/9/2015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1AEFD995-CA62-486E-9B34-C442CE2F58AD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81C6CE-34C7-478C-B382-E1441A03267A}" type="datetime1">
              <a:rPr lang="en-US"/>
              <a:pPr/>
              <a:t>2/9/2015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BC3E0-EF18-47EC-935D-8947807B44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42F61E-0C2C-4193-AD45-6FE6F1E03471}" type="datetime1">
              <a:rPr lang="en-US"/>
              <a:pPr/>
              <a:t>2/9/2015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0ACFB-7C1C-4F1C-9A4F-890721CFEA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44C853-5E37-4E2F-8D16-EA921298FC96}" type="datetime1">
              <a:rPr lang="en-US"/>
              <a:pPr/>
              <a:t>2/9/2015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117281-3A2B-4392-BB08-EB253D19148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280A23-7EAC-43D5-88A0-A8D4436B16F0}" type="datetime1">
              <a:rPr lang="en-US"/>
              <a:pPr/>
              <a:t>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28130-D6B9-4A00-9810-84AB8B2BE8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6F0C0D-BAF3-4946-90DB-BCB2A563B02C}" type="datetime1">
              <a:rPr lang="en-US"/>
              <a:pPr/>
              <a:t>2/9/2015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752F3B-AAF0-4858-8EEB-622687F2E06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98D9E9-8296-437F-B2A2-3CDACD0F74AC}" type="datetime1">
              <a:rPr lang="en-US"/>
              <a:pPr/>
              <a:t>2/9/2015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CDD801-34FA-4E68-B413-49FF519EA7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Century Schoolbook" pitchFamily="18" charset="0"/>
              </a:defRPr>
            </a:lvl1pPr>
          </a:lstStyle>
          <a:p>
            <a:fld id="{591187F6-909B-4C22-A14B-89D1666499D5}" type="datetime1">
              <a:rPr lang="en-US"/>
              <a:pPr/>
              <a:t>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  <a:latin typeface="Century Schoolbook" pitchFamily="18" charset="0"/>
              </a:defRPr>
            </a:lvl1pPr>
          </a:lstStyle>
          <a:p>
            <a:fld id="{4A5A885A-0044-485A-AA05-483B975E774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12" r:id="rId4"/>
    <p:sldLayoutId id="2147483713" r:id="rId5"/>
    <p:sldLayoutId id="2147483720" r:id="rId6"/>
    <p:sldLayoutId id="2147483714" r:id="rId7"/>
    <p:sldLayoutId id="2147483721" r:id="rId8"/>
    <p:sldLayoutId id="2147483722" r:id="rId9"/>
    <p:sldLayoutId id="2147483715" r:id="rId10"/>
    <p:sldLayoutId id="214748371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ＭＳ Ｐゴシック" pitchFamily="-10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ＭＳ Ｐゴシック" pitchFamily="-10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ＭＳ Ｐゴシック" pitchFamily="-10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ＭＳ Ｐゴシック" pitchFamily="-10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7467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en-US" cap="none" dirty="0" err="1" smtClean="0"/>
              <a:t>Vámonos</a:t>
            </a:r>
            <a:r>
              <a:rPr lang="en-US" cap="none" dirty="0" smtClean="0"/>
              <a:t/>
            </a:r>
            <a:br>
              <a:rPr lang="en-US" cap="none" dirty="0" smtClean="0"/>
            </a:br>
            <a:r>
              <a:rPr lang="en-US" cap="none" dirty="0" smtClean="0"/>
              <a:t>TIENEN </a:t>
            </a:r>
            <a:r>
              <a:rPr lang="en-US" cap="none" dirty="0" smtClean="0"/>
              <a:t>5 MINUTOS</a:t>
            </a:r>
          </a:p>
        </p:txBody>
      </p:sp>
      <p:sp>
        <p:nvSpPr>
          <p:cNvPr id="14339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56388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/>
              <a:t>Hoy </a:t>
            </a:r>
            <a:r>
              <a:rPr lang="en-US" sz="1700" b="1" dirty="0" err="1" smtClean="0"/>
              <a:t>es</a:t>
            </a:r>
            <a:r>
              <a:rPr lang="en-US" sz="1700" b="1" dirty="0" smtClean="0"/>
              <a:t> </a:t>
            </a:r>
            <a:r>
              <a:rPr lang="en-US" sz="1700" b="1" dirty="0" smtClean="0"/>
              <a:t> </a:t>
            </a:r>
            <a:r>
              <a:rPr lang="en-US" sz="1700" b="1" dirty="0" smtClean="0"/>
              <a:t>_____ de _____ del __________</a:t>
            </a:r>
            <a:endParaRPr lang="en-US" sz="17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/>
              <a:t>Objective</a:t>
            </a:r>
            <a:r>
              <a:rPr lang="en-US" sz="1700" dirty="0" smtClean="0"/>
              <a:t>: I can identify and say prepositions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7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7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7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 err="1" smtClean="0"/>
              <a:t>Vámonos</a:t>
            </a:r>
            <a:r>
              <a:rPr lang="en-US" sz="2200" dirty="0" smtClean="0"/>
              <a:t>: Translate the following sentences: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2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/>
              <a:t>1. I want to be beside of the girl.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/>
              <a:t>2. I go over top of the house.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/>
              <a:t>3. The ball is between the cat and the dog.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/>
              <a:t>4.Today I am on the left of my friend.</a:t>
            </a:r>
          </a:p>
          <a:p>
            <a:pPr eaLnBrk="1" hangingPunct="1">
              <a:lnSpc>
                <a:spcPct val="80000"/>
              </a:lnSpc>
            </a:pPr>
            <a:endParaRPr lang="en-US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24161750" indent="-24161750" eaLnBrk="1" hangingPunct="1"/>
            <a:r>
              <a:rPr lang="en-US" sz="4000" cap="none" dirty="0" err="1" smtClean="0">
                <a:solidFill>
                  <a:srgbClr val="000000"/>
                </a:solidFill>
              </a:rPr>
              <a:t>Lejos</a:t>
            </a:r>
            <a:r>
              <a:rPr lang="en-US" sz="4000" cap="none" dirty="0" smtClean="0">
                <a:solidFill>
                  <a:srgbClr val="000000"/>
                </a:solidFill>
              </a:rPr>
              <a:t> de</a:t>
            </a:r>
            <a:r>
              <a:rPr lang="en-US" sz="1800" cap="none" dirty="0" smtClean="0">
                <a:solidFill>
                  <a:srgbClr val="000000"/>
                </a:solidFill>
              </a:rPr>
              <a:t/>
            </a:r>
            <a:br>
              <a:rPr lang="en-US" sz="1800" cap="none" dirty="0" smtClean="0">
                <a:solidFill>
                  <a:srgbClr val="000000"/>
                </a:solidFill>
              </a:rPr>
            </a:br>
            <a:endParaRPr lang="en-US" sz="1800" cap="none" dirty="0" smtClean="0">
              <a:solidFill>
                <a:srgbClr val="00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953000" y="5330825"/>
            <a:ext cx="39544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lvl="1"/>
            <a:r>
              <a:rPr lang="en-US" sz="4000" dirty="0" smtClean="0">
                <a:solidFill>
                  <a:srgbClr val="000000"/>
                </a:solidFill>
                <a:latin typeface="Century Schoolbook" pitchFamily="18" charset="0"/>
              </a:rPr>
              <a:t>Far from</a:t>
            </a:r>
            <a:r>
              <a:rPr lang="en-US" dirty="0">
                <a:solidFill>
                  <a:srgbClr val="000000"/>
                </a:solidFill>
                <a:latin typeface="Century Schoolbook" pitchFamily="18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entury Schoolbook" pitchFamily="18" charset="0"/>
              </a:rPr>
            </a:br>
            <a:endParaRPr lang="en-US" dirty="0">
              <a:solidFill>
                <a:srgbClr val="00000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24161750" indent="-24161750" eaLnBrk="1" hangingPunct="1"/>
            <a:r>
              <a:rPr lang="en-US" sz="4000" cap="none" dirty="0" smtClean="0">
                <a:solidFill>
                  <a:srgbClr val="000000"/>
                </a:solidFill>
              </a:rPr>
              <a:t>Abajo de</a:t>
            </a:r>
            <a:r>
              <a:rPr lang="en-US" sz="1800" cap="none" dirty="0" smtClean="0">
                <a:solidFill>
                  <a:srgbClr val="000000"/>
                </a:solidFill>
              </a:rPr>
              <a:t/>
            </a:r>
            <a:br>
              <a:rPr lang="en-US" sz="1800" cap="none" dirty="0" smtClean="0">
                <a:solidFill>
                  <a:srgbClr val="000000"/>
                </a:solidFill>
              </a:rPr>
            </a:br>
            <a:endParaRPr lang="en-US" sz="1800" cap="none" dirty="0" smtClean="0">
              <a:solidFill>
                <a:srgbClr val="00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971800" y="5486400"/>
            <a:ext cx="6629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lvl="1"/>
            <a:r>
              <a:rPr lang="en-US" sz="4000" dirty="0" smtClean="0">
                <a:solidFill>
                  <a:srgbClr val="000000"/>
                </a:solidFill>
                <a:latin typeface="Century Schoolbook" pitchFamily="18" charset="0"/>
              </a:rPr>
              <a:t>Down/ downwards/ below</a:t>
            </a:r>
            <a:r>
              <a:rPr lang="en-US" dirty="0">
                <a:solidFill>
                  <a:srgbClr val="000000"/>
                </a:solidFill>
                <a:latin typeface="Century Schoolbook" pitchFamily="18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entury Schoolbook" pitchFamily="18" charset="0"/>
              </a:rPr>
            </a:br>
            <a:endParaRPr lang="en-US" dirty="0">
              <a:solidFill>
                <a:srgbClr val="00000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24161750" indent="-24161750" eaLnBrk="1" hangingPunct="1"/>
            <a:r>
              <a:rPr lang="en-US" sz="1800" cap="none" dirty="0" smtClean="0">
                <a:solidFill>
                  <a:srgbClr val="000000"/>
                </a:solidFill>
              </a:rPr>
              <a:t/>
            </a:r>
            <a:br>
              <a:rPr lang="en-US" sz="1800" cap="none" dirty="0" smtClean="0">
                <a:solidFill>
                  <a:srgbClr val="000000"/>
                </a:solidFill>
              </a:rPr>
            </a:br>
            <a:endParaRPr lang="en-US" sz="1800" cap="none" dirty="0" smtClean="0">
              <a:solidFill>
                <a:srgbClr val="00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419600" y="5257800"/>
            <a:ext cx="7315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lvl="1"/>
            <a:r>
              <a:rPr lang="en-US" sz="4000" dirty="0" smtClean="0">
                <a:solidFill>
                  <a:srgbClr val="000000"/>
                </a:solidFill>
                <a:latin typeface="Century Schoolbook" pitchFamily="18" charset="0"/>
              </a:rPr>
              <a:t>Higher than/ above</a:t>
            </a:r>
            <a:endParaRPr lang="en-US" dirty="0">
              <a:solidFill>
                <a:srgbClr val="000000"/>
              </a:solidFill>
              <a:latin typeface="Century Schoolbook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38100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Arriba de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 bwMode="auto">
          <a:xfrm>
            <a:off x="1762125" y="2471738"/>
            <a:ext cx="7581900" cy="2054225"/>
          </a:xfrm>
        </p:spPr>
        <p:txBody>
          <a:bodyPr/>
          <a:lstStyle/>
          <a:p>
            <a:pPr eaLnBrk="1" hangingPunct="1"/>
            <a:r>
              <a:rPr lang="en-US" sz="6000" cap="none" dirty="0" smtClean="0">
                <a:ea typeface="ＭＳ Ｐゴシック" pitchFamily="-109" charset="-128"/>
              </a:rPr>
              <a:t>Prepositions </a:t>
            </a:r>
            <a:r>
              <a:rPr lang="en-US" sz="6000" cap="none" dirty="0" smtClean="0">
                <a:ea typeface="ＭＳ Ｐゴシック" pitchFamily="-109" charset="-128"/>
              </a:rPr>
              <a:t>Rhyme</a:t>
            </a:r>
            <a:endParaRPr lang="en-US" sz="6000" cap="none" dirty="0" smtClean="0">
              <a:ea typeface="ＭＳ Ｐゴシック" pitchFamily="-109" charset="-128"/>
            </a:endParaRPr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858000" cy="1371600"/>
          </a:xfrm>
        </p:spPr>
        <p:txBody>
          <a:bodyPr/>
          <a:lstStyle/>
          <a:p>
            <a:pPr eaLnBrk="1" hangingPunct="1"/>
            <a:endParaRPr lang="en-US" sz="2800" smtClean="0">
              <a:ea typeface="ＭＳ Ｐゴシック" pitchFamily="-10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Copy down the definitions for the Spanish Preposition rhyme!!!</a:t>
            </a:r>
            <a:endParaRPr lang="en-US" dirty="0"/>
          </a:p>
        </p:txBody>
      </p:sp>
      <p:sp>
        <p:nvSpPr>
          <p:cNvPr id="25603" name="Content Placeholder 4"/>
          <p:cNvSpPr>
            <a:spLocks noGrp="1"/>
          </p:cNvSpPr>
          <p:nvPr>
            <p:ph sz="quarter" idx="1"/>
          </p:nvPr>
        </p:nvSpPr>
        <p:spPr>
          <a:xfrm>
            <a:off x="222250" y="1295400"/>
            <a:ext cx="7702550" cy="556260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en-US" b="1" dirty="0" smtClean="0"/>
              <a:t>Spanish Prepositions: Use them to tell where things are located.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es-ES_tradnl" dirty="0" smtClean="0"/>
              <a:t>Izquierda (de)______________ , </a:t>
            </a:r>
          </a:p>
          <a:p>
            <a:pPr marL="274320" indent="-274320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es-ES_tradnl" dirty="0" smtClean="0"/>
              <a:t>derecha (de)______________,</a:t>
            </a:r>
          </a:p>
          <a:p>
            <a:pPr marL="274320" indent="-274320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es-ES_tradnl" dirty="0" smtClean="0"/>
              <a:t>delante(de) ____________ ,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es-ES_tradnl" dirty="0" smtClean="0"/>
              <a:t>detrás(de) ________________, </a:t>
            </a:r>
          </a:p>
          <a:p>
            <a:pPr marL="274320" indent="-274320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es-ES_tradnl" dirty="0" smtClean="0"/>
              <a:t>cerca(de) ______________,  </a:t>
            </a:r>
          </a:p>
          <a:p>
            <a:pPr marL="274320" indent="-274320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es-ES_tradnl" dirty="0" smtClean="0"/>
              <a:t>y lejos(de)_______________ , </a:t>
            </a:r>
          </a:p>
          <a:p>
            <a:pPr marL="274320" indent="-274320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es-ES_tradnl" dirty="0" smtClean="0"/>
              <a:t>Y algo más...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es-ES_tradnl" dirty="0" smtClean="0"/>
              <a:t>abajo(de)________________ , </a:t>
            </a:r>
          </a:p>
          <a:p>
            <a:pPr marL="274320" indent="-274320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es-ES_tradnl" dirty="0" smtClean="0"/>
              <a:t>arriba(de)_____________, </a:t>
            </a:r>
          </a:p>
          <a:p>
            <a:pPr marL="274320" indent="-274320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es-ES_tradnl" dirty="0" smtClean="0"/>
              <a:t>enfrente(de)________________, 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es-ES_tradnl" dirty="0" smtClean="0"/>
              <a:t>encima(de)_______________,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Y </a:t>
            </a:r>
            <a:r>
              <a:rPr lang="en-US" dirty="0" err="1" smtClean="0"/>
              <a:t>ahora</a:t>
            </a:r>
            <a:r>
              <a:rPr lang="en-US" dirty="0" smtClean="0"/>
              <a:t> </a:t>
            </a:r>
            <a:r>
              <a:rPr lang="en-US" dirty="0" err="1" smtClean="0"/>
              <a:t>muchachos</a:t>
            </a:r>
            <a:r>
              <a:rPr lang="en-US" dirty="0" smtClean="0"/>
              <a:t> se </a:t>
            </a:r>
            <a:r>
              <a:rPr lang="en-US" dirty="0" err="1" smtClean="0"/>
              <a:t>acaba</a:t>
            </a:r>
            <a:r>
              <a:rPr lang="en-US" dirty="0" smtClean="0"/>
              <a:t> la </a:t>
            </a:r>
            <a:r>
              <a:rPr lang="en-US" dirty="0" err="1" smtClean="0"/>
              <a:t>rima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 bwMode="auto">
          <a:xfrm>
            <a:off x="2286000" y="2895600"/>
            <a:ext cx="6172200" cy="123983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cap="none" smtClean="0"/>
              <a:t>GROUP GAME: MATAMOSCAS</a:t>
            </a:r>
          </a:p>
        </p:txBody>
      </p:sp>
      <p:sp>
        <p:nvSpPr>
          <p:cNvPr id="23555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135438"/>
            <a:ext cx="6172200" cy="22463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 will divide the classroom into 2 teams. Each team will line up in front of the board.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When I say the word in English, the first person will “swat” the word on the board. They will then tell me the word/phrase in Spanish.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For the team to get the point, everyone in line must be doing the action to go along with the word.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2073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0"/>
            <a:ext cx="1377950" cy="117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6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6201" y="-1"/>
            <a:ext cx="1447800" cy="1233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7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83500" y="2667000"/>
            <a:ext cx="1460500" cy="1245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8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62400" y="2819400"/>
            <a:ext cx="1530350" cy="1305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9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2514600"/>
            <a:ext cx="1370013" cy="1168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0" y="1066800"/>
            <a:ext cx="1371600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 err="1" smtClean="0">
                <a:solidFill>
                  <a:srgbClr val="FFFFFF"/>
                </a:solidFill>
                <a:ea typeface="ＭＳ Ｐゴシック" pitchFamily="-106" charset="-128"/>
              </a:rPr>
              <a:t>Sobre</a:t>
            </a:r>
            <a:endParaRPr lang="en-US" dirty="0">
              <a:solidFill>
                <a:srgbClr val="FFFFFF"/>
              </a:solidFill>
              <a:ea typeface="ＭＳ Ｐゴシック" pitchFamily="-106" charset="-12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00400" y="990600"/>
            <a:ext cx="2743199" cy="27720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FFFFFF"/>
                </a:solidFill>
                <a:ea typeface="ＭＳ Ｐゴシック" charset="-128"/>
              </a:rPr>
              <a:t>Detrás</a:t>
            </a:r>
            <a:endParaRPr lang="en-US" dirty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706414" y="990600"/>
            <a:ext cx="1437586" cy="35340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FFFFFF"/>
                </a:solidFill>
                <a:ea typeface="ＭＳ Ｐゴシック" charset="-128"/>
              </a:rPr>
              <a:t>Debajo</a:t>
            </a:r>
            <a:endParaRPr lang="en-US" dirty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3560390"/>
            <a:ext cx="1676400" cy="5544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FFFFFF"/>
                </a:solidFill>
                <a:ea typeface="ＭＳ Ｐゴシック" charset="-128"/>
              </a:rPr>
              <a:t>Enfrente</a:t>
            </a:r>
            <a:endParaRPr lang="en-US" dirty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62400" y="4114800"/>
            <a:ext cx="1660165" cy="3258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FFFFFF"/>
                </a:solidFill>
                <a:ea typeface="ＭＳ Ｐゴシック" charset="-128"/>
              </a:rPr>
              <a:t>Izquierda</a:t>
            </a:r>
            <a:endParaRPr lang="en-US" dirty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249214" y="3733800"/>
            <a:ext cx="1894786" cy="3258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FFFFFF"/>
                </a:solidFill>
                <a:ea typeface="ＭＳ Ｐゴシック" charset="-128"/>
              </a:rPr>
              <a:t>Derecha</a:t>
            </a:r>
            <a:endParaRPr lang="en-US" dirty="0">
              <a:solidFill>
                <a:srgbClr val="FFFFFF"/>
              </a:solidFill>
              <a:ea typeface="ＭＳ Ｐゴシック" charset="-128"/>
            </a:endParaRPr>
          </a:p>
        </p:txBody>
      </p:sp>
      <p:pic>
        <p:nvPicPr>
          <p:cNvPr id="31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295400"/>
            <a:ext cx="152073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524000"/>
            <a:ext cx="152073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4343400"/>
            <a:ext cx="152073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4343400"/>
            <a:ext cx="152073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Rectangle 37"/>
          <p:cNvSpPr/>
          <p:nvPr/>
        </p:nvSpPr>
        <p:spPr>
          <a:xfrm>
            <a:off x="1295400" y="2438400"/>
            <a:ext cx="2514600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  <a:ea typeface="ＭＳ Ｐゴシック" pitchFamily="-106" charset="-128"/>
              </a:rPr>
              <a:t>Entre</a:t>
            </a:r>
            <a:endParaRPr lang="en-US" dirty="0">
              <a:solidFill>
                <a:srgbClr val="FFFFFF"/>
              </a:solidFill>
              <a:ea typeface="ＭＳ Ｐゴシック" pitchFamily="-106" charset="-12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334000" y="2667000"/>
            <a:ext cx="2362200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 err="1" smtClean="0">
                <a:solidFill>
                  <a:srgbClr val="FFFFFF"/>
                </a:solidFill>
                <a:ea typeface="ＭＳ Ｐゴシック" pitchFamily="-106" charset="-128"/>
              </a:rPr>
              <a:t>Dentro</a:t>
            </a:r>
            <a:endParaRPr lang="en-US" dirty="0">
              <a:solidFill>
                <a:srgbClr val="FFFFFF"/>
              </a:solidFill>
              <a:ea typeface="ＭＳ Ｐゴシック" pitchFamily="-106" charset="-128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486400" y="5486400"/>
            <a:ext cx="2209800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 smtClean="0">
                <a:solidFill>
                  <a:srgbClr val="FFFFFF"/>
                </a:solidFill>
                <a:ea typeface="ＭＳ Ｐゴシック" pitchFamily="-106" charset="-128"/>
              </a:rPr>
              <a:t>Fuera</a:t>
            </a:r>
            <a:endParaRPr lang="en-US" dirty="0">
              <a:solidFill>
                <a:srgbClr val="FFFFFF"/>
              </a:solidFill>
              <a:ea typeface="ＭＳ Ｐゴシック" pitchFamily="-106" charset="-128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981200" y="5486400"/>
            <a:ext cx="15240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 smtClean="0">
                <a:solidFill>
                  <a:srgbClr val="FFFFFF"/>
                </a:solidFill>
                <a:ea typeface="ＭＳ Ｐゴシック" pitchFamily="-106" charset="-128"/>
              </a:rPr>
              <a:t>Encima</a:t>
            </a:r>
            <a:endParaRPr lang="en-US" dirty="0">
              <a:solidFill>
                <a:srgbClr val="FFFFFF"/>
              </a:solidFill>
              <a:ea typeface="ＭＳ Ｐゴシック" pitchFamily="-106" charset="-128"/>
            </a:endParaRPr>
          </a:p>
        </p:txBody>
      </p:sp>
      <p:pic>
        <p:nvPicPr>
          <p:cNvPr id="22" name="Picture 8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5105400"/>
            <a:ext cx="1530350" cy="1305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8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0" y="5029200"/>
            <a:ext cx="1530350" cy="1305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8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13650" y="5029200"/>
            <a:ext cx="1530350" cy="1305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8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9800" y="0"/>
            <a:ext cx="1530350" cy="1305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8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00200" y="0"/>
            <a:ext cx="1530350" cy="1305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Rectangle 26"/>
          <p:cNvSpPr/>
          <p:nvPr/>
        </p:nvSpPr>
        <p:spPr>
          <a:xfrm>
            <a:off x="1447800" y="990600"/>
            <a:ext cx="1660165" cy="3258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FFFFFF"/>
                </a:solidFill>
                <a:ea typeface="ＭＳ Ｐゴシック" charset="-128"/>
              </a:rPr>
              <a:t>Delante</a:t>
            </a:r>
            <a:endParaRPr lang="en-US" dirty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019800" y="1066800"/>
            <a:ext cx="1660165" cy="3258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FFFFFF"/>
                </a:solidFill>
                <a:ea typeface="ＭＳ Ｐゴシック" charset="-128"/>
              </a:rPr>
              <a:t>Cerca</a:t>
            </a:r>
            <a:endParaRPr lang="en-US" dirty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52400" y="6172200"/>
            <a:ext cx="1660165" cy="3258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FFFFFF"/>
                </a:solidFill>
                <a:ea typeface="ＭＳ Ｐゴシック" charset="-128"/>
              </a:rPr>
              <a:t>Lejos</a:t>
            </a:r>
            <a:endParaRPr lang="en-US" dirty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10000" y="6019800"/>
            <a:ext cx="1660165" cy="3258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FF"/>
                </a:solidFill>
                <a:ea typeface="ＭＳ Ｐゴシック" charset="-128"/>
              </a:rPr>
              <a:t>Arriba</a:t>
            </a:r>
            <a:endParaRPr lang="en-US" dirty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483835" y="6172200"/>
            <a:ext cx="1660165" cy="3258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FF"/>
                </a:solidFill>
                <a:ea typeface="ＭＳ Ｐゴシック" charset="-128"/>
              </a:rPr>
              <a:t>Abajo</a:t>
            </a:r>
            <a:endParaRPr lang="en-US" dirty="0">
              <a:solidFill>
                <a:srgbClr val="FFFFFF"/>
              </a:solidFill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 bwMode="auto">
          <a:xfrm>
            <a:off x="2286000" y="2895600"/>
            <a:ext cx="6172200" cy="20542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cap="none" smtClean="0"/>
              <a:t>Spanish Preposition Rhyme</a:t>
            </a:r>
          </a:p>
        </p:txBody>
      </p:sp>
      <p:sp>
        <p:nvSpPr>
          <p:cNvPr id="24579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695450"/>
          </a:xfrm>
        </p:spPr>
        <p:txBody>
          <a:bodyPr/>
          <a:lstStyle/>
          <a:p>
            <a:pPr eaLnBrk="1" hangingPunct="1"/>
            <a:r>
              <a:rPr lang="en-US" smtClean="0"/>
              <a:t>You will have 10 minutes to form groups and practice the rhyme together.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At the end of the 10 minutes each group will be filmed doing their rhyme.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Copy down the Spanish Preposition rhyme!!!</a:t>
            </a:r>
            <a:endParaRPr lang="en-US" dirty="0"/>
          </a:p>
        </p:txBody>
      </p:sp>
      <p:sp>
        <p:nvSpPr>
          <p:cNvPr id="25603" name="Content Placeholder 4"/>
          <p:cNvSpPr>
            <a:spLocks noGrp="1"/>
          </p:cNvSpPr>
          <p:nvPr>
            <p:ph sz="quarter" idx="1"/>
          </p:nvPr>
        </p:nvSpPr>
        <p:spPr>
          <a:xfrm>
            <a:off x="222250" y="1600200"/>
            <a:ext cx="7702550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charset="2"/>
              <a:buNone/>
              <a:defRPr/>
            </a:pPr>
            <a:r>
              <a:rPr lang="en-US" b="1" dirty="0" smtClean="0"/>
              <a:t>Spanish Prepositions: Use them to tell where things are located.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 charset="2"/>
              <a:buNone/>
              <a:defRPr/>
            </a:pPr>
            <a:r>
              <a:rPr lang="es-ES_tradnl" dirty="0" smtClean="0"/>
              <a:t>Izquierda (de)______________ , derecha (de)______________,delante(de) ____________ ,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 charset="2"/>
              <a:buNone/>
              <a:defRPr/>
            </a:pPr>
            <a:r>
              <a:rPr lang="es-ES_tradnl" dirty="0" smtClean="0"/>
              <a:t>detrás(de) ________________, cerca(de) ______________,  y lejos(de)_______________ , Y algo más...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 charset="2"/>
              <a:buNone/>
              <a:defRPr/>
            </a:pPr>
            <a:r>
              <a:rPr lang="es-ES_tradnl" dirty="0" smtClean="0"/>
              <a:t>abajo(de)________________ , arriba(de)_____________, enfrente(de)________________, 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 charset="2"/>
              <a:buNone/>
              <a:defRPr/>
            </a:pPr>
            <a:r>
              <a:rPr lang="es-ES_tradnl" dirty="0" smtClean="0"/>
              <a:t>encima(de)_______________, </a:t>
            </a:r>
            <a:r>
              <a:rPr lang="es-ES_tradnl" dirty="0" smtClean="0"/>
              <a:t>y ahora muchachos se acaba la rima.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 minute free-write USING PREPOSITIONS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cap="none" smtClean="0"/>
              <a:t>VÁMONOS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AutoNum type="arabicPeriod"/>
            </a:pPr>
            <a:r>
              <a:rPr lang="en-US" dirty="0" smtClean="0"/>
              <a:t>I want to be beside of the girl.</a:t>
            </a:r>
          </a:p>
          <a:p>
            <a:pPr marL="457200" indent="-457200" eaLnBrk="1" hangingPunct="1">
              <a:lnSpc>
                <a:spcPct val="80000"/>
              </a:lnSpc>
              <a:buAutoNum type="arabicPeriod"/>
            </a:pPr>
            <a:endParaRPr lang="en-US" dirty="0" smtClean="0"/>
          </a:p>
          <a:p>
            <a:pPr marL="457200" indent="-457200" eaLnBrk="1" hangingPunct="1">
              <a:lnSpc>
                <a:spcPct val="80000"/>
              </a:lnSpc>
              <a:buAutoNum type="arabicPeriod"/>
            </a:pPr>
            <a:endParaRPr lang="en-US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en-US" dirty="0" smtClean="0"/>
              <a:t>2. I go over top of the house.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en-US" dirty="0" smtClean="0"/>
              <a:t>3. The ball is between the cat and the dog.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dirty="0" smtClean="0"/>
          </a:p>
          <a:p>
            <a:pPr eaLnBrk="1" hangingPunct="1">
              <a:lnSpc>
                <a:spcPct val="80000"/>
              </a:lnSpc>
              <a:buNone/>
            </a:pPr>
            <a:endParaRPr lang="en-US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en-US" dirty="0" smtClean="0"/>
              <a:t>4.Today I am on the left of my friend.</a:t>
            </a:r>
          </a:p>
          <a:p>
            <a:pPr marL="457200" indent="-457200" eaLnBrk="1" hangingPunct="1">
              <a:buFont typeface="Century Schoolbook" pitchFamily="18" charset="0"/>
              <a:buAutoNum type="arabicPeriod"/>
            </a:pPr>
            <a:endParaRPr lang="en-US" dirty="0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95362" y="2058988"/>
            <a:ext cx="44148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entury Schoolbook" pitchFamily="18" charset="0"/>
              </a:rPr>
              <a:t>Yo </a:t>
            </a:r>
            <a:r>
              <a:rPr lang="en-US" sz="2000" dirty="0" err="1" smtClean="0">
                <a:solidFill>
                  <a:srgbClr val="FF0000"/>
                </a:solidFill>
                <a:latin typeface="Century Schoolbook" pitchFamily="18" charset="0"/>
              </a:rPr>
              <a:t>quiero</a:t>
            </a:r>
            <a:r>
              <a:rPr lang="en-US" sz="2000" dirty="0" smtClean="0">
                <a:solidFill>
                  <a:srgbClr val="FF0000"/>
                </a:solidFill>
                <a:latin typeface="Century Schoolbook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entury Schoolbook" pitchFamily="18" charset="0"/>
              </a:rPr>
              <a:t>estar</a:t>
            </a:r>
            <a:r>
              <a:rPr lang="en-US" sz="2000" dirty="0" smtClean="0">
                <a:solidFill>
                  <a:srgbClr val="FF0000"/>
                </a:solidFill>
                <a:latin typeface="Century Schoolbook" pitchFamily="18" charset="0"/>
              </a:rPr>
              <a:t> al </a:t>
            </a:r>
            <a:r>
              <a:rPr lang="en-US" sz="2000" dirty="0" err="1" smtClean="0">
                <a:solidFill>
                  <a:srgbClr val="FF0000"/>
                </a:solidFill>
                <a:latin typeface="Century Schoolbook" pitchFamily="18" charset="0"/>
              </a:rPr>
              <a:t>lado</a:t>
            </a:r>
            <a:r>
              <a:rPr lang="en-US" sz="2000" dirty="0" smtClean="0">
                <a:solidFill>
                  <a:srgbClr val="FF0000"/>
                </a:solidFill>
                <a:latin typeface="Century Schoolbook" pitchFamily="18" charset="0"/>
              </a:rPr>
              <a:t> de la </a:t>
            </a:r>
            <a:r>
              <a:rPr lang="en-US" sz="2000" dirty="0" err="1" smtClean="0">
                <a:solidFill>
                  <a:srgbClr val="FF0000"/>
                </a:solidFill>
                <a:latin typeface="Century Schoolbook" pitchFamily="18" charset="0"/>
              </a:rPr>
              <a:t>chica</a:t>
            </a:r>
            <a:r>
              <a:rPr lang="en-US" sz="2000" dirty="0" smtClean="0">
                <a:solidFill>
                  <a:srgbClr val="FF0000"/>
                </a:solidFill>
                <a:latin typeface="Century Schoolbook" pitchFamily="18" charset="0"/>
              </a:rPr>
              <a:t>.</a:t>
            </a:r>
            <a:endParaRPr lang="en-US" sz="2000" dirty="0">
              <a:solidFill>
                <a:srgbClr val="FF0000"/>
              </a:solidFill>
              <a:latin typeface="Century Schoolbook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95363" y="2935288"/>
            <a:ext cx="3810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entury Schoolbook" pitchFamily="18" charset="0"/>
              </a:rPr>
              <a:t>Yo </a:t>
            </a:r>
            <a:r>
              <a:rPr lang="en-US" sz="2000" dirty="0" err="1" smtClean="0">
                <a:solidFill>
                  <a:srgbClr val="FF0000"/>
                </a:solidFill>
                <a:latin typeface="Century Schoolbook" pitchFamily="18" charset="0"/>
              </a:rPr>
              <a:t>voy</a:t>
            </a:r>
            <a:r>
              <a:rPr lang="en-US" sz="2000" dirty="0" smtClean="0">
                <a:solidFill>
                  <a:srgbClr val="FF0000"/>
                </a:solidFill>
                <a:latin typeface="Century Schoolbook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entury Schoolbook" pitchFamily="18" charset="0"/>
              </a:rPr>
              <a:t>sobre</a:t>
            </a:r>
            <a:r>
              <a:rPr lang="en-US" sz="2000" dirty="0" smtClean="0">
                <a:solidFill>
                  <a:srgbClr val="FF0000"/>
                </a:solidFill>
                <a:latin typeface="Century Schoolbook" pitchFamily="18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entury Schoolbook" pitchFamily="18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entury Schoolbook" pitchFamily="18" charset="0"/>
              </a:rPr>
              <a:t>la casa.</a:t>
            </a:r>
            <a:endParaRPr lang="en-US" sz="2000" dirty="0">
              <a:solidFill>
                <a:srgbClr val="FF0000"/>
              </a:solidFill>
              <a:latin typeface="Century Schoolbook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95363" y="3843338"/>
            <a:ext cx="5100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entury Schoolbook" pitchFamily="18" charset="0"/>
              </a:rPr>
              <a:t>La </a:t>
            </a:r>
            <a:r>
              <a:rPr lang="en-US" sz="2000" dirty="0" err="1" smtClean="0">
                <a:solidFill>
                  <a:srgbClr val="FF0000"/>
                </a:solidFill>
                <a:latin typeface="Century Schoolbook" pitchFamily="18" charset="0"/>
              </a:rPr>
              <a:t>pelota</a:t>
            </a:r>
            <a:r>
              <a:rPr lang="en-US" sz="2000" dirty="0" smtClean="0">
                <a:solidFill>
                  <a:srgbClr val="FF0000"/>
                </a:solidFill>
                <a:latin typeface="Century Schoolbook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entury Schoolbook" pitchFamily="18" charset="0"/>
              </a:rPr>
              <a:t>está</a:t>
            </a:r>
            <a:r>
              <a:rPr lang="en-US" sz="2000" dirty="0" smtClean="0">
                <a:solidFill>
                  <a:srgbClr val="FF0000"/>
                </a:solidFill>
                <a:latin typeface="Century Schoolbook" pitchFamily="18" charset="0"/>
              </a:rPr>
              <a:t> entre el </a:t>
            </a:r>
            <a:r>
              <a:rPr lang="en-US" sz="2000" dirty="0" err="1" smtClean="0">
                <a:solidFill>
                  <a:srgbClr val="FF0000"/>
                </a:solidFill>
                <a:latin typeface="Century Schoolbook" pitchFamily="18" charset="0"/>
              </a:rPr>
              <a:t>gato</a:t>
            </a:r>
            <a:r>
              <a:rPr lang="en-US" sz="2000" dirty="0" smtClean="0">
                <a:solidFill>
                  <a:srgbClr val="FF0000"/>
                </a:solidFill>
                <a:latin typeface="Century Schoolbook" pitchFamily="18" charset="0"/>
              </a:rPr>
              <a:t> y el </a:t>
            </a:r>
            <a:r>
              <a:rPr lang="en-US" sz="2000" dirty="0" err="1" smtClean="0">
                <a:solidFill>
                  <a:srgbClr val="FF0000"/>
                </a:solidFill>
                <a:latin typeface="Century Schoolbook" pitchFamily="18" charset="0"/>
              </a:rPr>
              <a:t>perro</a:t>
            </a:r>
            <a:r>
              <a:rPr lang="en-US" sz="2000" dirty="0" smtClean="0">
                <a:solidFill>
                  <a:srgbClr val="FF0000"/>
                </a:solidFill>
                <a:latin typeface="Century Schoolbook" pitchFamily="18" charset="0"/>
              </a:rPr>
              <a:t>.</a:t>
            </a:r>
            <a:endParaRPr lang="en-US" sz="2000" dirty="0">
              <a:solidFill>
                <a:srgbClr val="FF0000"/>
              </a:solidFill>
              <a:latin typeface="Century Schoolbook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95363" y="4838700"/>
            <a:ext cx="7005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entury Schoolbook" pitchFamily="18" charset="0"/>
              </a:rPr>
              <a:t>Hoy </a:t>
            </a:r>
            <a:r>
              <a:rPr lang="en-US" sz="2000" dirty="0" err="1" smtClean="0">
                <a:solidFill>
                  <a:srgbClr val="FF0000"/>
                </a:solidFill>
                <a:latin typeface="Century Schoolbook" pitchFamily="18" charset="0"/>
              </a:rPr>
              <a:t>yo</a:t>
            </a:r>
            <a:r>
              <a:rPr lang="en-US" sz="2000" dirty="0" smtClean="0">
                <a:solidFill>
                  <a:srgbClr val="FF0000"/>
                </a:solidFill>
                <a:latin typeface="Century Schoolbook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entury Schoolbook" pitchFamily="18" charset="0"/>
              </a:rPr>
              <a:t>estoy</a:t>
            </a:r>
            <a:r>
              <a:rPr lang="en-US" sz="2000" dirty="0" smtClean="0">
                <a:solidFill>
                  <a:srgbClr val="FF0000"/>
                </a:solidFill>
                <a:latin typeface="Century Schoolbook" pitchFamily="18" charset="0"/>
              </a:rPr>
              <a:t> a la </a:t>
            </a:r>
            <a:r>
              <a:rPr lang="en-US" sz="2000" dirty="0" err="1" smtClean="0">
                <a:solidFill>
                  <a:srgbClr val="FF0000"/>
                </a:solidFill>
                <a:latin typeface="Century Schoolbook" pitchFamily="18" charset="0"/>
              </a:rPr>
              <a:t>izquierda</a:t>
            </a:r>
            <a:r>
              <a:rPr lang="en-US" sz="2000" dirty="0" smtClean="0">
                <a:solidFill>
                  <a:srgbClr val="FF0000"/>
                </a:solidFill>
                <a:latin typeface="Century Schoolbook" pitchFamily="18" charset="0"/>
              </a:rPr>
              <a:t> de mi amigo.</a:t>
            </a:r>
            <a:endParaRPr lang="en-US" sz="2000" dirty="0">
              <a:solidFill>
                <a:srgbClr val="FF000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cap="none" dirty="0" smtClean="0"/>
              <a:t>Reflection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33600" y="609600"/>
            <a:ext cx="6172200" cy="2053590"/>
          </a:xfrm>
        </p:spPr>
        <p:txBody>
          <a:bodyPr>
            <a:normAutofit/>
          </a:bodyPr>
          <a:lstStyle/>
          <a:p>
            <a:r>
              <a:rPr lang="en-US" sz="5000" dirty="0" smtClean="0"/>
              <a:t>ANUNCIOS</a:t>
            </a:r>
            <a:endParaRPr lang="en-US" sz="5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286000" y="2971800"/>
            <a:ext cx="6172200" cy="3409950"/>
          </a:xfrm>
        </p:spPr>
        <p:txBody>
          <a:bodyPr/>
          <a:lstStyle/>
          <a:p>
            <a:r>
              <a:rPr lang="en-US" sz="2200" dirty="0" err="1" smtClean="0"/>
              <a:t>Examen</a:t>
            </a:r>
            <a:r>
              <a:rPr lang="en-US" sz="2200" dirty="0" smtClean="0"/>
              <a:t>- Next Class</a:t>
            </a:r>
          </a:p>
          <a:p>
            <a:r>
              <a:rPr lang="en-US" sz="2200" dirty="0" smtClean="0"/>
              <a:t>Wednesday -12-A day</a:t>
            </a:r>
          </a:p>
          <a:p>
            <a:r>
              <a:rPr lang="en-US" sz="2200" dirty="0" smtClean="0"/>
              <a:t>Thursday-13 –B day</a:t>
            </a:r>
          </a:p>
          <a:p>
            <a:r>
              <a:rPr lang="en-US" sz="2200" dirty="0" err="1" smtClean="0"/>
              <a:t>Rutina</a:t>
            </a:r>
            <a:r>
              <a:rPr lang="en-US" sz="2200" dirty="0" smtClean="0"/>
              <a:t> </a:t>
            </a:r>
            <a:r>
              <a:rPr lang="en-US" sz="2200" dirty="0" err="1" smtClean="0"/>
              <a:t>Diaria</a:t>
            </a:r>
            <a:r>
              <a:rPr lang="en-US" sz="2200" dirty="0" smtClean="0"/>
              <a:t>, I need</a:t>
            </a:r>
          </a:p>
          <a:p>
            <a:r>
              <a:rPr lang="en-US" sz="2200" dirty="0" smtClean="0"/>
              <a:t>Prepositions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cap="none" smtClean="0"/>
              <a:t>TAREA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dirty="0" smtClean="0"/>
              <a:t>30 Minutes of studying </a:t>
            </a:r>
            <a:r>
              <a:rPr lang="en-US" dirty="0" smtClean="0"/>
              <a:t>for test.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Prepositions Review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 bwMode="auto">
          <a:xfrm>
            <a:off x="685800" y="-457200"/>
            <a:ext cx="7467600" cy="1143000"/>
          </a:xfrm>
        </p:spPr>
        <p:txBody>
          <a:bodyPr/>
          <a:lstStyle/>
          <a:p>
            <a:pPr algn="ctr" eaLnBrk="1" hangingPunct="1"/>
            <a:r>
              <a:rPr lang="en-US" sz="4400" b="1" u="sng" cap="none" smtClean="0">
                <a:solidFill>
                  <a:srgbClr val="608804"/>
                </a:solidFill>
                <a:ea typeface="ＭＳ Ｐゴシック" pitchFamily="-109" charset="-128"/>
              </a:rPr>
              <a:t>PREPOSITIONS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762000"/>
            <a:ext cx="8382000" cy="35814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109" charset="-128"/>
              </a:rPr>
              <a:t>PREPOSITIONS describe where something is located in relation to something else. </a:t>
            </a:r>
          </a:p>
          <a:p>
            <a:pPr eaLnBrk="1" hangingPunct="1"/>
            <a:r>
              <a:rPr lang="en-US" smtClean="0">
                <a:ea typeface="ＭＳ Ｐゴシック" pitchFamily="-109" charset="-128"/>
              </a:rPr>
              <a:t>In Spanish, we always use the verb </a:t>
            </a:r>
            <a:r>
              <a:rPr lang="en-US" b="1" u="sng" smtClean="0">
                <a:solidFill>
                  <a:srgbClr val="608804"/>
                </a:solidFill>
                <a:ea typeface="ＭＳ Ｐゴシック" pitchFamily="-109" charset="-128"/>
              </a:rPr>
              <a:t>ESTAR</a:t>
            </a:r>
            <a:r>
              <a:rPr lang="en-US" smtClean="0">
                <a:ea typeface="ＭＳ Ｐゴシック" pitchFamily="-109" charset="-128"/>
              </a:rPr>
              <a:t>with prepositions to describe where something is located. </a:t>
            </a:r>
          </a:p>
          <a:p>
            <a:pPr eaLnBrk="1" hangingPunct="1"/>
            <a:r>
              <a:rPr lang="en-US" smtClean="0">
                <a:ea typeface="ＭＳ Ｐゴシック" pitchFamily="-109" charset="-128"/>
              </a:rPr>
              <a:t>Examples of prepositions in English are words like </a:t>
            </a:r>
            <a:r>
              <a:rPr lang="en-US" b="1" smtClean="0">
                <a:ea typeface="ＭＳ Ｐゴシック" pitchFamily="-109" charset="-128"/>
              </a:rPr>
              <a:t>over, under, between, near, </a:t>
            </a:r>
            <a:r>
              <a:rPr lang="en-US" smtClean="0">
                <a:ea typeface="ＭＳ Ｐゴシック" pitchFamily="-109" charset="-128"/>
              </a:rPr>
              <a:t>etc.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3810000"/>
          <a:ext cx="8229600" cy="2772412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487363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rPr>
                        <a:t>delante de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 Schoolbook" panose="02040604050505020304" pitchFamily="18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rPr>
                        <a:t>in front of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 Schoolbook" panose="02040604050505020304" pitchFamily="18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rPr>
                        <a:t>detrás de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 Schoolbook" panose="02040604050505020304" pitchFamily="18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rPr>
                        <a:t>behind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entury Schoolbook" panose="02040604050505020304" pitchFamily="18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rPr>
                        <a:t>cerca de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rPr>
                        <a:t>close to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rPr>
                        <a:t>lejos de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rPr>
                        <a:t>far from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rPr>
                        <a:t>encima de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rPr>
                        <a:t>on top of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rPr>
                        <a:t>debajo de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rPr>
                        <a:t>underneath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rPr>
                        <a:t>a la izquierda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rPr>
                        <a:t>to the left of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rPr>
                        <a:t>a la derecha de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rPr>
                        <a:t>to the right of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rPr>
                        <a:t>al lado de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rPr>
                        <a:t>on the side of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rPr>
                        <a:t>entre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5pPr>
                      <a:lvl6pPr marL="4572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6pPr>
                      <a:lvl7pPr marL="9144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7pPr>
                      <a:lvl8pPr marL="1371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8pPr>
                      <a:lvl9pPr marL="1828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anose="02040604050505020304" pitchFamily="18" charset="0"/>
                          <a:ea typeface="ＭＳ Ｐゴシック" panose="020B0600070205080204" pitchFamily="34" charset="-128"/>
                        </a:rPr>
                        <a:t>in between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2286000" y="2895600"/>
            <a:ext cx="6172200" cy="127476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cap="none" dirty="0" smtClean="0"/>
              <a:t>NEW VOCAB/IDEAS</a:t>
            </a:r>
            <a:endParaRPr lang="en-US" cap="none" dirty="0" smtClean="0"/>
          </a:p>
        </p:txBody>
      </p:sp>
      <p:sp>
        <p:nvSpPr>
          <p:cNvPr id="16387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170363"/>
            <a:ext cx="6172200" cy="2687637"/>
          </a:xfrm>
        </p:spPr>
        <p:txBody>
          <a:bodyPr/>
          <a:lstStyle/>
          <a:p>
            <a:pPr eaLnBrk="1" hangingPunct="1"/>
            <a:r>
              <a:rPr lang="en-US" i="1" smtClean="0"/>
              <a:t>Our new vocabulary words will be on the top of the slide. If you think you know what the word means, raise your hand. I will call on someone to share the definition.</a:t>
            </a:r>
          </a:p>
          <a:p>
            <a:pPr eaLnBrk="1" hangingPunct="1"/>
            <a:r>
              <a:rPr lang="en-US" i="1" smtClean="0"/>
              <a:t>For each new word, we will need an action. After we have the definition, if you can ACT OUT the word, raise your hand. I will call on someone to share the action with the class. Everyone will do the new action.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24161750" indent="-24161750" eaLnBrk="1" hangingPunct="1"/>
            <a:r>
              <a:rPr lang="en-US" sz="4000" cap="none" dirty="0" err="1" smtClean="0">
                <a:solidFill>
                  <a:srgbClr val="000000"/>
                </a:solidFill>
              </a:rPr>
              <a:t>Delante</a:t>
            </a:r>
            <a:r>
              <a:rPr lang="en-US" sz="4000" cap="none" dirty="0" smtClean="0">
                <a:solidFill>
                  <a:srgbClr val="000000"/>
                </a:solidFill>
              </a:rPr>
              <a:t> de</a:t>
            </a:r>
            <a:r>
              <a:rPr lang="en-US" sz="1800" cap="none" dirty="0" smtClean="0">
                <a:solidFill>
                  <a:srgbClr val="000000"/>
                </a:solidFill>
              </a:rPr>
              <a:t/>
            </a:r>
            <a:br>
              <a:rPr lang="en-US" sz="1800" cap="none" dirty="0" smtClean="0">
                <a:solidFill>
                  <a:srgbClr val="000000"/>
                </a:solidFill>
              </a:rPr>
            </a:br>
            <a:endParaRPr lang="en-US" sz="1800" cap="none" dirty="0" smtClean="0">
              <a:solidFill>
                <a:srgbClr val="000000"/>
              </a:solidFill>
            </a:endParaRPr>
          </a:p>
        </p:txBody>
      </p:sp>
      <p:sp>
        <p:nvSpPr>
          <p:cNvPr id="9" name="Title 5"/>
          <p:cNvSpPr txBox="1">
            <a:spLocks/>
          </p:cNvSpPr>
          <p:nvPr/>
        </p:nvSpPr>
        <p:spPr bwMode="auto">
          <a:xfrm>
            <a:off x="3276600" y="5334000"/>
            <a:ext cx="66119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lvl="1"/>
            <a:r>
              <a:rPr lang="en-US" sz="4000" dirty="0" smtClean="0">
                <a:solidFill>
                  <a:srgbClr val="000000"/>
                </a:solidFill>
                <a:latin typeface="Century Schoolbook" pitchFamily="18" charset="0"/>
              </a:rPr>
              <a:t>In front of/ forwards of/ facing towards</a:t>
            </a:r>
            <a:r>
              <a:rPr lang="en-US" dirty="0">
                <a:solidFill>
                  <a:srgbClr val="000000"/>
                </a:solidFill>
                <a:latin typeface="Century Schoolbook" pitchFamily="18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entury Schoolbook" pitchFamily="18" charset="0"/>
              </a:rPr>
            </a:br>
            <a:endParaRPr lang="en-US" dirty="0">
              <a:solidFill>
                <a:srgbClr val="00000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24161750" indent="-24161750" eaLnBrk="1" hangingPunct="1"/>
            <a:r>
              <a:rPr lang="en-US" sz="4000" cap="none" dirty="0" err="1" smtClean="0">
                <a:solidFill>
                  <a:srgbClr val="000000"/>
                </a:solidFill>
              </a:rPr>
              <a:t>Cerca</a:t>
            </a:r>
            <a:r>
              <a:rPr lang="en-US" sz="4000" cap="none" dirty="0" smtClean="0">
                <a:solidFill>
                  <a:srgbClr val="000000"/>
                </a:solidFill>
              </a:rPr>
              <a:t> de</a:t>
            </a:r>
            <a:r>
              <a:rPr lang="en-US" sz="1800" cap="none" dirty="0" smtClean="0">
                <a:solidFill>
                  <a:srgbClr val="000000"/>
                </a:solidFill>
              </a:rPr>
              <a:t/>
            </a:r>
            <a:br>
              <a:rPr lang="en-US" sz="1800" cap="none" dirty="0" smtClean="0">
                <a:solidFill>
                  <a:srgbClr val="000000"/>
                </a:solidFill>
              </a:rPr>
            </a:br>
            <a:endParaRPr lang="en-US" sz="1800" cap="none" dirty="0" smtClean="0">
              <a:solidFill>
                <a:srgbClr val="00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400800" y="5715000"/>
            <a:ext cx="4521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lvl="1"/>
            <a:r>
              <a:rPr lang="en-US" sz="4000" dirty="0" smtClean="0">
                <a:solidFill>
                  <a:srgbClr val="000000"/>
                </a:solidFill>
                <a:latin typeface="Century Schoolbook" pitchFamily="18" charset="0"/>
              </a:rPr>
              <a:t>Near to</a:t>
            </a:r>
            <a:r>
              <a:rPr lang="en-US" dirty="0">
                <a:solidFill>
                  <a:srgbClr val="000000"/>
                </a:solidFill>
                <a:latin typeface="Century Schoolbook" pitchFamily="18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entury Schoolbook" pitchFamily="18" charset="0"/>
              </a:rPr>
            </a:br>
            <a:endParaRPr lang="en-US" dirty="0">
              <a:solidFill>
                <a:srgbClr val="000000"/>
              </a:solidFill>
              <a:latin typeface="Century Schoolbook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965</TotalTime>
  <Words>652</Words>
  <Application>Microsoft Office PowerPoint</Application>
  <PresentationFormat>On-screen Show (4:3)</PresentationFormat>
  <Paragraphs>120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Oriel</vt:lpstr>
      <vt:lpstr>Vámonos TIENEN 5 MINUTOS</vt:lpstr>
      <vt:lpstr>VÁMONOS</vt:lpstr>
      <vt:lpstr>ANUNCIOS</vt:lpstr>
      <vt:lpstr>TAREA</vt:lpstr>
      <vt:lpstr>Prepositions Review</vt:lpstr>
      <vt:lpstr>PREPOSITIONS</vt:lpstr>
      <vt:lpstr>NEW VOCAB/IDEAS</vt:lpstr>
      <vt:lpstr>Delante de </vt:lpstr>
      <vt:lpstr>Cerca de </vt:lpstr>
      <vt:lpstr>Lejos de </vt:lpstr>
      <vt:lpstr>Abajo de </vt:lpstr>
      <vt:lpstr> </vt:lpstr>
      <vt:lpstr>Prepositions Rhyme</vt:lpstr>
      <vt:lpstr>Copy down the definitions for the Spanish Preposition rhyme!!!</vt:lpstr>
      <vt:lpstr>GROUP GAME: MATAMOSCAS</vt:lpstr>
      <vt:lpstr>Slide 16</vt:lpstr>
      <vt:lpstr>Spanish Preposition Rhyme</vt:lpstr>
      <vt:lpstr>Copy down the Spanish Preposition rhyme!!!</vt:lpstr>
      <vt:lpstr>Writing</vt:lpstr>
      <vt:lpstr>Reflection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TIENEN 5 MINUTOS</dc:title>
  <dc:creator>Meredith Hall</dc:creator>
  <cp:lastModifiedBy>diana1.lugo</cp:lastModifiedBy>
  <cp:revision>65</cp:revision>
  <dcterms:created xsi:type="dcterms:W3CDTF">2013-03-01T04:47:10Z</dcterms:created>
  <dcterms:modified xsi:type="dcterms:W3CDTF">2015-02-09T22:06:16Z</dcterms:modified>
</cp:coreProperties>
</file>