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90" r:id="rId4"/>
    <p:sldId id="291" r:id="rId5"/>
    <p:sldId id="259" r:id="rId6"/>
    <p:sldId id="284" r:id="rId7"/>
    <p:sldId id="289" r:id="rId8"/>
    <p:sldId id="261" r:id="rId9"/>
    <p:sldId id="262" r:id="rId10"/>
    <p:sldId id="264" r:id="rId11"/>
    <p:sldId id="263" r:id="rId12"/>
    <p:sldId id="288" r:id="rId13"/>
    <p:sldId id="277" r:id="rId14"/>
    <p:sldId id="287" r:id="rId15"/>
    <p:sldId id="273" r:id="rId16"/>
    <p:sldId id="279" r:id="rId17"/>
    <p:sldId id="292" r:id="rId18"/>
    <p:sldId id="280" r:id="rId19"/>
    <p:sldId id="282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D2D258-C4ED-4027-AC89-51F15552F47A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A4489A-0196-41F2-AC04-AB97F3C55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Point to your self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A157C-DF87-45A7-9C9F-62B3B1DEC5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Tap your head, like you are thinking, and maybe have a puzzled look on your face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0BBF83-1741-486A-81BD-E4A67982C9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Point to a student in the classroom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4842D3-64F0-40BF-97E6-5446717352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819C1C-2440-4B29-BD88-FB0DD838E6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763B50-5191-4365-AC93-9B74C52C12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763B50-5191-4365-AC93-9B74C52C12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3EE0DB-29A4-4878-9C0F-04E8CCA437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FC51-CC5F-4748-8167-43CB78FD6959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9D698-8187-42DB-80EE-D5D3409E9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4E6C-3D1D-4DA3-8443-C09AB98BC9E8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572F-76A9-4B10-8CDF-FDE98AAAF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5ABA-9BD4-4662-9214-FF7B7E1A5FC7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5896-89FE-41E8-9427-8FF071122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5635B5-7997-4E5D-BEA9-787F2879BBF6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9A92DD-052D-41F4-B597-58F60AFCC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34E5-2C44-4856-9685-B5367EC0DFE7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6C130-76E2-46B6-BA07-2EFA387F1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D5F4-8C7A-4DB9-99E1-B0302B06F5C5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63FD-A015-4BC5-B9F2-E5D11D76C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D1CE-10CD-4948-AC13-AB8670AE6EBB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52EB-ABAF-4D2B-965D-114E35913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CEA569-7B9C-49C1-9A25-D640945A28DB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9DA194-24C2-4E00-89C3-D4947FB84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080E-5290-44AB-81C8-2A25AF65FCFE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5502-D941-43AA-B947-C11649A6F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626FD4-CC7A-4394-8C9F-B545E064B1C2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2F766D-907B-4BB3-8855-A5BECA975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081EA5-586C-4C26-90A6-0CA4AF785CD0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8F7363-773A-468D-94FF-80F095C7A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51A011-EE99-414D-B234-B66BA04833E1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3BF6A48-E00C-4408-A4B0-52F06280E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467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 smtClean="0"/>
              <a:t>TIENEN 5 MINUTOS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9144000" cy="6400801"/>
          </a:xfrm>
        </p:spPr>
        <p:txBody>
          <a:bodyPr numCol="3"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Objective: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I can say the preposition rhyme and use directions to figure out where something is located</a:t>
            </a:r>
            <a:endParaRPr lang="en-US" sz="2400" u="sng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/>
              <a:t>Vocab</a:t>
            </a:r>
            <a:r>
              <a:rPr lang="en-US" dirty="0" smtClean="0"/>
              <a:t>/Ideas:</a:t>
            </a:r>
          </a:p>
          <a:p>
            <a:pPr marL="640080" lvl="1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 err="1" smtClean="0"/>
              <a:t>Calle</a:t>
            </a: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 err="1" smtClean="0"/>
              <a:t>Doble</a:t>
            </a: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 err="1" smtClean="0"/>
              <a:t>Vaya</a:t>
            </a: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 err="1" smtClean="0"/>
              <a:t>Camine</a:t>
            </a: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 smtClean="0"/>
              <a:t>Monte</a:t>
            </a:r>
          </a:p>
          <a:p>
            <a:pPr marL="640080" lvl="1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 err="1" smtClean="0"/>
              <a:t>Siga</a:t>
            </a: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 err="1" smtClean="0"/>
              <a:t>Cuadra</a:t>
            </a: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/>
              <a:t>Vámonos</a:t>
            </a:r>
            <a:r>
              <a:rPr lang="en-US" dirty="0" smtClean="0"/>
              <a:t>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 smtClean="0"/>
              <a:t>Translate the following sentences: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church is to the left of the synagogue.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street is near the neighborhood.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café is between the restaurant and the museum.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dance club is far from the mosque.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669925" y="481013"/>
            <a:ext cx="7947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>
                <a:solidFill>
                  <a:srgbClr val="800000"/>
                </a:solidFill>
                <a:latin typeface="Century Gothic" pitchFamily="34" charset="0"/>
              </a:rPr>
              <a:t>Siga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6088" y="5302250"/>
            <a:ext cx="79470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>
                <a:solidFill>
                  <a:srgbClr val="800000"/>
                </a:solidFill>
                <a:latin typeface="Century Gothic" pitchFamily="34" charset="0"/>
              </a:rPr>
              <a:t>Continue</a:t>
            </a:r>
          </a:p>
        </p:txBody>
      </p:sp>
      <p:pic>
        <p:nvPicPr>
          <p:cNvPr id="15364" name="Picture 2" descr="http://www.mobygames.com/images/shots/l/507832-the-lion-king-windows-screenshot-do-you-want-to-continue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54102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669925" y="481013"/>
            <a:ext cx="794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800000"/>
                </a:solidFill>
                <a:latin typeface="Century Gothic" pitchFamily="34" charset="0"/>
              </a:rPr>
              <a:t>Montar</a:t>
            </a:r>
            <a:r>
              <a:rPr lang="en-US" sz="4000" b="1" dirty="0" smtClean="0">
                <a:solidFill>
                  <a:srgbClr val="800000"/>
                </a:solidFill>
                <a:latin typeface="Century Gothic" pitchFamily="34" charset="0"/>
              </a:rPr>
              <a:t> en </a:t>
            </a:r>
            <a:r>
              <a:rPr lang="en-US" sz="4000" b="1" dirty="0" err="1" smtClean="0">
                <a:solidFill>
                  <a:srgbClr val="800000"/>
                </a:solidFill>
                <a:latin typeface="Century Gothic" pitchFamily="34" charset="0"/>
              </a:rPr>
              <a:t>bicicleta</a:t>
            </a:r>
            <a:r>
              <a:rPr lang="en-US" sz="4000" b="1" dirty="0" smtClean="0">
                <a:solidFill>
                  <a:srgbClr val="800000"/>
                </a:solidFill>
                <a:latin typeface="Century Gothic" pitchFamily="34" charset="0"/>
              </a:rPr>
              <a:t> (Monte)</a:t>
            </a:r>
            <a:endParaRPr lang="en-US" sz="4000" b="1" dirty="0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6088" y="5302250"/>
            <a:ext cx="79470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 dirty="0" smtClean="0">
                <a:solidFill>
                  <a:srgbClr val="800000"/>
                </a:solidFill>
                <a:latin typeface="Century Gothic" pitchFamily="34" charset="0"/>
              </a:rPr>
              <a:t>Ride (command)</a:t>
            </a:r>
            <a:endParaRPr lang="en-US" sz="5500" b="1" dirty="0">
              <a:solidFill>
                <a:srgbClr val="800000"/>
              </a:solidFill>
              <a:latin typeface="Century Gothic" pitchFamily="34" charset="0"/>
            </a:endParaRPr>
          </a:p>
        </p:txBody>
      </p:sp>
      <p:pic>
        <p:nvPicPr>
          <p:cNvPr id="14340" name="Picture 2" descr="http://llerrah.com/images/schoolto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290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family.areavoices.com/files/2011/05/Bike2kids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38766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669925" y="481013"/>
            <a:ext cx="794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800000"/>
                </a:solidFill>
                <a:latin typeface="Century Gothic" pitchFamily="34" charset="0"/>
              </a:rPr>
              <a:t>Pasear</a:t>
            </a:r>
            <a:r>
              <a:rPr lang="en-US" sz="4000" b="1" dirty="0" smtClean="0">
                <a:solidFill>
                  <a:srgbClr val="800000"/>
                </a:solidFill>
                <a:latin typeface="Century Gothic" pitchFamily="34" charset="0"/>
              </a:rPr>
              <a:t> en </a:t>
            </a:r>
            <a:r>
              <a:rPr lang="en-US" sz="4000" b="1" dirty="0" err="1" smtClean="0">
                <a:solidFill>
                  <a:srgbClr val="800000"/>
                </a:solidFill>
                <a:latin typeface="Century Gothic" pitchFamily="34" charset="0"/>
              </a:rPr>
              <a:t>carro</a:t>
            </a:r>
            <a:endParaRPr lang="en-US" sz="4000" b="1" dirty="0">
              <a:solidFill>
                <a:srgbClr val="800000"/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pictures.dealer.com/richmondtoyota/26c5172340463872000053649293c9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81200"/>
            <a:ext cx="5544103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69925" y="481013"/>
            <a:ext cx="7947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>
                <a:solidFill>
                  <a:srgbClr val="800000"/>
                </a:solidFill>
                <a:latin typeface="Century Gothic" pitchFamily="34" charset="0"/>
              </a:rPr>
              <a:t>Cuadra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6088" y="5302250"/>
            <a:ext cx="79470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 dirty="0">
                <a:solidFill>
                  <a:srgbClr val="800000"/>
                </a:solidFill>
                <a:latin typeface="Century Gothic" pitchFamily="34" charset="0"/>
              </a:rPr>
              <a:t>Block (of a street)</a:t>
            </a:r>
          </a:p>
        </p:txBody>
      </p:sp>
      <p:pic>
        <p:nvPicPr>
          <p:cNvPr id="16388" name="Picture 2" descr="http://image.shutterstock.com/display_pic_with_logo/102853/102853,1230954387,2/stock-vector-cartoon-street-22688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9147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83480"/>
            <a:ext cx="8305800" cy="1051560"/>
          </a:xfrm>
        </p:spPr>
        <p:txBody>
          <a:bodyPr>
            <a:normAutofit/>
          </a:bodyPr>
          <a:lstStyle/>
          <a:p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autobús</a:t>
            </a:r>
            <a:r>
              <a:rPr lang="en-US" dirty="0" smtClean="0"/>
              <a:t>/metro/taxi/</a:t>
            </a:r>
            <a:r>
              <a:rPr lang="en-US" dirty="0" err="1" smtClean="0"/>
              <a:t>tren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Century Gothic" pitchFamily="34" charset="0"/>
              </a:rPr>
              <a:t>Block (of a street)</a:t>
            </a:r>
          </a:p>
          <a:p>
            <a:r>
              <a:rPr lang="en-US" b="1" dirty="0" smtClean="0">
                <a:solidFill>
                  <a:srgbClr val="800000"/>
                </a:solidFill>
                <a:latin typeface="Century Gothic" pitchFamily="34" charset="0"/>
              </a:rPr>
              <a:t>Block (of a street)</a:t>
            </a:r>
          </a:p>
          <a:p>
            <a:endParaRPr lang="en-US" dirty="0"/>
          </a:p>
        </p:txBody>
      </p:sp>
      <p:pic>
        <p:nvPicPr>
          <p:cNvPr id="21506" name="Picture 2" descr="http://www.mta.info/nyct/bus/images/bus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3086100" cy="2314575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commons/thumb/7/72/NYC_Subway_R160A_9237_on_the_E.jpg/220px-NYC_Subway_R160A_9237_on_the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2743200" cy="2057400"/>
          </a:xfrm>
          <a:prstGeom prst="rect">
            <a:avLst/>
          </a:prstGeom>
          <a:noFill/>
        </p:spPr>
      </p:pic>
      <p:pic>
        <p:nvPicPr>
          <p:cNvPr id="21510" name="Picture 6" descr="http://sunshinetaxillc.com/yahoo_site_admin/assets/images/taxi.9485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76600"/>
            <a:ext cx="3225209" cy="1705131"/>
          </a:xfrm>
          <a:prstGeom prst="rect">
            <a:avLst/>
          </a:prstGeom>
          <a:noFill/>
        </p:spPr>
      </p:pic>
      <p:pic>
        <p:nvPicPr>
          <p:cNvPr id="21512" name="Picture 8" descr="http://images.wikia.com/pixar/images/2/2a/Train-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971800"/>
            <a:ext cx="3456731" cy="2324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4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Spanish Preposition Rhyme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695450"/>
          </a:xfrm>
        </p:spPr>
        <p:txBody>
          <a:bodyPr/>
          <a:lstStyle/>
          <a:p>
            <a:r>
              <a:rPr lang="en-US" dirty="0" smtClean="0"/>
              <a:t>PP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Places Vocabulary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914400"/>
          <a:ext cx="7467600" cy="556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La tienda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banco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estadio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restaurante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café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iglesia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sinagoga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templo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mezquita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supermercado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 </a:t>
                      </a:r>
                      <a:r>
                        <a:rPr lang="en-US" dirty="0" err="1" smtClean="0"/>
                        <a:t>panadería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kiosco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museo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vecindario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5800" y="914400"/>
            <a:ext cx="1189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store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5800" y="3124200"/>
            <a:ext cx="177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synagogue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95800" y="35052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temple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3886200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mosque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4267200"/>
            <a:ext cx="2036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supermarket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4648200"/>
            <a:ext cx="139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bakery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5800" y="5029200"/>
            <a:ext cx="1227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kiosk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5334000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museum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95800" y="5715000"/>
            <a:ext cx="210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neighborhood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19600" y="6096000"/>
            <a:ext cx="151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hospital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95800" y="27432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church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95800" y="2362200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cafe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0" y="1981200"/>
            <a:ext cx="180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restaurant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0" y="1676400"/>
            <a:ext cx="1536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stadium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0" y="1295400"/>
            <a:ext cx="1192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Schoolbook" pitchFamily="18" charset="0"/>
              </a:rPr>
              <a:t>The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1"/>
            <a:ext cx="61722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33800"/>
            <a:ext cx="6172200" cy="3124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Using your map and the </a:t>
            </a:r>
            <a:r>
              <a:rPr lang="en-US" dirty="0" err="1" smtClean="0"/>
              <a:t>vocab</a:t>
            </a:r>
            <a:r>
              <a:rPr lang="en-US" dirty="0" smtClean="0"/>
              <a:t> from today, write directions starting at one place and going to 5 different buildings on your map.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Example: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err="1" smtClean="0"/>
              <a:t>Empieza</a:t>
            </a:r>
            <a:r>
              <a:rPr lang="en-US" dirty="0" smtClean="0"/>
              <a:t> en Prince Charming Regal </a:t>
            </a:r>
            <a:r>
              <a:rPr lang="en-US" dirty="0" err="1" smtClean="0"/>
              <a:t>Carosel</a:t>
            </a:r>
            <a:r>
              <a:rPr lang="en-US" dirty="0" smtClean="0"/>
              <a:t>. </a:t>
            </a:r>
            <a:r>
              <a:rPr lang="en-US" dirty="0" err="1" smtClean="0"/>
              <a:t>Vaya</a:t>
            </a:r>
            <a:r>
              <a:rPr lang="en-US" dirty="0" smtClean="0"/>
              <a:t> a la </a:t>
            </a:r>
            <a:r>
              <a:rPr lang="en-US" dirty="0" err="1" smtClean="0"/>
              <a:t>derecha</a:t>
            </a:r>
            <a:r>
              <a:rPr lang="en-US" dirty="0" smtClean="0"/>
              <a:t>. </a:t>
            </a:r>
            <a:r>
              <a:rPr lang="en-US" dirty="0" err="1" smtClean="0"/>
              <a:t>Siga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dos </a:t>
            </a:r>
            <a:r>
              <a:rPr lang="en-US" dirty="0" err="1" smtClean="0"/>
              <a:t>cuadras</a:t>
            </a:r>
            <a:r>
              <a:rPr lang="en-US" dirty="0" smtClean="0"/>
              <a:t>. </a:t>
            </a:r>
            <a:r>
              <a:rPr lang="en-US" dirty="0" err="1" smtClean="0"/>
              <a:t>Doble</a:t>
            </a:r>
            <a:r>
              <a:rPr lang="en-US" dirty="0" smtClean="0"/>
              <a:t> a la </a:t>
            </a:r>
            <a:r>
              <a:rPr lang="en-US" dirty="0" err="1" smtClean="0"/>
              <a:t>izquierda</a:t>
            </a:r>
            <a:r>
              <a:rPr lang="en-US" dirty="0" smtClean="0"/>
              <a:t> </a:t>
            </a:r>
            <a:r>
              <a:rPr lang="en-US" dirty="0" err="1" smtClean="0"/>
              <a:t>cerca</a:t>
            </a:r>
            <a:r>
              <a:rPr lang="en-US" dirty="0" smtClean="0"/>
              <a:t> de Mad Tea Party. </a:t>
            </a:r>
            <a:r>
              <a:rPr lang="en-US" dirty="0" err="1" smtClean="0"/>
              <a:t>Vaya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cuadra</a:t>
            </a:r>
            <a:r>
              <a:rPr lang="en-US" dirty="0" smtClean="0"/>
              <a:t>. Para a la </a:t>
            </a:r>
            <a:r>
              <a:rPr lang="en-US" dirty="0" err="1" smtClean="0"/>
              <a:t>derecha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1"/>
            <a:ext cx="61722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33800"/>
            <a:ext cx="6172200" cy="31242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With a partner, talk about where different things are located.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Ask where different buildings are located: 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el/la [place]?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Respond with: [Place] </a:t>
            </a:r>
            <a:r>
              <a:rPr lang="en-US" dirty="0" err="1" smtClean="0"/>
              <a:t>está</a:t>
            </a:r>
            <a:r>
              <a:rPr lang="en-US" dirty="0" smtClean="0"/>
              <a:t> en la </a:t>
            </a:r>
            <a:r>
              <a:rPr lang="en-US" dirty="0" err="1" smtClean="0"/>
              <a:t>calle</a:t>
            </a:r>
            <a:r>
              <a:rPr lang="en-US" dirty="0" smtClean="0"/>
              <a:t> [Name of Street]. OR [Place] </a:t>
            </a:r>
            <a:r>
              <a:rPr lang="en-US" dirty="0" err="1" smtClean="0"/>
              <a:t>está</a:t>
            </a:r>
            <a:r>
              <a:rPr lang="en-US" dirty="0" smtClean="0"/>
              <a:t> [preposition] de [other place]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You need to ask/answer questions for 3 minutes.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VÁMONOS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church is to the left of the synagogue.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street is near the neighborhood.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café is between the restaurant and the museum.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dance club is far from the mosque.</a:t>
            </a:r>
          </a:p>
          <a:p>
            <a:pPr marL="457200" indent="-457200">
              <a:buFont typeface="Century Schoolbook" pitchFamily="18" charset="0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5363" y="2058988"/>
            <a:ext cx="5938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La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iglesia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está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a la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izquierda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de la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sinagoga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5363" y="2935288"/>
            <a:ext cx="7462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La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calle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está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cerca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del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vecindario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4191000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El café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está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entre el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restaurante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y el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museo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5105400"/>
            <a:ext cx="6929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El club de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baile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está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lejos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 de la </a:t>
            </a:r>
            <a:r>
              <a:rPr lang="en-US" sz="2000" dirty="0" err="1" smtClean="0">
                <a:solidFill>
                  <a:srgbClr val="FF0000"/>
                </a:solidFill>
                <a:latin typeface="Century Schoolbook" pitchFamily="18" charset="0"/>
              </a:rPr>
              <a:t>mezquita</a:t>
            </a:r>
            <a:r>
              <a:rPr lang="en-US" sz="2000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Part III</a:t>
            </a:r>
            <a:endParaRPr lang="en-US" dirty="0"/>
          </a:p>
        </p:txBody>
      </p:sp>
      <p:sp>
        <p:nvSpPr>
          <p:cNvPr id="1945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 1: Give your map to your partner. Read them your directions.</a:t>
            </a:r>
          </a:p>
          <a:p>
            <a:r>
              <a:rPr lang="en-US" dirty="0" smtClean="0"/>
              <a:t>Partner 2: Listen to the directions your partner says and write where you end up.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TAREA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If you didn’t turn in your city drawing today- get it done and turn it in!</a:t>
            </a:r>
          </a:p>
          <a:p>
            <a:r>
              <a:rPr lang="en-US" dirty="0" smtClean="0"/>
              <a:t>Study your prepositions</a:t>
            </a:r>
          </a:p>
          <a:p>
            <a:r>
              <a:rPr lang="en-US" dirty="0" smtClean="0"/>
              <a:t>Study the places vocabulary</a:t>
            </a:r>
          </a:p>
          <a:p>
            <a:r>
              <a:rPr lang="en-US" dirty="0" smtClean="0"/>
              <a:t>30 minutes on your homework log!!!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  - Thursday B-Day</a:t>
            </a:r>
            <a:br>
              <a:rPr lang="en-US" dirty="0" smtClean="0"/>
            </a:br>
            <a:r>
              <a:rPr lang="en-US" dirty="0" smtClean="0"/>
              <a:t>               Friday A -Day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Prepositions</a:t>
            </a:r>
          </a:p>
          <a:p>
            <a:r>
              <a:rPr lang="en-US" dirty="0" smtClean="0"/>
              <a:t>Places </a:t>
            </a:r>
          </a:p>
          <a:p>
            <a:r>
              <a:rPr lang="en-US" dirty="0" smtClean="0"/>
              <a:t>I 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12747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/>
              <a:t>VOCAB/IDEAS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170363"/>
            <a:ext cx="6172200" cy="2687637"/>
          </a:xfrm>
        </p:spPr>
        <p:txBody>
          <a:bodyPr/>
          <a:lstStyle/>
          <a:p>
            <a:r>
              <a:rPr lang="en-US" i="1" smtClean="0"/>
              <a:t>Our new vocabulary words will be on the top of the slide. If you think you know what the word means, raise your hand. I will call on someone to share the definition.</a:t>
            </a:r>
          </a:p>
          <a:p>
            <a:r>
              <a:rPr lang="en-US" i="1" smtClean="0"/>
              <a:t>For each new word, we will need an action. After we have the definition, if you can ACT OUT the word, raise your hand. I will call on someone to share the action with the class. Everyone will do the new 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183880" cy="3825240"/>
          </a:xfrm>
        </p:spPr>
        <p:txBody>
          <a:bodyPr>
            <a:noAutofit/>
          </a:bodyPr>
          <a:lstStyle/>
          <a:p>
            <a:r>
              <a:rPr lang="en-US" sz="6600" dirty="0" smtClean="0"/>
              <a:t>¿</a:t>
            </a:r>
            <a:r>
              <a:rPr lang="en-US" sz="6600" dirty="0" err="1" smtClean="0"/>
              <a:t>Cómo</a:t>
            </a:r>
            <a:r>
              <a:rPr lang="en-US" sz="6600" dirty="0" smtClean="0"/>
              <a:t> </a:t>
            </a:r>
            <a:r>
              <a:rPr lang="en-US" sz="6600" dirty="0" err="1" smtClean="0"/>
              <a:t>llego</a:t>
            </a:r>
            <a:r>
              <a:rPr lang="en-US" sz="6600" dirty="0" smtClean="0"/>
              <a:t> a…?/ ¿</a:t>
            </a:r>
            <a:r>
              <a:rPr lang="en-US" sz="6600" dirty="0" err="1" smtClean="0"/>
              <a:t>Cómo</a:t>
            </a:r>
            <a:r>
              <a:rPr lang="en-US" sz="6600" dirty="0" smtClean="0"/>
              <a:t> </a:t>
            </a:r>
            <a:r>
              <a:rPr lang="en-US" sz="6600" dirty="0" err="1" smtClean="0"/>
              <a:t>voy</a:t>
            </a:r>
            <a:r>
              <a:rPr lang="en-US" sz="6600" dirty="0" smtClean="0"/>
              <a:t> </a:t>
            </a:r>
            <a:r>
              <a:rPr lang="en-US" sz="6600" dirty="0" err="1" smtClean="0"/>
              <a:t>para</a:t>
            </a:r>
            <a:r>
              <a:rPr lang="en-US" sz="6600" dirty="0" smtClean="0"/>
              <a:t>…?</a:t>
            </a:r>
            <a:br>
              <a:rPr lang="en-US" sz="6600" dirty="0" smtClean="0"/>
            </a:br>
            <a:r>
              <a:rPr lang="en-US" sz="6600" dirty="0" smtClean="0"/>
              <a:t>How do I get to?</a:t>
            </a:r>
            <a:endParaRPr lang="en-US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669925" y="481013"/>
            <a:ext cx="7947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800000"/>
                </a:solidFill>
                <a:latin typeface="Century Gothic" pitchFamily="34" charset="0"/>
              </a:rPr>
              <a:t>Derecho</a:t>
            </a:r>
            <a:endParaRPr lang="en-US" sz="5500" b="1" dirty="0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9925" y="5251450"/>
            <a:ext cx="79470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 dirty="0" smtClean="0">
                <a:solidFill>
                  <a:srgbClr val="800000"/>
                </a:solidFill>
                <a:latin typeface="Century Gothic" pitchFamily="34" charset="0"/>
              </a:rPr>
              <a:t>Straight</a:t>
            </a:r>
            <a:endParaRPr lang="en-US" sz="5500" b="1" dirty="0">
              <a:solidFill>
                <a:srgbClr val="800000"/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hispeaceuponus.files.wordpress.com/2010/10/straight-p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5715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669925" y="481013"/>
            <a:ext cx="7947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>
                <a:solidFill>
                  <a:srgbClr val="800000"/>
                </a:solidFill>
                <a:latin typeface="Century Gothic" pitchFamily="34" charset="0"/>
              </a:rPr>
              <a:t>Doble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9925" y="5421313"/>
            <a:ext cx="7947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>
                <a:solidFill>
                  <a:srgbClr val="800000"/>
                </a:solidFill>
                <a:latin typeface="Century Gothic" pitchFamily="34" charset="0"/>
              </a:rPr>
              <a:t>Turn (command)</a:t>
            </a:r>
          </a:p>
        </p:txBody>
      </p:sp>
      <p:pic>
        <p:nvPicPr>
          <p:cNvPr id="12292" name="Picture 2" descr="http://www.dsnews.com/site/img/catalog/articles/turning-the-cor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669925" y="481013"/>
            <a:ext cx="7947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>
                <a:solidFill>
                  <a:srgbClr val="800000"/>
                </a:solidFill>
                <a:latin typeface="Century Gothic" pitchFamily="34" charset="0"/>
              </a:rPr>
              <a:t>Vaya/Camine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9925" y="5268913"/>
            <a:ext cx="79470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 b="1">
                <a:solidFill>
                  <a:srgbClr val="800000"/>
                </a:solidFill>
                <a:latin typeface="Century Gothic" pitchFamily="34" charset="0"/>
              </a:rPr>
              <a:t>Go/Walk (command)</a:t>
            </a:r>
          </a:p>
        </p:txBody>
      </p:sp>
      <p:pic>
        <p:nvPicPr>
          <p:cNvPr id="13316" name="Picture 2" descr="http://www.justsymbol.com/images/walk-sig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4133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379</TotalTime>
  <Words>603</Words>
  <Application>Microsoft Office PowerPoint</Application>
  <PresentationFormat>On-screen Show (4:3)</PresentationFormat>
  <Paragraphs>134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TIENEN 5 MINUTOS</vt:lpstr>
      <vt:lpstr>VÁMONOS</vt:lpstr>
      <vt:lpstr>Quiz   - Thursday B-Day                Friday A -Day</vt:lpstr>
      <vt:lpstr>Places</vt:lpstr>
      <vt:lpstr>VOCAB/IDEAS</vt:lpstr>
      <vt:lpstr>¿Cómo llego a…?/ ¿Cómo voy para…? How do I get to?</vt:lpstr>
      <vt:lpstr>Slide 7</vt:lpstr>
      <vt:lpstr>Slide 8</vt:lpstr>
      <vt:lpstr>Slide 9</vt:lpstr>
      <vt:lpstr>Slide 10</vt:lpstr>
      <vt:lpstr>Slide 11</vt:lpstr>
      <vt:lpstr>Slide 12</vt:lpstr>
      <vt:lpstr>Slide 13</vt:lpstr>
      <vt:lpstr>Ir por autobús/metro/taxi/tren</vt:lpstr>
      <vt:lpstr>Spanish Preposition Rhyme</vt:lpstr>
      <vt:lpstr>Places Vocabulary</vt:lpstr>
      <vt:lpstr>Independence Practice</vt:lpstr>
      <vt:lpstr>Part I</vt:lpstr>
      <vt:lpstr>Part II</vt:lpstr>
      <vt:lpstr>Part III</vt:lpstr>
      <vt:lpstr>TAREA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TIENEN 5 MINUTOS</dc:title>
  <dc:creator>Meredith Hall</dc:creator>
  <cp:lastModifiedBy>diana1.lugo</cp:lastModifiedBy>
  <cp:revision>27</cp:revision>
  <dcterms:created xsi:type="dcterms:W3CDTF">2013-03-04T23:52:57Z</dcterms:created>
  <dcterms:modified xsi:type="dcterms:W3CDTF">2015-02-24T20:06:05Z</dcterms:modified>
</cp:coreProperties>
</file>