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tiff" ContentType="image/tiff"/>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2"/>
  </p:notesMasterIdLst>
  <p:sldIdLst>
    <p:sldId id="321" r:id="rId2"/>
    <p:sldId id="323" r:id="rId3"/>
    <p:sldId id="322" r:id="rId4"/>
    <p:sldId id="258" r:id="rId5"/>
    <p:sldId id="257" r:id="rId6"/>
    <p:sldId id="259" r:id="rId7"/>
    <p:sldId id="260" r:id="rId8"/>
    <p:sldId id="330" r:id="rId9"/>
    <p:sldId id="299" r:id="rId10"/>
    <p:sldId id="324" r:id="rId11"/>
    <p:sldId id="301"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263" r:id="rId26"/>
    <p:sldId id="264" r:id="rId27"/>
    <p:sldId id="265" r:id="rId28"/>
    <p:sldId id="266" r:id="rId29"/>
    <p:sldId id="267" r:id="rId30"/>
    <p:sldId id="268" r:id="rId31"/>
    <p:sldId id="269" r:id="rId32"/>
    <p:sldId id="270" r:id="rId33"/>
    <p:sldId id="271" r:id="rId34"/>
    <p:sldId id="272" r:id="rId35"/>
    <p:sldId id="273" r:id="rId36"/>
    <p:sldId id="275" r:id="rId37"/>
    <p:sldId id="276" r:id="rId38"/>
    <p:sldId id="277" r:id="rId39"/>
    <p:sldId id="278" r:id="rId40"/>
    <p:sldId id="333" r:id="rId41"/>
    <p:sldId id="274" r:id="rId42"/>
    <p:sldId id="279" r:id="rId43"/>
    <p:sldId id="280" r:id="rId44"/>
    <p:sldId id="281" r:id="rId45"/>
    <p:sldId id="282" r:id="rId46"/>
    <p:sldId id="286" r:id="rId47"/>
    <p:sldId id="283" r:id="rId48"/>
    <p:sldId id="287" r:id="rId49"/>
    <p:sldId id="288" r:id="rId50"/>
    <p:sldId id="296" r:id="rId51"/>
    <p:sldId id="294" r:id="rId52"/>
    <p:sldId id="295" r:id="rId53"/>
    <p:sldId id="297" r:id="rId54"/>
    <p:sldId id="325" r:id="rId55"/>
    <p:sldId id="332" r:id="rId56"/>
    <p:sldId id="326" r:id="rId57"/>
    <p:sldId id="327" r:id="rId58"/>
    <p:sldId id="328" r:id="rId59"/>
    <p:sldId id="329" r:id="rId60"/>
    <p:sldId id="300"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0"/>
  </p:normalViewPr>
  <p:slideViewPr>
    <p:cSldViewPr snapToObjects="1">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5C37AD-B007-EE47-960C-082743A4FB21}" type="datetimeFigureOut">
              <a:rPr lang="en-US" smtClean="0"/>
              <a:pPr/>
              <a:t>9/9/2014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DDDC0D-F106-7A41-A797-6A4F3F60485A}" type="slidenum">
              <a:rPr lang="en-US" smtClean="0"/>
              <a:pPr/>
              <a:t>‹#›</a:t>
            </a:fld>
            <a:endParaRPr lang="en-US"/>
          </a:p>
        </p:txBody>
      </p:sp>
    </p:spTree>
    <p:extLst>
      <p:ext uri="{BB962C8B-B14F-4D97-AF65-F5344CB8AC3E}">
        <p14:creationId xmlns:p14="http://schemas.microsoft.com/office/powerpoint/2010/main" xmlns="" val="34082754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https://www.youtube.com/watch?v=rQ4Q8rD5U44</a:t>
            </a:r>
          </a:p>
          <a:p>
            <a:r>
              <a:rPr lang="en-US" dirty="0" smtClean="0"/>
              <a:t>https://www.youtube.com/watch?v=CoXCoBE3VgU</a:t>
            </a:r>
          </a:p>
          <a:p>
            <a:r>
              <a:rPr lang="en-US" dirty="0" smtClean="0"/>
              <a:t>https://www.youtube.com/watch?v=rQ4Q8rD5U44</a:t>
            </a:r>
            <a:endParaRPr lang="en-US" dirty="0"/>
          </a:p>
        </p:txBody>
      </p:sp>
      <p:sp>
        <p:nvSpPr>
          <p:cNvPr id="4" name="Slide Number Placeholder 3"/>
          <p:cNvSpPr>
            <a:spLocks noGrp="1"/>
          </p:cNvSpPr>
          <p:nvPr>
            <p:ph type="sldNum" sz="quarter" idx="10"/>
          </p:nvPr>
        </p:nvSpPr>
        <p:spPr/>
        <p:txBody>
          <a:bodyPr/>
          <a:lstStyle/>
          <a:p>
            <a:fld id="{C2DDDC0D-F106-7A41-A797-6A4F3F60485A}" type="slidenum">
              <a:rPr lang="en-US" smtClean="0"/>
              <a:pPr/>
              <a:t>23</a:t>
            </a:fld>
            <a:endParaRPr lang="en-US"/>
          </a:p>
        </p:txBody>
      </p:sp>
    </p:spTree>
    <p:extLst>
      <p:ext uri="{BB962C8B-B14F-4D97-AF65-F5344CB8AC3E}">
        <p14:creationId xmlns:p14="http://schemas.microsoft.com/office/powerpoint/2010/main" xmlns="" val="4251838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http://edtech2.boisestate.edu/baqueron/506/introduction/hello4.html</a:t>
            </a:r>
            <a:endParaRPr lang="en-US" dirty="0"/>
          </a:p>
        </p:txBody>
      </p:sp>
      <p:sp>
        <p:nvSpPr>
          <p:cNvPr id="4" name="Slide Number Placeholder 3"/>
          <p:cNvSpPr>
            <a:spLocks noGrp="1"/>
          </p:cNvSpPr>
          <p:nvPr>
            <p:ph type="sldNum" sz="quarter" idx="10"/>
          </p:nvPr>
        </p:nvSpPr>
        <p:spPr/>
        <p:txBody>
          <a:bodyPr/>
          <a:lstStyle/>
          <a:p>
            <a:fld id="{C2DDDC0D-F106-7A41-A797-6A4F3F60485A}" type="slidenum">
              <a:rPr lang="en-US" smtClean="0"/>
              <a:pPr/>
              <a:t>40</a:t>
            </a:fld>
            <a:endParaRPr lang="en-US"/>
          </a:p>
        </p:txBody>
      </p:sp>
    </p:spTree>
    <p:extLst>
      <p:ext uri="{BB962C8B-B14F-4D97-AF65-F5344CB8AC3E}">
        <p14:creationId xmlns:p14="http://schemas.microsoft.com/office/powerpoint/2010/main" xmlns="" val="1696914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8D3C2878-4BBF-FD4F-8A5C-87ADEC42A31B}" type="datetimeFigureOut">
              <a:rPr lang="en-US" smtClean="0"/>
              <a:pPr/>
              <a:t>9/9/2014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EBA57B06-29EE-D84B-9373-71749B46E5F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3C2878-4BBF-FD4F-8A5C-87ADEC42A31B}"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57B06-29EE-D84B-9373-71749B46E5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3C2878-4BBF-FD4F-8A5C-87ADEC42A31B}" type="datetimeFigureOut">
              <a:rPr lang="en-US" smtClean="0"/>
              <a:pPr/>
              <a:t>9/9/2014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57B06-29EE-D84B-9373-71749B46E5F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D3C2878-4BBF-FD4F-8A5C-87ADEC42A31B}" type="datetimeFigureOut">
              <a:rPr lang="en-US" smtClean="0"/>
              <a:pPr/>
              <a:t>9/9/2014</a:t>
            </a:fld>
            <a:endParaRPr lang="en-US"/>
          </a:p>
        </p:txBody>
      </p:sp>
      <p:sp>
        <p:nvSpPr>
          <p:cNvPr id="9" name="Slide Number Placeholder 8"/>
          <p:cNvSpPr>
            <a:spLocks noGrp="1"/>
          </p:cNvSpPr>
          <p:nvPr>
            <p:ph type="sldNum" sz="quarter" idx="15"/>
          </p:nvPr>
        </p:nvSpPr>
        <p:spPr/>
        <p:txBody>
          <a:bodyPr rtlCol="0"/>
          <a:lstStyle/>
          <a:p>
            <a:fld id="{EBA57B06-29EE-D84B-9373-71749B46E5F4}"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D3C2878-4BBF-FD4F-8A5C-87ADEC42A31B}" type="datetimeFigureOut">
              <a:rPr lang="en-US" smtClean="0"/>
              <a:pPr/>
              <a:t>9/9/2014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EBA57B06-29EE-D84B-9373-71749B46E5F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D3C2878-4BBF-FD4F-8A5C-87ADEC42A31B}" type="datetimeFigureOut">
              <a:rPr lang="en-US" smtClean="0"/>
              <a:pPr/>
              <a:t>9/9/2014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57B06-29EE-D84B-9373-71749B46E5F4}"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D3C2878-4BBF-FD4F-8A5C-87ADEC42A31B}" type="datetimeFigureOut">
              <a:rPr lang="en-US" smtClean="0"/>
              <a:pPr/>
              <a:t>9/9/2014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A57B06-29EE-D84B-9373-71749B46E5F4}"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8D3C2878-4BBF-FD4F-8A5C-87ADEC42A31B}" type="datetimeFigureOut">
              <a:rPr lang="en-US" smtClean="0"/>
              <a:pPr/>
              <a:t>9/9/2014</a:t>
            </a:fld>
            <a:endParaRPr lang="en-US"/>
          </a:p>
        </p:txBody>
      </p:sp>
      <p:sp>
        <p:nvSpPr>
          <p:cNvPr id="7" name="Slide Number Placeholder 6"/>
          <p:cNvSpPr>
            <a:spLocks noGrp="1"/>
          </p:cNvSpPr>
          <p:nvPr>
            <p:ph type="sldNum" sz="quarter" idx="11"/>
          </p:nvPr>
        </p:nvSpPr>
        <p:spPr/>
        <p:txBody>
          <a:bodyPr rtlCol="0"/>
          <a:lstStyle/>
          <a:p>
            <a:fld id="{EBA57B06-29EE-D84B-9373-71749B46E5F4}"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3C2878-4BBF-FD4F-8A5C-87ADEC42A31B}" type="datetimeFigureOut">
              <a:rPr lang="en-US" smtClean="0"/>
              <a:pPr/>
              <a:t>9/9/2014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A57B06-29EE-D84B-9373-71749B46E5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D3C2878-4BBF-FD4F-8A5C-87ADEC42A31B}" type="datetimeFigureOut">
              <a:rPr lang="en-US" smtClean="0"/>
              <a:pPr/>
              <a:t>9/9/2014</a:t>
            </a:fld>
            <a:endParaRPr lang="en-US"/>
          </a:p>
        </p:txBody>
      </p:sp>
      <p:sp>
        <p:nvSpPr>
          <p:cNvPr id="22" name="Slide Number Placeholder 21"/>
          <p:cNvSpPr>
            <a:spLocks noGrp="1"/>
          </p:cNvSpPr>
          <p:nvPr>
            <p:ph type="sldNum" sz="quarter" idx="15"/>
          </p:nvPr>
        </p:nvSpPr>
        <p:spPr/>
        <p:txBody>
          <a:bodyPr rtlCol="0"/>
          <a:lstStyle/>
          <a:p>
            <a:fld id="{EBA57B06-29EE-D84B-9373-71749B46E5F4}"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8D3C2878-4BBF-FD4F-8A5C-87ADEC42A31B}" type="datetimeFigureOut">
              <a:rPr lang="en-US" smtClean="0"/>
              <a:pPr/>
              <a:t>9/9/2014</a:t>
            </a:fld>
            <a:endParaRPr lang="en-US"/>
          </a:p>
        </p:txBody>
      </p:sp>
      <p:sp>
        <p:nvSpPr>
          <p:cNvPr id="18" name="Slide Number Placeholder 17"/>
          <p:cNvSpPr>
            <a:spLocks noGrp="1"/>
          </p:cNvSpPr>
          <p:nvPr>
            <p:ph type="sldNum" sz="quarter" idx="11"/>
          </p:nvPr>
        </p:nvSpPr>
        <p:spPr/>
        <p:txBody>
          <a:bodyPr rtlCol="0"/>
          <a:lstStyle/>
          <a:p>
            <a:fld id="{EBA57B06-29EE-D84B-9373-71749B46E5F4}"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D3C2878-4BBF-FD4F-8A5C-87ADEC42A31B}" type="datetimeFigureOut">
              <a:rPr lang="en-US" smtClean="0"/>
              <a:pPr/>
              <a:t>9/9/2014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BA57B06-29EE-D84B-9373-71749B46E5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76200"/>
            <a:ext cx="6172200" cy="1056162"/>
          </a:xfrm>
        </p:spPr>
        <p:txBody>
          <a:bodyPr>
            <a:normAutofit/>
          </a:bodyPr>
          <a:lstStyle/>
          <a:p>
            <a:pPr algn="ctr"/>
            <a:r>
              <a:rPr lang="en-US" sz="6100" u="sng" dirty="0" smtClean="0"/>
              <a:t>VÁMONOS 1-3</a:t>
            </a:r>
            <a:endParaRPr lang="en-US" sz="6100" u="sng" dirty="0"/>
          </a:p>
        </p:txBody>
      </p:sp>
      <p:sp>
        <p:nvSpPr>
          <p:cNvPr id="3" name="Subtitle 2"/>
          <p:cNvSpPr>
            <a:spLocks noGrp="1"/>
          </p:cNvSpPr>
          <p:nvPr>
            <p:ph type="subTitle" idx="1"/>
          </p:nvPr>
        </p:nvSpPr>
        <p:spPr>
          <a:xfrm>
            <a:off x="2286000" y="1132362"/>
            <a:ext cx="6858000" cy="5725638"/>
          </a:xfrm>
        </p:spPr>
        <p:txBody>
          <a:bodyPr/>
          <a:lstStyle/>
          <a:p>
            <a:pPr marL="342900" indent="-342900">
              <a:buAutoNum type="arabicPeriod"/>
            </a:pPr>
            <a:r>
              <a:rPr lang="en-US" sz="2200" i="1" dirty="0" smtClean="0"/>
              <a:t>Escribe la </a:t>
            </a:r>
            <a:r>
              <a:rPr lang="en-US" sz="2200" i="1" dirty="0" err="1" smtClean="0"/>
              <a:t>fecha</a:t>
            </a:r>
            <a:r>
              <a:rPr lang="en-US" sz="2200" i="1" dirty="0" smtClean="0"/>
              <a:t> </a:t>
            </a:r>
            <a:r>
              <a:rPr lang="en-US" sz="2200" i="1" dirty="0" err="1" smtClean="0"/>
              <a:t>y</a:t>
            </a:r>
            <a:r>
              <a:rPr lang="en-US" sz="2200" i="1" dirty="0" smtClean="0"/>
              <a:t> el </a:t>
            </a:r>
            <a:r>
              <a:rPr lang="en-US" sz="2200" i="1" dirty="0" err="1" smtClean="0"/>
              <a:t>objetivo</a:t>
            </a:r>
            <a:r>
              <a:rPr lang="en-US" sz="2200" i="1" dirty="0" smtClean="0"/>
              <a:t>.</a:t>
            </a:r>
            <a:endParaRPr lang="en-US" sz="2200" dirty="0" smtClean="0"/>
          </a:p>
          <a:p>
            <a:pPr marL="342900" indent="-342900">
              <a:buAutoNum type="arabicPeriod"/>
            </a:pPr>
            <a:r>
              <a:rPr lang="en-US" sz="2200" dirty="0" smtClean="0"/>
              <a:t>In English, describe how you would greet (say hello to) each of the following people. What would you say? What would your body language be?</a:t>
            </a:r>
          </a:p>
          <a:p>
            <a:pPr marL="342900" indent="-342900">
              <a:buAutoNum type="alphaUcPeriod"/>
            </a:pPr>
            <a:r>
              <a:rPr lang="en-US" sz="2200" dirty="0" smtClean="0"/>
              <a:t>Your best friend</a:t>
            </a:r>
          </a:p>
          <a:p>
            <a:pPr marL="342900" indent="-342900">
              <a:buAutoNum type="alphaUcPeriod"/>
            </a:pPr>
            <a:r>
              <a:rPr lang="en-US" sz="2200" dirty="0" smtClean="0"/>
              <a:t>Your mother/grandmother</a:t>
            </a:r>
          </a:p>
          <a:p>
            <a:pPr marL="342900" indent="-342900">
              <a:buAutoNum type="alphaUcPeriod"/>
            </a:pPr>
            <a:r>
              <a:rPr lang="en-US" sz="2200" dirty="0" smtClean="0"/>
              <a:t>A celebrity</a:t>
            </a:r>
          </a:p>
          <a:p>
            <a:pPr marL="342900" indent="-342900">
              <a:buAutoNum type="alphaUcPeriod"/>
            </a:pPr>
            <a:r>
              <a:rPr lang="en-US" sz="2200" dirty="0" smtClean="0"/>
              <a:t>Your brother or sister</a:t>
            </a:r>
          </a:p>
          <a:p>
            <a:pPr marL="342900" indent="-342900">
              <a:buAutoNum type="alphaUcPeriod"/>
            </a:pPr>
            <a:r>
              <a:rPr lang="en-US" sz="2200" dirty="0" smtClean="0"/>
              <a:t>A stranger</a:t>
            </a:r>
          </a:p>
          <a:p>
            <a:pPr marL="342900" indent="-342900"/>
            <a:endParaRPr lang="en-US" sz="2200" dirty="0" smtClean="0"/>
          </a:p>
          <a:p>
            <a:pPr marL="342900" indent="-342900"/>
            <a:r>
              <a:rPr lang="en-US" sz="2200" dirty="0" smtClean="0"/>
              <a:t>3. Do you greet different people in different ways? Why or why not? </a:t>
            </a:r>
          </a:p>
          <a:p>
            <a:pPr marL="342900" indent="-342900"/>
            <a:endParaRPr lang="en-US" dirty="0" smtClean="0"/>
          </a:p>
        </p:txBody>
      </p:sp>
    </p:spTree>
    <p:extLst>
      <p:ext uri="{BB962C8B-B14F-4D97-AF65-F5344CB8AC3E}">
        <p14:creationId xmlns:p14="http://schemas.microsoft.com/office/powerpoint/2010/main" xmlns="" val="1302714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52600" y="685800"/>
            <a:ext cx="7391400" cy="1894362"/>
          </a:xfrm>
        </p:spPr>
        <p:txBody>
          <a:bodyPr>
            <a:normAutofit/>
          </a:bodyPr>
          <a:lstStyle/>
          <a:p>
            <a:r>
              <a:rPr lang="en-US" sz="3600" dirty="0" smtClean="0">
                <a:solidFill>
                  <a:srgbClr val="E75C01"/>
                </a:solidFill>
              </a:rPr>
              <a:t>UNIT </a:t>
            </a:r>
            <a:r>
              <a:rPr lang="en-US" sz="3600" dirty="0" smtClean="0">
                <a:solidFill>
                  <a:srgbClr val="E75C01"/>
                </a:solidFill>
              </a:rPr>
              <a:t>1: </a:t>
            </a:r>
            <a:r>
              <a:rPr lang="en-US" sz="3600" i="1" dirty="0" smtClean="0">
                <a:solidFill>
                  <a:srgbClr val="E75C01"/>
                </a:solidFill>
              </a:rPr>
              <a:t>¡</a:t>
            </a:r>
            <a:r>
              <a:rPr lang="en-US" sz="3600" i="1" dirty="0" err="1" smtClean="0">
                <a:solidFill>
                  <a:srgbClr val="E75C01"/>
                </a:solidFill>
              </a:rPr>
              <a:t>Nos</a:t>
            </a:r>
            <a:r>
              <a:rPr lang="en-US" sz="3600" i="1" dirty="0" smtClean="0">
                <a:solidFill>
                  <a:srgbClr val="E75C01"/>
                </a:solidFill>
              </a:rPr>
              <a:t> </a:t>
            </a:r>
            <a:r>
              <a:rPr lang="en-US" sz="3600" i="1" dirty="0" err="1" smtClean="0">
                <a:solidFill>
                  <a:srgbClr val="E75C01"/>
                </a:solidFill>
              </a:rPr>
              <a:t>Acordamos</a:t>
            </a:r>
            <a:r>
              <a:rPr lang="en-US" sz="3600" i="1" dirty="0" smtClean="0">
                <a:solidFill>
                  <a:srgbClr val="E75C01"/>
                </a:solidFill>
              </a:rPr>
              <a:t>!</a:t>
            </a:r>
            <a:endParaRPr lang="en-US" sz="3600" dirty="0">
              <a:solidFill>
                <a:srgbClr val="E75C01"/>
              </a:solidFill>
            </a:endParaRPr>
          </a:p>
        </p:txBody>
      </p:sp>
      <p:sp>
        <p:nvSpPr>
          <p:cNvPr id="5" name="Subtitle 4"/>
          <p:cNvSpPr>
            <a:spLocks noGrp="1"/>
          </p:cNvSpPr>
          <p:nvPr>
            <p:ph type="subTitle" idx="1"/>
          </p:nvPr>
        </p:nvSpPr>
        <p:spPr>
          <a:xfrm>
            <a:off x="2286000" y="2514600"/>
            <a:ext cx="6477000" cy="2956560"/>
          </a:xfrm>
        </p:spPr>
        <p:txBody>
          <a:bodyPr>
            <a:noAutofit/>
          </a:bodyPr>
          <a:lstStyle/>
          <a:p>
            <a:r>
              <a:rPr lang="en-US" sz="2200" dirty="0" smtClean="0"/>
              <a:t>This unit we will be reviewing the MOST important things from last year AND mixing in some new stuff to ensure that we are all 100% prepared for our </a:t>
            </a:r>
            <a:r>
              <a:rPr lang="en-US" sz="2200" u="sng" dirty="0" smtClean="0"/>
              <a:t>cumulative</a:t>
            </a:r>
            <a:r>
              <a:rPr lang="en-US" sz="2200" dirty="0" smtClean="0"/>
              <a:t> EOY!</a:t>
            </a:r>
          </a:p>
          <a:p>
            <a:endParaRPr lang="en-US" sz="2200" dirty="0" smtClean="0"/>
          </a:p>
          <a:p>
            <a:r>
              <a:rPr lang="en-US" sz="2200" dirty="0" smtClean="0"/>
              <a:t>This unit will be </a:t>
            </a:r>
            <a:r>
              <a:rPr lang="en-US" sz="2200" i="1" dirty="0" smtClean="0"/>
              <a:t>FAST-PACED</a:t>
            </a:r>
            <a:r>
              <a:rPr lang="en-US" sz="2200" dirty="0" smtClean="0"/>
              <a:t>, so it is </a:t>
            </a:r>
            <a:r>
              <a:rPr lang="en-US" sz="2200" u="sng" dirty="0" smtClean="0"/>
              <a:t>essential</a:t>
            </a:r>
            <a:r>
              <a:rPr lang="en-US" sz="2200" dirty="0" smtClean="0"/>
              <a:t> that you put forth 110% effort so that we are on track to meet our Big Goal!</a:t>
            </a:r>
          </a:p>
          <a:p>
            <a:endParaRPr lang="en-US" sz="2200" dirty="0" smtClean="0"/>
          </a:p>
          <a:p>
            <a:endParaRPr lang="en-US" sz="2200" dirty="0"/>
          </a:p>
        </p:txBody>
      </p:sp>
    </p:spTree>
    <p:extLst>
      <p:ext uri="{BB962C8B-B14F-4D97-AF65-F5344CB8AC3E}">
        <p14:creationId xmlns:p14="http://schemas.microsoft.com/office/powerpoint/2010/main" xmlns="" val="2352927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1524000"/>
            <a:ext cx="6172200" cy="2053590"/>
          </a:xfrm>
        </p:spPr>
        <p:txBody>
          <a:bodyPr/>
          <a:lstStyle/>
          <a:p>
            <a:r>
              <a:rPr lang="en-US" dirty="0" smtClean="0"/>
              <a:t>INM: Question Words</a:t>
            </a:r>
            <a:endParaRPr lang="en-US" dirty="0"/>
          </a:p>
        </p:txBody>
      </p:sp>
      <p:sp>
        <p:nvSpPr>
          <p:cNvPr id="5" name="Text Placeholder 4"/>
          <p:cNvSpPr>
            <a:spLocks noGrp="1"/>
          </p:cNvSpPr>
          <p:nvPr>
            <p:ph type="body" idx="1"/>
          </p:nvPr>
        </p:nvSpPr>
        <p:spPr>
          <a:xfrm>
            <a:off x="2286000" y="3638550"/>
            <a:ext cx="6172200" cy="2686050"/>
          </a:xfrm>
        </p:spPr>
        <p:txBody>
          <a:bodyPr>
            <a:normAutofit/>
          </a:bodyPr>
          <a:lstStyle/>
          <a:p>
            <a:endParaRPr lang="en-US" dirty="0" smtClean="0"/>
          </a:p>
          <a:p>
            <a:r>
              <a:rPr lang="en-US" dirty="0" smtClean="0"/>
              <a:t>Today’s review will be about having conversations with people. Conversations are FULL of questions (and some answers, too). To get us started, we’re going to look at the different question words so that we know what they mean when they come up.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074" y="-76200"/>
            <a:ext cx="7467600" cy="1143000"/>
          </a:xfrm>
        </p:spPr>
        <p:txBody>
          <a:bodyPr>
            <a:normAutofit/>
          </a:bodyPr>
          <a:lstStyle/>
          <a:p>
            <a:pPr algn="ctr"/>
            <a:r>
              <a:rPr lang="en-US" sz="6000" b="1" dirty="0" smtClean="0">
                <a:solidFill>
                  <a:srgbClr val="FF6600"/>
                </a:solidFill>
              </a:rPr>
              <a:t>How?</a:t>
            </a:r>
            <a:endParaRPr lang="en-US" sz="6000" b="1" dirty="0">
              <a:solidFill>
                <a:srgbClr val="FF6600"/>
              </a:solidFill>
            </a:endParaRPr>
          </a:p>
        </p:txBody>
      </p:sp>
      <p:pic>
        <p:nvPicPr>
          <p:cNvPr id="5" name="Picture 4" descr="Snapshot 2011-09-18 13-41-05.tiff"/>
          <p:cNvPicPr>
            <a:picLocks noChangeAspect="1"/>
          </p:cNvPicPr>
          <p:nvPr/>
        </p:nvPicPr>
        <p:blipFill>
          <a:blip r:embed="rId2"/>
          <a:stretch>
            <a:fillRect/>
          </a:stretch>
        </p:blipFill>
        <p:spPr>
          <a:xfrm>
            <a:off x="806074" y="1455971"/>
            <a:ext cx="7369910" cy="5402029"/>
          </a:xfrm>
          <a:prstGeom prst="rect">
            <a:avLst/>
          </a:prstGeom>
        </p:spPr>
      </p:pic>
    </p:spTree>
    <p:extLst>
      <p:ext uri="{BB962C8B-B14F-4D97-AF65-F5344CB8AC3E}">
        <p14:creationId xmlns:p14="http://schemas.microsoft.com/office/powerpoint/2010/main" xmlns="" val="136885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074" y="0"/>
            <a:ext cx="7467600" cy="1143000"/>
          </a:xfrm>
        </p:spPr>
        <p:txBody>
          <a:bodyPr>
            <a:normAutofit/>
          </a:bodyPr>
          <a:lstStyle/>
          <a:p>
            <a:pPr algn="ctr"/>
            <a:r>
              <a:rPr lang="en-US" sz="6000" b="1" dirty="0" smtClean="0">
                <a:solidFill>
                  <a:srgbClr val="FF6600"/>
                </a:solidFill>
              </a:rPr>
              <a:t>When?</a:t>
            </a:r>
            <a:endParaRPr lang="en-US" sz="6000" b="1" dirty="0">
              <a:solidFill>
                <a:srgbClr val="FF6600"/>
              </a:solidFill>
            </a:endParaRPr>
          </a:p>
        </p:txBody>
      </p:sp>
      <p:pic>
        <p:nvPicPr>
          <p:cNvPr id="4" name="Picture 3" descr="Snapshot 2011-09-18 13-43-05.tiff"/>
          <p:cNvPicPr>
            <a:picLocks noChangeAspect="1"/>
          </p:cNvPicPr>
          <p:nvPr/>
        </p:nvPicPr>
        <p:blipFill>
          <a:blip r:embed="rId2"/>
          <a:stretch>
            <a:fillRect/>
          </a:stretch>
        </p:blipFill>
        <p:spPr>
          <a:xfrm>
            <a:off x="838200" y="1219200"/>
            <a:ext cx="7142879" cy="5410200"/>
          </a:xfrm>
          <a:prstGeom prst="rect">
            <a:avLst/>
          </a:prstGeom>
        </p:spPr>
      </p:pic>
    </p:spTree>
    <p:extLst>
      <p:ext uri="{BB962C8B-B14F-4D97-AF65-F5344CB8AC3E}">
        <p14:creationId xmlns:p14="http://schemas.microsoft.com/office/powerpoint/2010/main" xmlns="" val="136885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467600" cy="1143000"/>
          </a:xfrm>
        </p:spPr>
        <p:txBody>
          <a:bodyPr>
            <a:normAutofit/>
          </a:bodyPr>
          <a:lstStyle/>
          <a:p>
            <a:pPr algn="ctr"/>
            <a:r>
              <a:rPr lang="en-US" sz="6000" b="1" dirty="0" smtClean="0">
                <a:solidFill>
                  <a:srgbClr val="FF6600"/>
                </a:solidFill>
              </a:rPr>
              <a:t>What?</a:t>
            </a:r>
            <a:endParaRPr lang="en-US" sz="6000" b="1" dirty="0">
              <a:solidFill>
                <a:srgbClr val="FF6600"/>
              </a:solidFill>
            </a:endParaRPr>
          </a:p>
        </p:txBody>
      </p:sp>
      <p:pic>
        <p:nvPicPr>
          <p:cNvPr id="4" name="Picture 3" descr="Snapshot 2011-09-18 13-41-18.tiff"/>
          <p:cNvPicPr>
            <a:picLocks noChangeAspect="1"/>
          </p:cNvPicPr>
          <p:nvPr/>
        </p:nvPicPr>
        <p:blipFill>
          <a:blip r:embed="rId2"/>
          <a:stretch>
            <a:fillRect/>
          </a:stretch>
        </p:blipFill>
        <p:spPr>
          <a:xfrm>
            <a:off x="1066800" y="983072"/>
            <a:ext cx="6705600" cy="5809129"/>
          </a:xfrm>
          <a:prstGeom prst="rect">
            <a:avLst/>
          </a:prstGeom>
        </p:spPr>
      </p:pic>
    </p:spTree>
    <p:extLst>
      <p:ext uri="{BB962C8B-B14F-4D97-AF65-F5344CB8AC3E}">
        <p14:creationId xmlns:p14="http://schemas.microsoft.com/office/powerpoint/2010/main" xmlns="" val="136885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074" y="-152400"/>
            <a:ext cx="7467600" cy="1143000"/>
          </a:xfrm>
        </p:spPr>
        <p:txBody>
          <a:bodyPr>
            <a:normAutofit/>
          </a:bodyPr>
          <a:lstStyle/>
          <a:p>
            <a:pPr algn="ctr"/>
            <a:r>
              <a:rPr lang="en-US" sz="6000" b="1" dirty="0" smtClean="0">
                <a:solidFill>
                  <a:srgbClr val="FF6600"/>
                </a:solidFill>
              </a:rPr>
              <a:t>Which?</a:t>
            </a:r>
            <a:endParaRPr lang="en-US" sz="6000" b="1" dirty="0">
              <a:solidFill>
                <a:srgbClr val="FF6600"/>
              </a:solidFill>
            </a:endParaRPr>
          </a:p>
        </p:txBody>
      </p:sp>
      <p:pic>
        <p:nvPicPr>
          <p:cNvPr id="4" name="Picture 3" descr="Snapshot 2011-09-18 13-42-19.tiff"/>
          <p:cNvPicPr>
            <a:picLocks noChangeAspect="1"/>
          </p:cNvPicPr>
          <p:nvPr/>
        </p:nvPicPr>
        <p:blipFill>
          <a:blip r:embed="rId2"/>
          <a:stretch>
            <a:fillRect/>
          </a:stretch>
        </p:blipFill>
        <p:spPr>
          <a:xfrm>
            <a:off x="806074" y="878376"/>
            <a:ext cx="7152841" cy="5979624"/>
          </a:xfrm>
          <a:prstGeom prst="rect">
            <a:avLst/>
          </a:prstGeom>
        </p:spPr>
      </p:pic>
    </p:spTree>
    <p:extLst>
      <p:ext uri="{BB962C8B-B14F-4D97-AF65-F5344CB8AC3E}">
        <p14:creationId xmlns:p14="http://schemas.microsoft.com/office/powerpoint/2010/main" xmlns="" val="136885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074" y="-152400"/>
            <a:ext cx="7467600" cy="1143000"/>
          </a:xfrm>
        </p:spPr>
        <p:txBody>
          <a:bodyPr>
            <a:normAutofit/>
          </a:bodyPr>
          <a:lstStyle/>
          <a:p>
            <a:pPr algn="ctr"/>
            <a:r>
              <a:rPr lang="en-US" sz="6000" b="1" dirty="0" smtClean="0">
                <a:solidFill>
                  <a:srgbClr val="FF6600"/>
                </a:solidFill>
              </a:rPr>
              <a:t>Where?</a:t>
            </a:r>
            <a:endParaRPr lang="en-US" sz="6000" b="1" dirty="0">
              <a:solidFill>
                <a:srgbClr val="FF6600"/>
              </a:solidFill>
            </a:endParaRPr>
          </a:p>
        </p:txBody>
      </p:sp>
      <p:pic>
        <p:nvPicPr>
          <p:cNvPr id="4" name="Picture 3" descr="Snapshot 2011-09-18 13-43-16.tiff"/>
          <p:cNvPicPr>
            <a:picLocks noChangeAspect="1"/>
          </p:cNvPicPr>
          <p:nvPr/>
        </p:nvPicPr>
        <p:blipFill>
          <a:blip r:embed="rId2"/>
          <a:stretch>
            <a:fillRect/>
          </a:stretch>
        </p:blipFill>
        <p:spPr>
          <a:xfrm>
            <a:off x="1022943" y="990600"/>
            <a:ext cx="6825657" cy="5654588"/>
          </a:xfrm>
          <a:prstGeom prst="rect">
            <a:avLst/>
          </a:prstGeom>
        </p:spPr>
      </p:pic>
    </p:spTree>
    <p:extLst>
      <p:ext uri="{BB962C8B-B14F-4D97-AF65-F5344CB8AC3E}">
        <p14:creationId xmlns:p14="http://schemas.microsoft.com/office/powerpoint/2010/main" xmlns="" val="136885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467600" cy="1143000"/>
          </a:xfrm>
        </p:spPr>
        <p:txBody>
          <a:bodyPr>
            <a:normAutofit/>
          </a:bodyPr>
          <a:lstStyle/>
          <a:p>
            <a:pPr algn="ctr"/>
            <a:r>
              <a:rPr lang="en-US" sz="6000" b="1" dirty="0" smtClean="0">
                <a:solidFill>
                  <a:srgbClr val="FF6600"/>
                </a:solidFill>
              </a:rPr>
              <a:t>From Where?</a:t>
            </a:r>
            <a:endParaRPr lang="en-US" sz="6000" b="1" dirty="0">
              <a:solidFill>
                <a:srgbClr val="FF6600"/>
              </a:solidFill>
            </a:endParaRPr>
          </a:p>
        </p:txBody>
      </p:sp>
      <p:pic>
        <p:nvPicPr>
          <p:cNvPr id="4" name="Picture 3" descr="Snapshot 2011-09-18 13-43-30.tiff"/>
          <p:cNvPicPr>
            <a:picLocks noChangeAspect="1"/>
          </p:cNvPicPr>
          <p:nvPr/>
        </p:nvPicPr>
        <p:blipFill>
          <a:blip r:embed="rId2"/>
          <a:stretch>
            <a:fillRect/>
          </a:stretch>
        </p:blipFill>
        <p:spPr>
          <a:xfrm>
            <a:off x="838201" y="1118044"/>
            <a:ext cx="7183768" cy="5511356"/>
          </a:xfrm>
          <a:prstGeom prst="rect">
            <a:avLst/>
          </a:prstGeom>
        </p:spPr>
      </p:pic>
    </p:spTree>
    <p:extLst>
      <p:ext uri="{BB962C8B-B14F-4D97-AF65-F5344CB8AC3E}">
        <p14:creationId xmlns:p14="http://schemas.microsoft.com/office/powerpoint/2010/main" xmlns="" val="136885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074" y="-228600"/>
            <a:ext cx="7467600" cy="1143000"/>
          </a:xfrm>
        </p:spPr>
        <p:txBody>
          <a:bodyPr>
            <a:normAutofit/>
          </a:bodyPr>
          <a:lstStyle/>
          <a:p>
            <a:pPr algn="ctr"/>
            <a:r>
              <a:rPr lang="en-US" sz="6000" b="1" dirty="0" smtClean="0">
                <a:solidFill>
                  <a:srgbClr val="FF6600"/>
                </a:solidFill>
              </a:rPr>
              <a:t>To where?</a:t>
            </a:r>
            <a:endParaRPr lang="en-US" sz="6000" b="1" dirty="0">
              <a:solidFill>
                <a:srgbClr val="FF6600"/>
              </a:solidFill>
            </a:endParaRPr>
          </a:p>
        </p:txBody>
      </p:sp>
      <p:pic>
        <p:nvPicPr>
          <p:cNvPr id="4" name="Picture 3" descr="Snapshot 2011-09-18 13-41-32.tiff"/>
          <p:cNvPicPr>
            <a:picLocks noChangeAspect="1"/>
          </p:cNvPicPr>
          <p:nvPr/>
        </p:nvPicPr>
        <p:blipFill>
          <a:blip r:embed="rId2"/>
          <a:stretch>
            <a:fillRect/>
          </a:stretch>
        </p:blipFill>
        <p:spPr>
          <a:xfrm>
            <a:off x="864975" y="1143000"/>
            <a:ext cx="7116792" cy="5715000"/>
          </a:xfrm>
          <a:prstGeom prst="rect">
            <a:avLst/>
          </a:prstGeom>
        </p:spPr>
      </p:pic>
    </p:spTree>
    <p:extLst>
      <p:ext uri="{BB962C8B-B14F-4D97-AF65-F5344CB8AC3E}">
        <p14:creationId xmlns:p14="http://schemas.microsoft.com/office/powerpoint/2010/main" xmlns="" val="136885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467600" cy="1143000"/>
          </a:xfrm>
        </p:spPr>
        <p:txBody>
          <a:bodyPr>
            <a:normAutofit/>
          </a:bodyPr>
          <a:lstStyle/>
          <a:p>
            <a:pPr algn="ctr"/>
            <a:r>
              <a:rPr lang="en-US" sz="6000" b="1" dirty="0" smtClean="0">
                <a:solidFill>
                  <a:srgbClr val="FF6600"/>
                </a:solidFill>
              </a:rPr>
              <a:t>How much?</a:t>
            </a:r>
            <a:endParaRPr lang="en-US" sz="6000" b="1" dirty="0">
              <a:solidFill>
                <a:srgbClr val="FF6600"/>
              </a:solidFill>
            </a:endParaRPr>
          </a:p>
        </p:txBody>
      </p:sp>
      <p:pic>
        <p:nvPicPr>
          <p:cNvPr id="4" name="Picture 3" descr="Snapshot 2011-09-18 13-41-55.tiff"/>
          <p:cNvPicPr>
            <a:picLocks noChangeAspect="1"/>
          </p:cNvPicPr>
          <p:nvPr/>
        </p:nvPicPr>
        <p:blipFill>
          <a:blip r:embed="rId2"/>
          <a:stretch>
            <a:fillRect/>
          </a:stretch>
        </p:blipFill>
        <p:spPr>
          <a:xfrm>
            <a:off x="548375" y="914400"/>
            <a:ext cx="7550987" cy="5943599"/>
          </a:xfrm>
          <a:prstGeom prst="rect">
            <a:avLst/>
          </a:prstGeom>
        </p:spPr>
      </p:pic>
    </p:spTree>
    <p:extLst>
      <p:ext uri="{BB962C8B-B14F-4D97-AF65-F5344CB8AC3E}">
        <p14:creationId xmlns:p14="http://schemas.microsoft.com/office/powerpoint/2010/main" xmlns="" val="136885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533400" y="914400"/>
            <a:ext cx="7543800" cy="5330952"/>
          </a:xfrm>
          <a:prstGeom prst="cloudCallout">
            <a:avLst>
              <a:gd name="adj1" fmla="val -54658"/>
              <a:gd name="adj2" fmla="val 58111"/>
            </a:avLst>
          </a:prstGeom>
          <a:ln w="762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7467600" cy="1143000"/>
          </a:xfrm>
        </p:spPr>
        <p:txBody>
          <a:bodyPr>
            <a:normAutofit/>
          </a:bodyPr>
          <a:lstStyle/>
          <a:p>
            <a:pPr algn="ctr"/>
            <a:r>
              <a:rPr lang="en-US" sz="6400" b="1" u="sng" dirty="0" smtClean="0"/>
              <a:t>EL OBJETIVO:</a:t>
            </a:r>
            <a:endParaRPr lang="en-US" sz="6400" b="1" u="sng" dirty="0"/>
          </a:p>
        </p:txBody>
      </p:sp>
      <p:sp>
        <p:nvSpPr>
          <p:cNvPr id="3" name="Content Placeholder 2"/>
          <p:cNvSpPr>
            <a:spLocks noGrp="1"/>
          </p:cNvSpPr>
          <p:nvPr>
            <p:ph sz="quarter" idx="1"/>
          </p:nvPr>
        </p:nvSpPr>
        <p:spPr>
          <a:xfrm>
            <a:off x="228600" y="2060448"/>
            <a:ext cx="7467600" cy="4873752"/>
          </a:xfrm>
        </p:spPr>
        <p:txBody>
          <a:bodyPr>
            <a:normAutofit/>
          </a:bodyPr>
          <a:lstStyle/>
          <a:p>
            <a:pPr algn="ctr">
              <a:buNone/>
            </a:pPr>
            <a:r>
              <a:rPr lang="en-US" sz="4500" b="1" dirty="0" smtClean="0">
                <a:solidFill>
                  <a:srgbClr val="FFFFFF"/>
                </a:solidFill>
              </a:rPr>
              <a:t>(Review)</a:t>
            </a:r>
          </a:p>
          <a:p>
            <a:pPr algn="ctr">
              <a:buNone/>
            </a:pPr>
            <a:r>
              <a:rPr lang="en-US" sz="4500" b="1" dirty="0" smtClean="0">
                <a:solidFill>
                  <a:srgbClr val="FFFFFF"/>
                </a:solidFill>
              </a:rPr>
              <a:t>I can greet people, ask how they are and give a farewell in a polite way</a:t>
            </a:r>
            <a:endParaRPr lang="en-US" sz="4500" b="1" dirty="0">
              <a:solidFill>
                <a:srgbClr val="FFFFFF"/>
              </a:solidFill>
            </a:endParaRPr>
          </a:p>
        </p:txBody>
      </p:sp>
    </p:spTree>
    <p:extLst>
      <p:ext uri="{BB962C8B-B14F-4D97-AF65-F5344CB8AC3E}">
        <p14:creationId xmlns:p14="http://schemas.microsoft.com/office/powerpoint/2010/main" xmlns="" val="1217791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074" y="-228600"/>
            <a:ext cx="7467600" cy="1143000"/>
          </a:xfrm>
        </p:spPr>
        <p:txBody>
          <a:bodyPr>
            <a:normAutofit/>
          </a:bodyPr>
          <a:lstStyle/>
          <a:p>
            <a:pPr algn="ctr"/>
            <a:r>
              <a:rPr lang="en-US" sz="6000" b="1" dirty="0" smtClean="0">
                <a:solidFill>
                  <a:srgbClr val="FF6600"/>
                </a:solidFill>
              </a:rPr>
              <a:t>How Many?</a:t>
            </a:r>
            <a:endParaRPr lang="en-US" sz="6000" b="1" dirty="0">
              <a:solidFill>
                <a:srgbClr val="FF6600"/>
              </a:solidFill>
            </a:endParaRPr>
          </a:p>
        </p:txBody>
      </p:sp>
      <p:pic>
        <p:nvPicPr>
          <p:cNvPr id="4" name="Picture 3" descr="Snapshot 2011-09-18 13-43-43.tiff"/>
          <p:cNvPicPr>
            <a:picLocks noChangeAspect="1"/>
          </p:cNvPicPr>
          <p:nvPr/>
        </p:nvPicPr>
        <p:blipFill>
          <a:blip r:embed="rId2"/>
          <a:stretch>
            <a:fillRect/>
          </a:stretch>
        </p:blipFill>
        <p:spPr>
          <a:xfrm>
            <a:off x="937931" y="1066800"/>
            <a:ext cx="6910669" cy="5352380"/>
          </a:xfrm>
          <a:prstGeom prst="rect">
            <a:avLst/>
          </a:prstGeom>
        </p:spPr>
      </p:pic>
    </p:spTree>
    <p:extLst>
      <p:ext uri="{BB962C8B-B14F-4D97-AF65-F5344CB8AC3E}">
        <p14:creationId xmlns:p14="http://schemas.microsoft.com/office/powerpoint/2010/main" xmlns="" val="136885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467600" cy="1143000"/>
          </a:xfrm>
        </p:spPr>
        <p:txBody>
          <a:bodyPr>
            <a:normAutofit/>
          </a:bodyPr>
          <a:lstStyle/>
          <a:p>
            <a:pPr algn="ctr"/>
            <a:r>
              <a:rPr lang="en-US" sz="6000" b="1" dirty="0" smtClean="0">
                <a:solidFill>
                  <a:srgbClr val="FF6600"/>
                </a:solidFill>
              </a:rPr>
              <a:t>Why?</a:t>
            </a:r>
            <a:endParaRPr lang="en-US" sz="6000" b="1" dirty="0">
              <a:solidFill>
                <a:srgbClr val="FF6600"/>
              </a:solidFill>
            </a:endParaRPr>
          </a:p>
        </p:txBody>
      </p:sp>
      <p:pic>
        <p:nvPicPr>
          <p:cNvPr id="4" name="Picture 3" descr="Snapshot 2011-09-18 13-42-09.tiff"/>
          <p:cNvPicPr>
            <a:picLocks noChangeAspect="1"/>
          </p:cNvPicPr>
          <p:nvPr/>
        </p:nvPicPr>
        <p:blipFill>
          <a:blip r:embed="rId2"/>
          <a:stretch>
            <a:fillRect/>
          </a:stretch>
        </p:blipFill>
        <p:spPr>
          <a:xfrm>
            <a:off x="296749" y="914401"/>
            <a:ext cx="7798828" cy="5943600"/>
          </a:xfrm>
          <a:prstGeom prst="rect">
            <a:avLst/>
          </a:prstGeom>
        </p:spPr>
      </p:pic>
    </p:spTree>
    <p:extLst>
      <p:ext uri="{BB962C8B-B14F-4D97-AF65-F5344CB8AC3E}">
        <p14:creationId xmlns:p14="http://schemas.microsoft.com/office/powerpoint/2010/main" xmlns="" val="136885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074" y="-228600"/>
            <a:ext cx="7467600" cy="1143000"/>
          </a:xfrm>
        </p:spPr>
        <p:txBody>
          <a:bodyPr>
            <a:normAutofit/>
          </a:bodyPr>
          <a:lstStyle/>
          <a:p>
            <a:pPr algn="ctr"/>
            <a:r>
              <a:rPr lang="en-US" sz="6000" b="1" dirty="0" smtClean="0">
                <a:solidFill>
                  <a:srgbClr val="FF6600"/>
                </a:solidFill>
              </a:rPr>
              <a:t>Who?</a:t>
            </a:r>
            <a:endParaRPr lang="en-US" sz="6000" b="1" dirty="0">
              <a:solidFill>
                <a:srgbClr val="FF6600"/>
              </a:solidFill>
            </a:endParaRPr>
          </a:p>
        </p:txBody>
      </p:sp>
      <p:pic>
        <p:nvPicPr>
          <p:cNvPr id="4" name="Picture 3" descr="Snapshot 2011-09-18 13-43-56.tiff"/>
          <p:cNvPicPr>
            <a:picLocks noChangeAspect="1"/>
          </p:cNvPicPr>
          <p:nvPr/>
        </p:nvPicPr>
        <p:blipFill>
          <a:blip r:embed="rId2"/>
          <a:stretch>
            <a:fillRect/>
          </a:stretch>
        </p:blipFill>
        <p:spPr>
          <a:xfrm>
            <a:off x="501549" y="1143000"/>
            <a:ext cx="7429499" cy="5715000"/>
          </a:xfrm>
          <a:prstGeom prst="rect">
            <a:avLst/>
          </a:prstGeom>
        </p:spPr>
      </p:pic>
    </p:spTree>
    <p:extLst>
      <p:ext uri="{BB962C8B-B14F-4D97-AF65-F5344CB8AC3E}">
        <p14:creationId xmlns:p14="http://schemas.microsoft.com/office/powerpoint/2010/main" xmlns="" val="136885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0310" y="0"/>
            <a:ext cx="7403690" cy="2053590"/>
          </a:xfrm>
        </p:spPr>
        <p:txBody>
          <a:bodyPr>
            <a:normAutofit/>
          </a:bodyPr>
          <a:lstStyle/>
          <a:p>
            <a:r>
              <a:rPr lang="en-US" sz="5400" dirty="0" smtClean="0"/>
              <a:t>GP: </a:t>
            </a:r>
            <a:br>
              <a:rPr lang="en-US" sz="5400" dirty="0" smtClean="0"/>
            </a:br>
            <a:r>
              <a:rPr lang="en-US" sz="5400" dirty="0" smtClean="0"/>
              <a:t>CANTAMOS!!!</a:t>
            </a:r>
            <a:endParaRPr lang="en-US" sz="5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471055" y="471055"/>
            <a:ext cx="8160327" cy="707886"/>
          </a:xfrm>
          <a:prstGeom prst="rect">
            <a:avLst/>
          </a:prstGeom>
          <a:noFill/>
        </p:spPr>
        <p:txBody>
          <a:bodyPr wrap="square" rtlCol="0">
            <a:spAutoFit/>
          </a:bodyPr>
          <a:lstStyle/>
          <a:p>
            <a:pPr algn="ctr"/>
            <a:r>
              <a:rPr lang="en-US" sz="4000" b="1" u="sng" dirty="0" smtClean="0">
                <a:solidFill>
                  <a:srgbClr val="FFC000"/>
                </a:solidFill>
                <a:latin typeface="Century Gothic" pitchFamily="34" charset="0"/>
              </a:rPr>
              <a:t>Question Words Song</a:t>
            </a:r>
            <a:endParaRPr lang="en-US" sz="4000" b="1" u="sng" dirty="0">
              <a:solidFill>
                <a:srgbClr val="FFC000"/>
              </a:solidFill>
              <a:latin typeface="Century Gothic" pitchFamily="34" charset="0"/>
            </a:endParaRPr>
          </a:p>
        </p:txBody>
      </p:sp>
      <p:sp>
        <p:nvSpPr>
          <p:cNvPr id="3" name="TextBox 2"/>
          <p:cNvSpPr txBox="1"/>
          <p:nvPr/>
        </p:nvSpPr>
        <p:spPr>
          <a:xfrm>
            <a:off x="0" y="1178941"/>
            <a:ext cx="9143999" cy="5016758"/>
          </a:xfrm>
          <a:prstGeom prst="rect">
            <a:avLst/>
          </a:prstGeom>
          <a:noFill/>
        </p:spPr>
        <p:txBody>
          <a:bodyPr wrap="square" rtlCol="0">
            <a:spAutoFit/>
          </a:bodyPr>
          <a:lstStyle/>
          <a:p>
            <a:r>
              <a:rPr lang="en-US" sz="4000" b="1" dirty="0" err="1" smtClean="0">
                <a:latin typeface="Century Gothic" pitchFamily="34" charset="0"/>
              </a:rPr>
              <a:t>Cómo</a:t>
            </a:r>
            <a:r>
              <a:rPr lang="en-US" sz="4000" b="1" dirty="0" smtClean="0">
                <a:latin typeface="Century Gothic" pitchFamily="34" charset="0"/>
              </a:rPr>
              <a:t>—how; </a:t>
            </a:r>
            <a:r>
              <a:rPr lang="en-US" sz="4000" b="1" dirty="0" err="1" smtClean="0">
                <a:latin typeface="Century Gothic" pitchFamily="34" charset="0"/>
              </a:rPr>
              <a:t>cuándo</a:t>
            </a:r>
            <a:r>
              <a:rPr lang="en-US" sz="4000" b="1" dirty="0" smtClean="0">
                <a:latin typeface="Century Gothic" pitchFamily="34" charset="0"/>
              </a:rPr>
              <a:t>—when;</a:t>
            </a:r>
          </a:p>
          <a:p>
            <a:r>
              <a:rPr lang="en-US" sz="4000" b="1" dirty="0" err="1" smtClean="0">
                <a:latin typeface="Century Gothic" pitchFamily="34" charset="0"/>
              </a:rPr>
              <a:t>Qué</a:t>
            </a:r>
            <a:r>
              <a:rPr lang="en-US" sz="4000" b="1" dirty="0" smtClean="0">
                <a:latin typeface="Century Gothic" pitchFamily="34" charset="0"/>
              </a:rPr>
              <a:t>—what; </a:t>
            </a:r>
            <a:r>
              <a:rPr lang="en-US" sz="4000" b="1" dirty="0" err="1" smtClean="0">
                <a:latin typeface="Century Gothic" pitchFamily="34" charset="0"/>
              </a:rPr>
              <a:t>dónde</a:t>
            </a:r>
            <a:r>
              <a:rPr lang="en-US" sz="4000" b="1" dirty="0" smtClean="0">
                <a:latin typeface="Century Gothic" pitchFamily="34" charset="0"/>
              </a:rPr>
              <a:t>—where;</a:t>
            </a:r>
          </a:p>
          <a:p>
            <a:r>
              <a:rPr lang="en-US" sz="4000" b="1" dirty="0" err="1" smtClean="0">
                <a:latin typeface="Century Gothic" pitchFamily="34" charset="0"/>
              </a:rPr>
              <a:t>Cuántos</a:t>
            </a:r>
            <a:r>
              <a:rPr lang="en-US" sz="4000" b="1" dirty="0" smtClean="0">
                <a:latin typeface="Century Gothic" pitchFamily="34" charset="0"/>
              </a:rPr>
              <a:t>—how much; </a:t>
            </a:r>
          </a:p>
          <a:p>
            <a:r>
              <a:rPr lang="en-US" sz="4000" b="1" dirty="0" err="1" smtClean="0">
                <a:latin typeface="Century Gothic" pitchFamily="34" charset="0"/>
              </a:rPr>
              <a:t>por</a:t>
            </a:r>
            <a:r>
              <a:rPr lang="en-US" sz="4000" b="1" dirty="0" smtClean="0">
                <a:latin typeface="Century Gothic" pitchFamily="34" charset="0"/>
              </a:rPr>
              <a:t> </a:t>
            </a:r>
            <a:r>
              <a:rPr lang="en-US" sz="4000" b="1" dirty="0" err="1" smtClean="0">
                <a:latin typeface="Century Gothic" pitchFamily="34" charset="0"/>
              </a:rPr>
              <a:t>qué</a:t>
            </a:r>
            <a:r>
              <a:rPr lang="en-US" sz="4000" b="1" dirty="0" smtClean="0">
                <a:latin typeface="Century Gothic" pitchFamily="34" charset="0"/>
              </a:rPr>
              <a:t>—why ;</a:t>
            </a:r>
          </a:p>
          <a:p>
            <a:r>
              <a:rPr lang="en-US" sz="4000" b="1" dirty="0" err="1" smtClean="0">
                <a:latin typeface="Century Gothic" pitchFamily="34" charset="0"/>
              </a:rPr>
              <a:t>Quién</a:t>
            </a:r>
            <a:r>
              <a:rPr lang="en-US" sz="4000" b="1" dirty="0" smtClean="0">
                <a:latin typeface="Century Gothic" pitchFamily="34" charset="0"/>
              </a:rPr>
              <a:t> means who’s there!</a:t>
            </a:r>
          </a:p>
          <a:p>
            <a:endParaRPr lang="en-US" sz="4000" dirty="0" smtClean="0">
              <a:latin typeface="Century Gothic" pitchFamily="34" charset="0"/>
            </a:endParaRPr>
          </a:p>
          <a:p>
            <a:r>
              <a:rPr lang="en-US" sz="4000" b="1" i="1" u="sng" dirty="0" smtClean="0">
                <a:latin typeface="Century Gothic" pitchFamily="34" charset="0"/>
              </a:rPr>
              <a:t>Note: </a:t>
            </a:r>
            <a:r>
              <a:rPr lang="en-US" sz="4000" i="1" dirty="0" err="1" smtClean="0">
                <a:latin typeface="Century Gothic" pitchFamily="34" charset="0"/>
              </a:rPr>
              <a:t>cuál</a:t>
            </a:r>
            <a:r>
              <a:rPr lang="en-US" sz="4000" i="1" dirty="0" smtClean="0">
                <a:latin typeface="Century Gothic" pitchFamily="34" charset="0"/>
              </a:rPr>
              <a:t> and the variations of </a:t>
            </a:r>
            <a:r>
              <a:rPr lang="en-US" sz="4000" i="1" dirty="0" err="1" smtClean="0">
                <a:latin typeface="Century Gothic" pitchFamily="34" charset="0"/>
              </a:rPr>
              <a:t>dónde</a:t>
            </a:r>
            <a:r>
              <a:rPr lang="en-US" sz="4000" i="1" dirty="0" smtClean="0">
                <a:latin typeface="Century Gothic" pitchFamily="34" charset="0"/>
              </a:rPr>
              <a:t> are not included</a:t>
            </a:r>
            <a:endParaRPr lang="en-US" sz="4000" i="1" dirty="0">
              <a:latin typeface="Century Gothic"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Greetings &amp; Farewells</a:t>
            </a:r>
            <a:endParaRPr lang="en-US" dirty="0"/>
          </a:p>
        </p:txBody>
      </p:sp>
      <p:sp>
        <p:nvSpPr>
          <p:cNvPr id="5" name="Text Placeholder 4"/>
          <p:cNvSpPr>
            <a:spLocks noGrp="1"/>
          </p:cNvSpPr>
          <p:nvPr>
            <p:ph type="body" idx="1"/>
          </p:nvPr>
        </p:nvSpPr>
        <p:spPr/>
        <p:txBody>
          <a:bodyPr/>
          <a:lstStyle/>
          <a:p>
            <a:endParaRPr lang="en-US" i="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4938" y="396875"/>
            <a:ext cx="5818187" cy="1016000"/>
          </a:xfrm>
          <a:prstGeom prst="rect">
            <a:avLst/>
          </a:prstGeom>
          <a:noFill/>
        </p:spPr>
        <p:txBody>
          <a:bodyPr>
            <a:spAutoFit/>
          </a:bodyPr>
          <a:lstStyle/>
          <a:p>
            <a:pPr algn="ctr">
              <a:defRPr/>
            </a:pPr>
            <a:r>
              <a:rPr lang="en-US" sz="6000" b="1" dirty="0" err="1" smtClean="0">
                <a:latin typeface="+mn-lt"/>
                <a:ea typeface="ＭＳ Ｐゴシック" charset="0"/>
                <a:cs typeface="ＭＳ Ｐゴシック" charset="0"/>
              </a:rPr>
              <a:t>Hola</a:t>
            </a:r>
            <a:endParaRPr lang="en-US" sz="6000" b="1" dirty="0">
              <a:latin typeface="+mn-lt"/>
              <a:ea typeface="ＭＳ Ｐゴシック" charset="0"/>
              <a:cs typeface="ＭＳ Ｐゴシック" charset="0"/>
            </a:endParaRPr>
          </a:p>
        </p:txBody>
      </p:sp>
      <p:sp>
        <p:nvSpPr>
          <p:cNvPr id="4" name="TextBox 3"/>
          <p:cNvSpPr txBox="1"/>
          <p:nvPr/>
        </p:nvSpPr>
        <p:spPr>
          <a:xfrm>
            <a:off x="1390650" y="5673725"/>
            <a:ext cx="5818188" cy="1016000"/>
          </a:xfrm>
          <a:prstGeom prst="rect">
            <a:avLst/>
          </a:prstGeom>
          <a:noFill/>
        </p:spPr>
        <p:txBody>
          <a:bodyPr>
            <a:spAutoFit/>
          </a:bodyPr>
          <a:lstStyle/>
          <a:p>
            <a:pPr algn="ctr">
              <a:defRPr/>
            </a:pPr>
            <a:r>
              <a:rPr lang="en-US" sz="6000" b="1" dirty="0" smtClean="0">
                <a:solidFill>
                  <a:schemeClr val="accent1"/>
                </a:solidFill>
                <a:latin typeface="+mn-lt"/>
                <a:ea typeface="ＭＳ Ｐゴシック" charset="0"/>
                <a:cs typeface="ＭＳ Ｐゴシック" charset="0"/>
              </a:rPr>
              <a:t>Hello</a:t>
            </a:r>
            <a:endParaRPr lang="en-US" sz="6000" b="1" dirty="0">
              <a:solidFill>
                <a:schemeClr val="accent1"/>
              </a:solidFill>
              <a:latin typeface="+mn-lt"/>
              <a:ea typeface="ＭＳ Ｐゴシック" charset="0"/>
              <a:cs typeface="ＭＳ Ｐゴシック" charset="0"/>
            </a:endParaRPr>
          </a:p>
        </p:txBody>
      </p:sp>
      <p:pic>
        <p:nvPicPr>
          <p:cNvPr id="1026" name="Picture 2" descr="waving hello clipart, clip art waving children picture, clipart hello, animated clip art  saying hello"/>
          <p:cNvPicPr>
            <a:picLocks noChangeAspect="1" noChangeArrowheads="1"/>
          </p:cNvPicPr>
          <p:nvPr/>
        </p:nvPicPr>
        <p:blipFill>
          <a:blip r:embed="rId2"/>
          <a:srcRect/>
          <a:stretch>
            <a:fillRect/>
          </a:stretch>
        </p:blipFill>
        <p:spPr bwMode="auto">
          <a:xfrm>
            <a:off x="2590800" y="1371600"/>
            <a:ext cx="3219450" cy="41148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4938" y="396875"/>
            <a:ext cx="5818187" cy="1016000"/>
          </a:xfrm>
          <a:prstGeom prst="rect">
            <a:avLst/>
          </a:prstGeom>
          <a:noFill/>
        </p:spPr>
        <p:txBody>
          <a:bodyPr>
            <a:spAutoFit/>
          </a:bodyPr>
          <a:lstStyle/>
          <a:p>
            <a:pPr algn="ctr">
              <a:defRPr/>
            </a:pPr>
            <a:r>
              <a:rPr lang="en-US" sz="6000" b="1" dirty="0" smtClean="0">
                <a:latin typeface="+mn-lt"/>
                <a:ea typeface="ＭＳ Ｐゴシック" charset="0"/>
                <a:cs typeface="ＭＳ Ｐゴシック" charset="0"/>
              </a:rPr>
              <a:t>Buenos </a:t>
            </a:r>
            <a:r>
              <a:rPr lang="en-US" sz="6000" b="1" dirty="0" err="1" smtClean="0">
                <a:latin typeface="+mn-lt"/>
                <a:ea typeface="ＭＳ Ｐゴシック" charset="0"/>
                <a:cs typeface="ＭＳ Ｐゴシック" charset="0"/>
              </a:rPr>
              <a:t>días</a:t>
            </a:r>
            <a:endParaRPr lang="en-US" sz="6000" b="1" dirty="0">
              <a:latin typeface="+mn-lt"/>
              <a:ea typeface="ＭＳ Ｐゴシック" charset="0"/>
              <a:cs typeface="ＭＳ Ｐゴシック" charset="0"/>
            </a:endParaRPr>
          </a:p>
        </p:txBody>
      </p:sp>
      <p:sp>
        <p:nvSpPr>
          <p:cNvPr id="4" name="TextBox 3"/>
          <p:cNvSpPr txBox="1"/>
          <p:nvPr/>
        </p:nvSpPr>
        <p:spPr>
          <a:xfrm>
            <a:off x="685800" y="5673725"/>
            <a:ext cx="7467600" cy="1015663"/>
          </a:xfrm>
          <a:prstGeom prst="rect">
            <a:avLst/>
          </a:prstGeom>
          <a:noFill/>
        </p:spPr>
        <p:txBody>
          <a:bodyPr wrap="square">
            <a:spAutoFit/>
          </a:bodyPr>
          <a:lstStyle/>
          <a:p>
            <a:pPr algn="ctr">
              <a:defRPr/>
            </a:pPr>
            <a:r>
              <a:rPr lang="en-US" sz="6000" b="1" dirty="0" smtClean="0">
                <a:solidFill>
                  <a:schemeClr val="accent1"/>
                </a:solidFill>
                <a:latin typeface="+mn-lt"/>
                <a:ea typeface="ＭＳ Ｐゴシック" charset="0"/>
                <a:cs typeface="ＭＳ Ｐゴシック" charset="0"/>
              </a:rPr>
              <a:t>Good morning</a:t>
            </a:r>
            <a:endParaRPr lang="en-US" sz="6000" b="1" dirty="0">
              <a:solidFill>
                <a:schemeClr val="accent1"/>
              </a:solidFill>
              <a:latin typeface="+mn-lt"/>
              <a:ea typeface="ＭＳ Ｐゴシック" charset="0"/>
              <a:cs typeface="ＭＳ Ｐゴシック" charset="0"/>
            </a:endParaRPr>
          </a:p>
        </p:txBody>
      </p:sp>
      <p:pic>
        <p:nvPicPr>
          <p:cNvPr id="30722" name="Picture 2" descr="http://4.bp.blogspot.com/_MjHpEI7eRXc/Sv3y77NVDQI/AAAAAAAAAUo/pVYYTafZbzo/s400/13316-Rooster-Crowing-On-A-Fence-On-A-Farm-Early-In-The-Morning-Clipart-Illustration.jpg"/>
          <p:cNvPicPr>
            <a:picLocks noChangeAspect="1" noChangeArrowheads="1"/>
          </p:cNvPicPr>
          <p:nvPr/>
        </p:nvPicPr>
        <p:blipFill>
          <a:blip r:embed="rId2"/>
          <a:srcRect/>
          <a:stretch>
            <a:fillRect/>
          </a:stretch>
        </p:blipFill>
        <p:spPr bwMode="auto">
          <a:xfrm>
            <a:off x="1745016" y="1524000"/>
            <a:ext cx="5265384" cy="411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4938" y="396875"/>
            <a:ext cx="6672262" cy="1015663"/>
          </a:xfrm>
          <a:prstGeom prst="rect">
            <a:avLst/>
          </a:prstGeom>
          <a:noFill/>
        </p:spPr>
        <p:txBody>
          <a:bodyPr wrap="square">
            <a:spAutoFit/>
          </a:bodyPr>
          <a:lstStyle/>
          <a:p>
            <a:pPr algn="ctr">
              <a:defRPr/>
            </a:pPr>
            <a:r>
              <a:rPr lang="en-US" sz="6000" b="1" dirty="0" err="1" smtClean="0">
                <a:latin typeface="+mn-lt"/>
                <a:ea typeface="ＭＳ Ｐゴシック" charset="0"/>
                <a:cs typeface="ＭＳ Ｐゴシック" charset="0"/>
              </a:rPr>
              <a:t>Buenas</a:t>
            </a:r>
            <a:r>
              <a:rPr lang="en-US" sz="6000" b="1" dirty="0" smtClean="0">
                <a:latin typeface="+mn-lt"/>
                <a:ea typeface="ＭＳ Ｐゴシック" charset="0"/>
                <a:cs typeface="ＭＳ Ｐゴシック" charset="0"/>
              </a:rPr>
              <a:t> </a:t>
            </a:r>
            <a:r>
              <a:rPr lang="en-US" sz="6000" b="1" dirty="0" err="1" smtClean="0">
                <a:latin typeface="+mn-lt"/>
                <a:ea typeface="ＭＳ Ｐゴシック" charset="0"/>
                <a:cs typeface="ＭＳ Ｐゴシック" charset="0"/>
              </a:rPr>
              <a:t>tardes</a:t>
            </a:r>
            <a:endParaRPr lang="en-US" sz="6000" b="1" dirty="0">
              <a:latin typeface="+mn-lt"/>
              <a:ea typeface="ＭＳ Ｐゴシック" charset="0"/>
              <a:cs typeface="ＭＳ Ｐゴシック" charset="0"/>
            </a:endParaRPr>
          </a:p>
        </p:txBody>
      </p:sp>
      <p:sp>
        <p:nvSpPr>
          <p:cNvPr id="4" name="TextBox 3"/>
          <p:cNvSpPr txBox="1"/>
          <p:nvPr/>
        </p:nvSpPr>
        <p:spPr>
          <a:xfrm>
            <a:off x="685800" y="5673725"/>
            <a:ext cx="7467600" cy="1015663"/>
          </a:xfrm>
          <a:prstGeom prst="rect">
            <a:avLst/>
          </a:prstGeom>
          <a:noFill/>
        </p:spPr>
        <p:txBody>
          <a:bodyPr wrap="square">
            <a:spAutoFit/>
          </a:bodyPr>
          <a:lstStyle/>
          <a:p>
            <a:pPr algn="ctr">
              <a:defRPr/>
            </a:pPr>
            <a:r>
              <a:rPr lang="en-US" sz="6000" b="1" dirty="0" smtClean="0">
                <a:solidFill>
                  <a:schemeClr val="accent1"/>
                </a:solidFill>
                <a:latin typeface="+mn-lt"/>
                <a:ea typeface="ＭＳ Ｐゴシック" charset="0"/>
                <a:cs typeface="ＭＳ Ｐゴシック" charset="0"/>
              </a:rPr>
              <a:t>Good afternoon</a:t>
            </a:r>
            <a:endParaRPr lang="en-US" sz="6000" b="1" dirty="0">
              <a:solidFill>
                <a:schemeClr val="accent1"/>
              </a:solidFill>
              <a:latin typeface="+mn-lt"/>
              <a:ea typeface="ＭＳ Ｐゴシック" charset="0"/>
              <a:cs typeface="ＭＳ Ｐゴシック" charset="0"/>
            </a:endParaRPr>
          </a:p>
        </p:txBody>
      </p:sp>
      <p:pic>
        <p:nvPicPr>
          <p:cNvPr id="31746" name="Picture 2" descr="http://4.bp.blogspot.com/_IRtMk98GnPU/TBaIVyE8t0I/AAAAAAAAE9k/9TjFQGJnN_o/s1600/Sun_Clipart.jpg"/>
          <p:cNvPicPr>
            <a:picLocks noChangeAspect="1" noChangeArrowheads="1"/>
          </p:cNvPicPr>
          <p:nvPr/>
        </p:nvPicPr>
        <p:blipFill>
          <a:blip r:embed="rId2"/>
          <a:srcRect/>
          <a:stretch>
            <a:fillRect/>
          </a:stretch>
        </p:blipFill>
        <p:spPr bwMode="auto">
          <a:xfrm>
            <a:off x="2209800" y="1295400"/>
            <a:ext cx="4800600" cy="45419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4938" y="396875"/>
            <a:ext cx="6672262" cy="1015663"/>
          </a:xfrm>
          <a:prstGeom prst="rect">
            <a:avLst/>
          </a:prstGeom>
          <a:noFill/>
        </p:spPr>
        <p:txBody>
          <a:bodyPr wrap="square">
            <a:spAutoFit/>
          </a:bodyPr>
          <a:lstStyle/>
          <a:p>
            <a:pPr algn="ctr">
              <a:defRPr/>
            </a:pPr>
            <a:r>
              <a:rPr lang="en-US" sz="6000" b="1" dirty="0" err="1" smtClean="0">
                <a:latin typeface="+mn-lt"/>
                <a:ea typeface="ＭＳ Ｐゴシック" charset="0"/>
                <a:cs typeface="ＭＳ Ｐゴシック" charset="0"/>
              </a:rPr>
              <a:t>Buenas</a:t>
            </a:r>
            <a:r>
              <a:rPr lang="en-US" sz="6000" b="1" dirty="0" smtClean="0">
                <a:latin typeface="+mn-lt"/>
                <a:ea typeface="ＭＳ Ｐゴシック" charset="0"/>
                <a:cs typeface="ＭＳ Ｐゴシック" charset="0"/>
              </a:rPr>
              <a:t> </a:t>
            </a:r>
            <a:r>
              <a:rPr lang="en-US" sz="6000" b="1" dirty="0" err="1" smtClean="0">
                <a:latin typeface="+mn-lt"/>
                <a:ea typeface="ＭＳ Ｐゴシック" charset="0"/>
                <a:cs typeface="ＭＳ Ｐゴシック" charset="0"/>
              </a:rPr>
              <a:t>noches</a:t>
            </a:r>
            <a:r>
              <a:rPr lang="en-US" sz="6000" b="1" dirty="0" smtClean="0">
                <a:latin typeface="+mn-lt"/>
                <a:ea typeface="ＭＳ Ｐゴシック" charset="0"/>
                <a:cs typeface="ＭＳ Ｐゴシック" charset="0"/>
              </a:rPr>
              <a:t>*</a:t>
            </a:r>
            <a:endParaRPr lang="en-US" sz="6000" b="1" dirty="0">
              <a:latin typeface="+mn-lt"/>
              <a:ea typeface="ＭＳ Ｐゴシック" charset="0"/>
              <a:cs typeface="ＭＳ Ｐゴシック" charset="0"/>
            </a:endParaRPr>
          </a:p>
        </p:txBody>
      </p:sp>
      <p:sp>
        <p:nvSpPr>
          <p:cNvPr id="4" name="TextBox 3"/>
          <p:cNvSpPr txBox="1"/>
          <p:nvPr/>
        </p:nvSpPr>
        <p:spPr>
          <a:xfrm>
            <a:off x="0" y="5689937"/>
            <a:ext cx="9144000" cy="1015663"/>
          </a:xfrm>
          <a:prstGeom prst="rect">
            <a:avLst/>
          </a:prstGeom>
          <a:noFill/>
        </p:spPr>
        <p:txBody>
          <a:bodyPr wrap="square">
            <a:spAutoFit/>
          </a:bodyPr>
          <a:lstStyle/>
          <a:p>
            <a:pPr algn="ctr">
              <a:defRPr/>
            </a:pPr>
            <a:r>
              <a:rPr lang="en-US" sz="6000" b="1" dirty="0" smtClean="0">
                <a:solidFill>
                  <a:schemeClr val="accent1"/>
                </a:solidFill>
                <a:latin typeface="+mn-lt"/>
                <a:ea typeface="ＭＳ Ｐゴシック" charset="0"/>
                <a:cs typeface="ＭＳ Ｐゴシック" charset="0"/>
              </a:rPr>
              <a:t>Good evening/night</a:t>
            </a:r>
            <a:endParaRPr lang="en-US" sz="6000" b="1" dirty="0">
              <a:solidFill>
                <a:schemeClr val="accent1"/>
              </a:solidFill>
              <a:latin typeface="+mn-lt"/>
              <a:ea typeface="ＭＳ Ｐゴシック" charset="0"/>
              <a:cs typeface="ＭＳ Ｐゴシック" charset="0"/>
            </a:endParaRPr>
          </a:p>
        </p:txBody>
      </p:sp>
      <p:sp>
        <p:nvSpPr>
          <p:cNvPr id="5" name="TextBox 4"/>
          <p:cNvSpPr txBox="1"/>
          <p:nvPr/>
        </p:nvSpPr>
        <p:spPr>
          <a:xfrm>
            <a:off x="381000" y="6488668"/>
            <a:ext cx="8382000" cy="369332"/>
          </a:xfrm>
          <a:prstGeom prst="rect">
            <a:avLst/>
          </a:prstGeom>
          <a:noFill/>
        </p:spPr>
        <p:txBody>
          <a:bodyPr wrap="square" rtlCol="0">
            <a:spAutoFit/>
          </a:bodyPr>
          <a:lstStyle/>
          <a:p>
            <a:pPr algn="ctr"/>
            <a:r>
              <a:rPr lang="en-US" i="1" dirty="0" smtClean="0"/>
              <a:t>This can be a greeting OR a goodbye</a:t>
            </a:r>
            <a:endParaRPr lang="en-US" i="1" dirty="0"/>
          </a:p>
        </p:txBody>
      </p:sp>
      <p:pic>
        <p:nvPicPr>
          <p:cNvPr id="32770" name="Picture 2" descr="http://i43.tower.com/images/mm101750861/goodnight-moon-buenas-noches-luna-margaret-wise-brown-paperback-cover-art.jpg"/>
          <p:cNvPicPr>
            <a:picLocks noChangeAspect="1" noChangeArrowheads="1"/>
          </p:cNvPicPr>
          <p:nvPr/>
        </p:nvPicPr>
        <p:blipFill>
          <a:blip r:embed="rId2"/>
          <a:srcRect/>
          <a:stretch>
            <a:fillRect/>
          </a:stretch>
        </p:blipFill>
        <p:spPr bwMode="auto">
          <a:xfrm>
            <a:off x="1905000" y="1371600"/>
            <a:ext cx="5257800" cy="444284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Momento</a:t>
            </a:r>
            <a:r>
              <a:rPr lang="en-US" dirty="0" smtClean="0"/>
              <a:t> Cultural</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4846097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4938" y="152400"/>
            <a:ext cx="6672262" cy="1015663"/>
          </a:xfrm>
          <a:prstGeom prst="rect">
            <a:avLst/>
          </a:prstGeom>
          <a:noFill/>
        </p:spPr>
        <p:txBody>
          <a:bodyPr wrap="square">
            <a:spAutoFit/>
          </a:bodyPr>
          <a:lstStyle/>
          <a:p>
            <a:pPr algn="ctr">
              <a:defRPr/>
            </a:pPr>
            <a:r>
              <a:rPr lang="en-US" sz="6000" b="1" dirty="0" err="1" smtClean="0">
                <a:latin typeface="+mn-lt"/>
                <a:ea typeface="ＭＳ Ｐゴシック" charset="0"/>
                <a:cs typeface="ＭＳ Ｐゴシック" charset="0"/>
              </a:rPr>
              <a:t>Adiós</a:t>
            </a:r>
            <a:endParaRPr lang="en-US" sz="6000" b="1" dirty="0">
              <a:latin typeface="+mn-lt"/>
              <a:ea typeface="ＭＳ Ｐゴシック" charset="0"/>
              <a:cs typeface="ＭＳ Ｐゴシック" charset="0"/>
            </a:endParaRPr>
          </a:p>
        </p:txBody>
      </p:sp>
      <p:sp>
        <p:nvSpPr>
          <p:cNvPr id="4" name="TextBox 3"/>
          <p:cNvSpPr txBox="1"/>
          <p:nvPr/>
        </p:nvSpPr>
        <p:spPr>
          <a:xfrm>
            <a:off x="0" y="5689937"/>
            <a:ext cx="9144000" cy="1015663"/>
          </a:xfrm>
          <a:prstGeom prst="rect">
            <a:avLst/>
          </a:prstGeom>
          <a:noFill/>
        </p:spPr>
        <p:txBody>
          <a:bodyPr wrap="square">
            <a:spAutoFit/>
          </a:bodyPr>
          <a:lstStyle/>
          <a:p>
            <a:pPr algn="ctr">
              <a:defRPr/>
            </a:pPr>
            <a:r>
              <a:rPr lang="en-US" sz="6000" b="1" dirty="0" smtClean="0">
                <a:solidFill>
                  <a:schemeClr val="accent1"/>
                </a:solidFill>
                <a:latin typeface="+mn-lt"/>
                <a:ea typeface="ＭＳ Ｐゴシック" charset="0"/>
                <a:cs typeface="ＭＳ Ｐゴシック" charset="0"/>
              </a:rPr>
              <a:t>Goodbye</a:t>
            </a:r>
            <a:endParaRPr lang="en-US" sz="6000" b="1" dirty="0">
              <a:solidFill>
                <a:schemeClr val="accent1"/>
              </a:solidFill>
              <a:latin typeface="+mn-lt"/>
              <a:ea typeface="ＭＳ Ｐゴシック" charset="0"/>
              <a:cs typeface="ＭＳ Ｐゴシック" charset="0"/>
            </a:endParaRPr>
          </a:p>
        </p:txBody>
      </p:sp>
      <p:pic>
        <p:nvPicPr>
          <p:cNvPr id="33794" name="Picture 2" descr="http://www.picturesof.net/_images_300/mom_waving_goodbye_to_child_on_a_school_bus_royalty_free_080811-169109-433020.jpg"/>
          <p:cNvPicPr>
            <a:picLocks noChangeAspect="1" noChangeArrowheads="1"/>
          </p:cNvPicPr>
          <p:nvPr/>
        </p:nvPicPr>
        <p:blipFill>
          <a:blip r:embed="rId2"/>
          <a:srcRect/>
          <a:stretch>
            <a:fillRect/>
          </a:stretch>
        </p:blipFill>
        <p:spPr bwMode="auto">
          <a:xfrm>
            <a:off x="2667000" y="1219200"/>
            <a:ext cx="3819525" cy="46018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
            <a:ext cx="9144000" cy="830997"/>
          </a:xfrm>
          <a:prstGeom prst="rect">
            <a:avLst/>
          </a:prstGeom>
          <a:noFill/>
        </p:spPr>
        <p:txBody>
          <a:bodyPr wrap="square">
            <a:spAutoFit/>
          </a:bodyPr>
          <a:lstStyle/>
          <a:p>
            <a:pPr algn="ctr">
              <a:defRPr/>
            </a:pPr>
            <a:r>
              <a:rPr lang="en-US" sz="4800" b="1" dirty="0" err="1" smtClean="0">
                <a:latin typeface="+mn-lt"/>
                <a:ea typeface="ＭＳ Ｐゴシック" charset="0"/>
                <a:cs typeface="ＭＳ Ｐゴシック" charset="0"/>
              </a:rPr>
              <a:t>Hasta</a:t>
            </a:r>
            <a:r>
              <a:rPr lang="en-US" sz="4800" b="1" dirty="0" smtClean="0">
                <a:latin typeface="+mn-lt"/>
                <a:ea typeface="ＭＳ Ｐゴシック" charset="0"/>
                <a:cs typeface="ＭＳ Ｐゴシック" charset="0"/>
              </a:rPr>
              <a:t> </a:t>
            </a:r>
            <a:r>
              <a:rPr lang="en-US" sz="4800" b="1" dirty="0" err="1" smtClean="0">
                <a:latin typeface="+mn-lt"/>
                <a:ea typeface="ＭＳ Ｐゴシック" charset="0"/>
                <a:cs typeface="ＭＳ Ｐゴシック" charset="0"/>
              </a:rPr>
              <a:t>luego</a:t>
            </a:r>
            <a:r>
              <a:rPr lang="en-US" sz="4800" b="1" dirty="0" smtClean="0">
                <a:ea typeface="ＭＳ Ｐゴシック" charset="0"/>
                <a:cs typeface="ＭＳ Ｐゴシック" charset="0"/>
              </a:rPr>
              <a:t> / </a:t>
            </a:r>
            <a:r>
              <a:rPr lang="en-US" sz="4800" b="1" dirty="0" err="1" smtClean="0">
                <a:ea typeface="ＭＳ Ｐゴシック" charset="0"/>
                <a:cs typeface="ＭＳ Ｐゴシック" charset="0"/>
              </a:rPr>
              <a:t>Nos</a:t>
            </a:r>
            <a:r>
              <a:rPr lang="en-US" sz="4800" b="1" dirty="0" smtClean="0">
                <a:ea typeface="ＭＳ Ｐゴシック" charset="0"/>
                <a:cs typeface="ＭＳ Ｐゴシック" charset="0"/>
              </a:rPr>
              <a:t> </a:t>
            </a:r>
            <a:r>
              <a:rPr lang="en-US" sz="4800" b="1" dirty="0" err="1">
                <a:ea typeface="ＭＳ Ｐゴシック" charset="0"/>
                <a:cs typeface="ＭＳ Ｐゴシック" charset="0"/>
              </a:rPr>
              <a:t>v</a:t>
            </a:r>
            <a:r>
              <a:rPr lang="en-US" sz="4800" b="1" dirty="0" err="1" smtClean="0">
                <a:ea typeface="ＭＳ Ｐゴシック" charset="0"/>
                <a:cs typeface="ＭＳ Ｐゴシック" charset="0"/>
              </a:rPr>
              <a:t>emos</a:t>
            </a:r>
            <a:endParaRPr lang="en-US" sz="4800" b="1" dirty="0" smtClean="0">
              <a:ea typeface="ＭＳ Ｐゴシック" charset="0"/>
              <a:cs typeface="ＭＳ Ｐゴシック" charset="0"/>
            </a:endParaRPr>
          </a:p>
        </p:txBody>
      </p:sp>
      <p:sp>
        <p:nvSpPr>
          <p:cNvPr id="4" name="TextBox 3"/>
          <p:cNvSpPr txBox="1"/>
          <p:nvPr/>
        </p:nvSpPr>
        <p:spPr>
          <a:xfrm>
            <a:off x="0" y="5689937"/>
            <a:ext cx="9144000" cy="1015663"/>
          </a:xfrm>
          <a:prstGeom prst="rect">
            <a:avLst/>
          </a:prstGeom>
          <a:noFill/>
        </p:spPr>
        <p:txBody>
          <a:bodyPr wrap="square">
            <a:spAutoFit/>
          </a:bodyPr>
          <a:lstStyle/>
          <a:p>
            <a:pPr algn="ctr">
              <a:defRPr/>
            </a:pPr>
            <a:r>
              <a:rPr lang="en-US" sz="6000" b="1" dirty="0" smtClean="0">
                <a:solidFill>
                  <a:schemeClr val="accent1"/>
                </a:solidFill>
                <a:latin typeface="+mn-lt"/>
                <a:ea typeface="ＭＳ Ｐゴシック" charset="0"/>
                <a:cs typeface="ＭＳ Ｐゴシック" charset="0"/>
              </a:rPr>
              <a:t>See you later</a:t>
            </a:r>
            <a:endParaRPr lang="en-US" sz="6000" b="1" dirty="0">
              <a:solidFill>
                <a:schemeClr val="accent1"/>
              </a:solidFill>
              <a:latin typeface="+mn-lt"/>
              <a:ea typeface="ＭＳ Ｐゴシック" charset="0"/>
              <a:cs typeface="ＭＳ Ｐゴシック" charset="0"/>
            </a:endParaRPr>
          </a:p>
        </p:txBody>
      </p:sp>
      <p:pic>
        <p:nvPicPr>
          <p:cNvPr id="34818" name="Picture 2" descr="http://www.clipartheaven.com/clipart/time/stop_watch_-_analog_2.gif"/>
          <p:cNvPicPr>
            <a:picLocks noChangeAspect="1" noChangeArrowheads="1"/>
          </p:cNvPicPr>
          <p:nvPr/>
        </p:nvPicPr>
        <p:blipFill>
          <a:blip r:embed="rId2"/>
          <a:srcRect/>
          <a:stretch>
            <a:fillRect/>
          </a:stretch>
        </p:blipFill>
        <p:spPr bwMode="auto">
          <a:xfrm>
            <a:off x="2667000" y="1143000"/>
            <a:ext cx="3962400" cy="473494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4938" y="152400"/>
            <a:ext cx="6672262" cy="1015663"/>
          </a:xfrm>
          <a:prstGeom prst="rect">
            <a:avLst/>
          </a:prstGeom>
          <a:noFill/>
        </p:spPr>
        <p:txBody>
          <a:bodyPr wrap="square">
            <a:spAutoFit/>
          </a:bodyPr>
          <a:lstStyle/>
          <a:p>
            <a:pPr algn="ctr">
              <a:defRPr/>
            </a:pPr>
            <a:r>
              <a:rPr lang="en-US" sz="6000" b="1" dirty="0" err="1" smtClean="0">
                <a:latin typeface="+mn-lt"/>
                <a:ea typeface="ＭＳ Ｐゴシック" charset="0"/>
                <a:cs typeface="ＭＳ Ｐゴシック" charset="0"/>
              </a:rPr>
              <a:t>Hasta</a:t>
            </a:r>
            <a:r>
              <a:rPr lang="en-US" sz="6000" b="1" dirty="0" smtClean="0">
                <a:latin typeface="+mn-lt"/>
                <a:ea typeface="ＭＳ Ｐゴシック" charset="0"/>
                <a:cs typeface="ＭＳ Ｐゴシック" charset="0"/>
              </a:rPr>
              <a:t> </a:t>
            </a:r>
            <a:r>
              <a:rPr lang="en-US" sz="6000" b="1" dirty="0" err="1" smtClean="0">
                <a:latin typeface="+mn-lt"/>
                <a:ea typeface="ＭＳ Ｐゴシック" charset="0"/>
                <a:cs typeface="ＭＳ Ｐゴシック" charset="0"/>
              </a:rPr>
              <a:t>mañana</a:t>
            </a:r>
            <a:endParaRPr lang="en-US" sz="6000" b="1" dirty="0">
              <a:latin typeface="+mn-lt"/>
              <a:ea typeface="ＭＳ Ｐゴシック" charset="0"/>
              <a:cs typeface="ＭＳ Ｐゴシック" charset="0"/>
            </a:endParaRPr>
          </a:p>
        </p:txBody>
      </p:sp>
      <p:sp>
        <p:nvSpPr>
          <p:cNvPr id="4" name="TextBox 3"/>
          <p:cNvSpPr txBox="1"/>
          <p:nvPr/>
        </p:nvSpPr>
        <p:spPr>
          <a:xfrm>
            <a:off x="0" y="5689937"/>
            <a:ext cx="9144000" cy="1015663"/>
          </a:xfrm>
          <a:prstGeom prst="rect">
            <a:avLst/>
          </a:prstGeom>
          <a:noFill/>
        </p:spPr>
        <p:txBody>
          <a:bodyPr wrap="square">
            <a:spAutoFit/>
          </a:bodyPr>
          <a:lstStyle/>
          <a:p>
            <a:pPr algn="ctr">
              <a:defRPr/>
            </a:pPr>
            <a:r>
              <a:rPr lang="en-US" sz="6000" b="1" dirty="0" smtClean="0">
                <a:solidFill>
                  <a:schemeClr val="accent1"/>
                </a:solidFill>
                <a:latin typeface="+mn-lt"/>
                <a:ea typeface="ＭＳ Ｐゴシック" charset="0"/>
                <a:cs typeface="ＭＳ Ｐゴシック" charset="0"/>
              </a:rPr>
              <a:t>See you tomorrow</a:t>
            </a:r>
            <a:endParaRPr lang="en-US" sz="6000" b="1" dirty="0">
              <a:solidFill>
                <a:schemeClr val="accent1"/>
              </a:solidFill>
              <a:latin typeface="+mn-lt"/>
              <a:ea typeface="ＭＳ Ｐゴシック" charset="0"/>
              <a:cs typeface="ＭＳ Ｐゴシック" charset="0"/>
            </a:endParaRPr>
          </a:p>
        </p:txBody>
      </p:sp>
      <p:pic>
        <p:nvPicPr>
          <p:cNvPr id="5" name="Picture 4"/>
          <p:cNvPicPr>
            <a:picLocks noChangeAspect="1"/>
          </p:cNvPicPr>
          <p:nvPr/>
        </p:nvPicPr>
        <p:blipFill>
          <a:blip r:embed="rId2"/>
          <a:stretch>
            <a:fillRect/>
          </a:stretch>
        </p:blipFill>
        <p:spPr>
          <a:xfrm>
            <a:off x="1404939" y="1137679"/>
            <a:ext cx="6292126" cy="45522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4938" y="152400"/>
            <a:ext cx="6672262" cy="1015663"/>
          </a:xfrm>
          <a:prstGeom prst="rect">
            <a:avLst/>
          </a:prstGeom>
          <a:noFill/>
        </p:spPr>
        <p:txBody>
          <a:bodyPr wrap="square">
            <a:spAutoFit/>
          </a:bodyPr>
          <a:lstStyle/>
          <a:p>
            <a:pPr algn="ctr">
              <a:defRPr/>
            </a:pPr>
            <a:r>
              <a:rPr lang="en-US" sz="6000" b="1" dirty="0" smtClean="0">
                <a:latin typeface="+mn-lt"/>
                <a:ea typeface="ＭＳ Ｐゴシック" charset="0"/>
                <a:cs typeface="ＭＳ Ｐゴシック" charset="0"/>
              </a:rPr>
              <a:t>Tengo </a:t>
            </a:r>
            <a:r>
              <a:rPr lang="en-US" sz="6000" b="1" dirty="0" err="1" smtClean="0">
                <a:latin typeface="+mn-lt"/>
                <a:ea typeface="ＭＳ Ｐゴシック" charset="0"/>
                <a:cs typeface="ＭＳ Ｐゴシック" charset="0"/>
              </a:rPr>
              <a:t>que</a:t>
            </a:r>
            <a:r>
              <a:rPr lang="en-US" sz="6000" b="1" dirty="0" smtClean="0">
                <a:latin typeface="+mn-lt"/>
                <a:ea typeface="ＭＳ Ｐゴシック" charset="0"/>
                <a:cs typeface="ＭＳ Ｐゴシック" charset="0"/>
              </a:rPr>
              <a:t> </a:t>
            </a:r>
            <a:r>
              <a:rPr lang="en-US" sz="6000" b="1" dirty="0" err="1" smtClean="0">
                <a:latin typeface="+mn-lt"/>
                <a:ea typeface="ＭＳ Ｐゴシック" charset="0"/>
                <a:cs typeface="ＭＳ Ｐゴシック" charset="0"/>
              </a:rPr>
              <a:t>irme</a:t>
            </a:r>
            <a:endParaRPr lang="en-US" sz="6000" b="1" dirty="0">
              <a:latin typeface="+mn-lt"/>
              <a:ea typeface="ＭＳ Ｐゴシック" charset="0"/>
              <a:cs typeface="ＭＳ Ｐゴシック" charset="0"/>
            </a:endParaRPr>
          </a:p>
        </p:txBody>
      </p:sp>
      <p:sp>
        <p:nvSpPr>
          <p:cNvPr id="4" name="TextBox 3"/>
          <p:cNvSpPr txBox="1"/>
          <p:nvPr/>
        </p:nvSpPr>
        <p:spPr>
          <a:xfrm>
            <a:off x="0" y="5689937"/>
            <a:ext cx="9144000" cy="1015663"/>
          </a:xfrm>
          <a:prstGeom prst="rect">
            <a:avLst/>
          </a:prstGeom>
          <a:noFill/>
        </p:spPr>
        <p:txBody>
          <a:bodyPr wrap="square">
            <a:spAutoFit/>
          </a:bodyPr>
          <a:lstStyle/>
          <a:p>
            <a:pPr algn="ctr">
              <a:defRPr/>
            </a:pPr>
            <a:r>
              <a:rPr lang="en-US" sz="6000" b="1" dirty="0" smtClean="0">
                <a:solidFill>
                  <a:schemeClr val="accent1"/>
                </a:solidFill>
                <a:ea typeface="ＭＳ Ｐゴシック" charset="0"/>
                <a:cs typeface="ＭＳ Ｐゴシック" charset="0"/>
              </a:rPr>
              <a:t>I have to go!</a:t>
            </a:r>
            <a:endParaRPr lang="en-US" sz="6000" b="1" dirty="0">
              <a:solidFill>
                <a:schemeClr val="accent1"/>
              </a:solidFill>
              <a:latin typeface="+mn-lt"/>
              <a:ea typeface="ＭＳ Ｐゴシック" charset="0"/>
              <a:cs typeface="ＭＳ Ｐゴシック" charset="0"/>
            </a:endParaRPr>
          </a:p>
        </p:txBody>
      </p:sp>
      <p:sp>
        <p:nvSpPr>
          <p:cNvPr id="5" name="TextBox 4"/>
          <p:cNvSpPr txBox="1"/>
          <p:nvPr/>
        </p:nvSpPr>
        <p:spPr>
          <a:xfrm>
            <a:off x="1143000" y="457200"/>
            <a:ext cx="7696200" cy="4708981"/>
          </a:xfrm>
          <a:prstGeom prst="rect">
            <a:avLst/>
          </a:prstGeom>
          <a:noFill/>
        </p:spPr>
        <p:txBody>
          <a:bodyPr wrap="square" rtlCol="0">
            <a:spAutoFit/>
          </a:bodyPr>
          <a:lstStyle/>
          <a:p>
            <a:r>
              <a:rPr lang="en-US" sz="30000" b="1" dirty="0" smtClean="0">
                <a:solidFill>
                  <a:srgbClr val="008040"/>
                </a:solidFill>
              </a:rPr>
              <a:t>g2g</a:t>
            </a:r>
            <a:endParaRPr lang="en-US" sz="30000" b="1" dirty="0">
              <a:solidFill>
                <a:srgbClr val="00804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napshot 2011-10-04 20-41-00.tiff"/>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685800" y="1905000"/>
            <a:ext cx="3505200" cy="492443"/>
          </a:xfrm>
          <a:prstGeom prst="rect">
            <a:avLst/>
          </a:prstGeom>
          <a:noFill/>
        </p:spPr>
        <p:txBody>
          <a:bodyPr wrap="square" rtlCol="0">
            <a:spAutoFit/>
          </a:bodyPr>
          <a:lstStyle/>
          <a:p>
            <a:pPr algn="ctr"/>
            <a:r>
              <a:rPr lang="en-US" sz="2600" b="1" dirty="0" smtClean="0">
                <a:solidFill>
                  <a:schemeClr val="accent1">
                    <a:lumMod val="75000"/>
                  </a:schemeClr>
                </a:solidFill>
              </a:rPr>
              <a:t>Buenos </a:t>
            </a:r>
            <a:r>
              <a:rPr lang="en-US" sz="2600" b="1" dirty="0" err="1" smtClean="0">
                <a:solidFill>
                  <a:schemeClr val="accent1">
                    <a:lumMod val="75000"/>
                  </a:schemeClr>
                </a:solidFill>
              </a:rPr>
              <a:t>días</a:t>
            </a:r>
            <a:endParaRPr lang="en-US" sz="2600" b="1" dirty="0">
              <a:solidFill>
                <a:schemeClr val="accent1">
                  <a:lumMod val="75000"/>
                </a:schemeClr>
              </a:solidFill>
            </a:endParaRPr>
          </a:p>
        </p:txBody>
      </p:sp>
      <p:sp>
        <p:nvSpPr>
          <p:cNvPr id="4" name="TextBox 3"/>
          <p:cNvSpPr txBox="1"/>
          <p:nvPr/>
        </p:nvSpPr>
        <p:spPr>
          <a:xfrm>
            <a:off x="685800" y="3165157"/>
            <a:ext cx="3505200" cy="492443"/>
          </a:xfrm>
          <a:prstGeom prst="rect">
            <a:avLst/>
          </a:prstGeom>
          <a:noFill/>
        </p:spPr>
        <p:txBody>
          <a:bodyPr wrap="square" rtlCol="0">
            <a:spAutoFit/>
          </a:bodyPr>
          <a:lstStyle/>
          <a:p>
            <a:pPr algn="ctr"/>
            <a:r>
              <a:rPr lang="en-US" sz="2600" b="1" dirty="0" err="1" smtClean="0">
                <a:solidFill>
                  <a:schemeClr val="accent1">
                    <a:lumMod val="75000"/>
                  </a:schemeClr>
                </a:solidFill>
              </a:rPr>
              <a:t>Buenas</a:t>
            </a:r>
            <a:r>
              <a:rPr lang="en-US" sz="2600" b="1" dirty="0" smtClean="0">
                <a:solidFill>
                  <a:schemeClr val="accent1">
                    <a:lumMod val="75000"/>
                  </a:schemeClr>
                </a:solidFill>
              </a:rPr>
              <a:t> </a:t>
            </a:r>
            <a:r>
              <a:rPr lang="en-US" sz="2600" b="1" dirty="0" err="1" smtClean="0">
                <a:solidFill>
                  <a:schemeClr val="accent1">
                    <a:lumMod val="75000"/>
                  </a:schemeClr>
                </a:solidFill>
              </a:rPr>
              <a:t>noches</a:t>
            </a:r>
            <a:endParaRPr lang="en-US" sz="2600" b="1" dirty="0">
              <a:solidFill>
                <a:schemeClr val="accent1">
                  <a:lumMod val="75000"/>
                </a:schemeClr>
              </a:solidFill>
            </a:endParaRPr>
          </a:p>
        </p:txBody>
      </p:sp>
      <p:sp>
        <p:nvSpPr>
          <p:cNvPr id="5" name="TextBox 4"/>
          <p:cNvSpPr txBox="1"/>
          <p:nvPr/>
        </p:nvSpPr>
        <p:spPr>
          <a:xfrm>
            <a:off x="762000" y="5070157"/>
            <a:ext cx="3505200" cy="492443"/>
          </a:xfrm>
          <a:prstGeom prst="rect">
            <a:avLst/>
          </a:prstGeom>
          <a:noFill/>
        </p:spPr>
        <p:txBody>
          <a:bodyPr wrap="square" rtlCol="0">
            <a:spAutoFit/>
          </a:bodyPr>
          <a:lstStyle/>
          <a:p>
            <a:pPr algn="ctr"/>
            <a:r>
              <a:rPr lang="en-US" sz="2600" b="1" dirty="0" err="1" smtClean="0">
                <a:solidFill>
                  <a:schemeClr val="accent1">
                    <a:lumMod val="75000"/>
                  </a:schemeClr>
                </a:solidFill>
              </a:rPr>
              <a:t>Hasta</a:t>
            </a:r>
            <a:r>
              <a:rPr lang="en-US" sz="2600" b="1" dirty="0" smtClean="0">
                <a:solidFill>
                  <a:schemeClr val="accent1">
                    <a:lumMod val="75000"/>
                  </a:schemeClr>
                </a:solidFill>
              </a:rPr>
              <a:t> </a:t>
            </a:r>
            <a:r>
              <a:rPr lang="en-US" sz="2600" b="1" dirty="0" err="1" smtClean="0">
                <a:solidFill>
                  <a:schemeClr val="accent1">
                    <a:lumMod val="75000"/>
                  </a:schemeClr>
                </a:solidFill>
              </a:rPr>
              <a:t>luego</a:t>
            </a:r>
            <a:endParaRPr lang="en-US" sz="2600" b="1" dirty="0">
              <a:solidFill>
                <a:schemeClr val="accent1">
                  <a:lumMod val="75000"/>
                </a:schemeClr>
              </a:solidFill>
            </a:endParaRPr>
          </a:p>
        </p:txBody>
      </p:sp>
      <p:sp>
        <p:nvSpPr>
          <p:cNvPr id="6" name="TextBox 5"/>
          <p:cNvSpPr txBox="1"/>
          <p:nvPr/>
        </p:nvSpPr>
        <p:spPr>
          <a:xfrm>
            <a:off x="1066800" y="6365557"/>
            <a:ext cx="3505200" cy="492443"/>
          </a:xfrm>
          <a:prstGeom prst="rect">
            <a:avLst/>
          </a:prstGeom>
          <a:noFill/>
        </p:spPr>
        <p:txBody>
          <a:bodyPr wrap="square" rtlCol="0">
            <a:spAutoFit/>
          </a:bodyPr>
          <a:lstStyle/>
          <a:p>
            <a:pPr algn="ctr"/>
            <a:r>
              <a:rPr lang="en-US" sz="2600" b="1" dirty="0" err="1" smtClean="0">
                <a:solidFill>
                  <a:schemeClr val="accent1">
                    <a:lumMod val="75000"/>
                  </a:schemeClr>
                </a:solidFill>
              </a:rPr>
              <a:t>Buenas</a:t>
            </a:r>
            <a:r>
              <a:rPr lang="en-US" sz="2600" b="1" dirty="0" smtClean="0">
                <a:solidFill>
                  <a:schemeClr val="accent1">
                    <a:lumMod val="75000"/>
                  </a:schemeClr>
                </a:solidFill>
              </a:rPr>
              <a:t> </a:t>
            </a:r>
            <a:r>
              <a:rPr lang="en-US" sz="2600" b="1" dirty="0" err="1" smtClean="0">
                <a:solidFill>
                  <a:schemeClr val="accent1">
                    <a:lumMod val="75000"/>
                  </a:schemeClr>
                </a:solidFill>
              </a:rPr>
              <a:t>tardes</a:t>
            </a:r>
            <a:endParaRPr lang="en-US" sz="2600" b="1" dirty="0">
              <a:solidFill>
                <a:schemeClr val="accent1">
                  <a:lumMod val="75000"/>
                </a:schemeClr>
              </a:solidFill>
            </a:endParaRPr>
          </a:p>
        </p:txBody>
      </p:sp>
      <p:sp>
        <p:nvSpPr>
          <p:cNvPr id="7" name="TextBox 6"/>
          <p:cNvSpPr txBox="1"/>
          <p:nvPr/>
        </p:nvSpPr>
        <p:spPr>
          <a:xfrm>
            <a:off x="5105400" y="1600200"/>
            <a:ext cx="3505200" cy="492443"/>
          </a:xfrm>
          <a:prstGeom prst="rect">
            <a:avLst/>
          </a:prstGeom>
          <a:noFill/>
        </p:spPr>
        <p:txBody>
          <a:bodyPr wrap="square" rtlCol="0">
            <a:spAutoFit/>
          </a:bodyPr>
          <a:lstStyle/>
          <a:p>
            <a:pPr algn="ctr"/>
            <a:r>
              <a:rPr lang="en-US" sz="2600" b="1" dirty="0" err="1" smtClean="0">
                <a:solidFill>
                  <a:schemeClr val="accent1">
                    <a:lumMod val="75000"/>
                  </a:schemeClr>
                </a:solidFill>
              </a:rPr>
              <a:t>Buenas</a:t>
            </a:r>
            <a:r>
              <a:rPr lang="en-US" sz="2600" b="1" dirty="0" smtClean="0">
                <a:solidFill>
                  <a:schemeClr val="accent1">
                    <a:lumMod val="75000"/>
                  </a:schemeClr>
                </a:solidFill>
              </a:rPr>
              <a:t> </a:t>
            </a:r>
            <a:r>
              <a:rPr lang="en-US" sz="2600" b="1" dirty="0" err="1" smtClean="0">
                <a:solidFill>
                  <a:schemeClr val="accent1">
                    <a:lumMod val="75000"/>
                  </a:schemeClr>
                </a:solidFill>
              </a:rPr>
              <a:t>noches</a:t>
            </a:r>
            <a:endParaRPr lang="en-US" sz="2600" b="1" dirty="0">
              <a:solidFill>
                <a:schemeClr val="accent1">
                  <a:lumMod val="75000"/>
                </a:schemeClr>
              </a:solidFill>
            </a:endParaRPr>
          </a:p>
        </p:txBody>
      </p:sp>
      <p:sp>
        <p:nvSpPr>
          <p:cNvPr id="8" name="TextBox 7"/>
          <p:cNvSpPr txBox="1"/>
          <p:nvPr/>
        </p:nvSpPr>
        <p:spPr>
          <a:xfrm>
            <a:off x="5257800" y="2860357"/>
            <a:ext cx="3505200" cy="492443"/>
          </a:xfrm>
          <a:prstGeom prst="rect">
            <a:avLst/>
          </a:prstGeom>
          <a:noFill/>
        </p:spPr>
        <p:txBody>
          <a:bodyPr wrap="square" rtlCol="0">
            <a:spAutoFit/>
          </a:bodyPr>
          <a:lstStyle/>
          <a:p>
            <a:pPr algn="ctr"/>
            <a:r>
              <a:rPr lang="en-US" sz="2600" b="1" dirty="0" err="1" smtClean="0">
                <a:solidFill>
                  <a:schemeClr val="accent1">
                    <a:lumMod val="75000"/>
                  </a:schemeClr>
                </a:solidFill>
              </a:rPr>
              <a:t>Hola</a:t>
            </a:r>
            <a:r>
              <a:rPr lang="en-US" sz="2600" b="1" dirty="0" smtClean="0">
                <a:solidFill>
                  <a:schemeClr val="accent1">
                    <a:lumMod val="75000"/>
                  </a:schemeClr>
                </a:solidFill>
              </a:rPr>
              <a:t> </a:t>
            </a:r>
            <a:endParaRPr lang="en-US" sz="2600" b="1" dirty="0">
              <a:solidFill>
                <a:schemeClr val="accent1">
                  <a:lumMod val="75000"/>
                </a:schemeClr>
              </a:solidFill>
            </a:endParaRPr>
          </a:p>
        </p:txBody>
      </p:sp>
      <p:sp>
        <p:nvSpPr>
          <p:cNvPr id="9" name="TextBox 8"/>
          <p:cNvSpPr txBox="1"/>
          <p:nvPr/>
        </p:nvSpPr>
        <p:spPr>
          <a:xfrm>
            <a:off x="4724400" y="4114800"/>
            <a:ext cx="3505200" cy="492443"/>
          </a:xfrm>
          <a:prstGeom prst="rect">
            <a:avLst/>
          </a:prstGeom>
          <a:noFill/>
        </p:spPr>
        <p:txBody>
          <a:bodyPr wrap="square" rtlCol="0">
            <a:spAutoFit/>
          </a:bodyPr>
          <a:lstStyle/>
          <a:p>
            <a:pPr algn="ctr"/>
            <a:r>
              <a:rPr lang="en-US" sz="2600" b="1" dirty="0" err="1" smtClean="0">
                <a:solidFill>
                  <a:schemeClr val="accent1">
                    <a:lumMod val="75000"/>
                  </a:schemeClr>
                </a:solidFill>
              </a:rPr>
              <a:t>Adiós</a:t>
            </a:r>
            <a:r>
              <a:rPr lang="en-US" sz="2600" b="1" dirty="0" smtClean="0">
                <a:solidFill>
                  <a:schemeClr val="accent1">
                    <a:lumMod val="75000"/>
                  </a:schemeClr>
                </a:solidFill>
              </a:rPr>
              <a:t> </a:t>
            </a:r>
            <a:endParaRPr lang="en-US" sz="2600" b="1"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 &amp; NAME: </a:t>
            </a:r>
            <a:endParaRPr lang="en-US" dirty="0"/>
          </a:p>
        </p:txBody>
      </p:sp>
      <p:sp>
        <p:nvSpPr>
          <p:cNvPr id="3" name="Text Placeholder 2"/>
          <p:cNvSpPr>
            <a:spLocks noGrp="1"/>
          </p:cNvSpPr>
          <p:nvPr>
            <p:ph type="body" idx="1"/>
          </p:nvPr>
        </p:nvSpPr>
        <p:spPr/>
        <p:txBody>
          <a:bodyPr/>
          <a:lstStyle/>
          <a:p>
            <a:endParaRPr lang="en-US" i="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52400"/>
            <a:ext cx="8382000" cy="1015663"/>
          </a:xfrm>
          <a:prstGeom prst="rect">
            <a:avLst/>
          </a:prstGeom>
          <a:noFill/>
        </p:spPr>
        <p:txBody>
          <a:bodyPr wrap="square">
            <a:spAutoFit/>
          </a:bodyPr>
          <a:lstStyle/>
          <a:p>
            <a:pPr algn="ctr">
              <a:defRPr/>
            </a:pPr>
            <a:r>
              <a:rPr lang="en-US" sz="6000" b="1" dirty="0" smtClean="0">
                <a:latin typeface="+mn-lt"/>
                <a:ea typeface="ＭＳ Ｐゴシック" charset="0"/>
                <a:cs typeface="ＭＳ Ｐゴシック" charset="0"/>
              </a:rPr>
              <a:t>¿</a:t>
            </a:r>
            <a:r>
              <a:rPr lang="en-US" sz="6000" b="1" dirty="0" err="1" smtClean="0">
                <a:latin typeface="+mn-lt"/>
                <a:ea typeface="ＭＳ Ｐゴシック" charset="0"/>
                <a:cs typeface="ＭＳ Ｐゴシック" charset="0"/>
              </a:rPr>
              <a:t>Cómo</a:t>
            </a:r>
            <a:r>
              <a:rPr lang="en-US" sz="6000" b="1" dirty="0" smtClean="0">
                <a:latin typeface="+mn-lt"/>
                <a:ea typeface="ＭＳ Ｐゴシック" charset="0"/>
                <a:cs typeface="ＭＳ Ｐゴシック" charset="0"/>
              </a:rPr>
              <a:t> </a:t>
            </a:r>
            <a:r>
              <a:rPr lang="en-US" sz="6000" b="1" dirty="0" err="1" smtClean="0">
                <a:latin typeface="+mn-lt"/>
                <a:ea typeface="ＭＳ Ｐゴシック" charset="0"/>
                <a:cs typeface="ＭＳ Ｐゴシック" charset="0"/>
              </a:rPr>
              <a:t>te</a:t>
            </a:r>
            <a:r>
              <a:rPr lang="en-US" sz="6000" b="1" dirty="0" smtClean="0">
                <a:latin typeface="+mn-lt"/>
                <a:ea typeface="ＭＳ Ｐゴシック" charset="0"/>
                <a:cs typeface="ＭＳ Ｐゴシック" charset="0"/>
              </a:rPr>
              <a:t> llamas?</a:t>
            </a:r>
            <a:endParaRPr lang="en-US" sz="6000" b="1" dirty="0">
              <a:latin typeface="+mn-lt"/>
              <a:ea typeface="ＭＳ Ｐゴシック" charset="0"/>
              <a:cs typeface="ＭＳ Ｐゴシック" charset="0"/>
            </a:endParaRPr>
          </a:p>
        </p:txBody>
      </p:sp>
      <p:sp>
        <p:nvSpPr>
          <p:cNvPr id="4" name="TextBox 3"/>
          <p:cNvSpPr txBox="1"/>
          <p:nvPr/>
        </p:nvSpPr>
        <p:spPr>
          <a:xfrm>
            <a:off x="0" y="5689937"/>
            <a:ext cx="9144000" cy="1015663"/>
          </a:xfrm>
          <a:prstGeom prst="rect">
            <a:avLst/>
          </a:prstGeom>
          <a:noFill/>
        </p:spPr>
        <p:txBody>
          <a:bodyPr wrap="square">
            <a:spAutoFit/>
          </a:bodyPr>
          <a:lstStyle/>
          <a:p>
            <a:pPr algn="ctr">
              <a:defRPr/>
            </a:pPr>
            <a:r>
              <a:rPr lang="en-US" sz="6000" b="1" dirty="0" smtClean="0">
                <a:solidFill>
                  <a:schemeClr val="accent1"/>
                </a:solidFill>
                <a:latin typeface="+mn-lt"/>
                <a:ea typeface="ＭＳ Ｐゴシック" charset="0"/>
                <a:cs typeface="ＭＳ Ｐゴシック" charset="0"/>
              </a:rPr>
              <a:t>What is your name?</a:t>
            </a:r>
            <a:endParaRPr lang="en-US" sz="6000" b="1" dirty="0">
              <a:solidFill>
                <a:schemeClr val="accent1"/>
              </a:solidFill>
              <a:latin typeface="+mn-lt"/>
              <a:ea typeface="ＭＳ Ｐゴシック" charset="0"/>
              <a:cs typeface="ＭＳ Ｐゴシック" charset="0"/>
            </a:endParaRPr>
          </a:p>
        </p:txBody>
      </p:sp>
      <p:pic>
        <p:nvPicPr>
          <p:cNvPr id="35842" name="Picture 2" descr="http://mda.firdaus-harun.com/wp-content/uploads/2009/07/CLIPART_OF_15195_SM_548426BB.jpg"/>
          <p:cNvPicPr>
            <a:picLocks noChangeAspect="1" noChangeArrowheads="1"/>
          </p:cNvPicPr>
          <p:nvPr/>
        </p:nvPicPr>
        <p:blipFill>
          <a:blip r:embed="rId2"/>
          <a:srcRect/>
          <a:stretch>
            <a:fillRect/>
          </a:stretch>
        </p:blipFill>
        <p:spPr bwMode="auto">
          <a:xfrm>
            <a:off x="1447800" y="1143000"/>
            <a:ext cx="6096000"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52400"/>
            <a:ext cx="8382000" cy="1015663"/>
          </a:xfrm>
          <a:prstGeom prst="rect">
            <a:avLst/>
          </a:prstGeom>
          <a:noFill/>
        </p:spPr>
        <p:txBody>
          <a:bodyPr wrap="square">
            <a:spAutoFit/>
          </a:bodyPr>
          <a:lstStyle/>
          <a:p>
            <a:pPr algn="ctr">
              <a:defRPr/>
            </a:pPr>
            <a:r>
              <a:rPr lang="en-US" sz="6000" b="1" dirty="0" smtClean="0">
                <a:latin typeface="+mn-lt"/>
                <a:ea typeface="ＭＳ Ｐゴシック" charset="0"/>
                <a:cs typeface="ＭＳ Ｐゴシック" charset="0"/>
              </a:rPr>
              <a:t>Me </a:t>
            </a:r>
            <a:r>
              <a:rPr lang="en-US" sz="6000" b="1" dirty="0" err="1" smtClean="0">
                <a:latin typeface="+mn-lt"/>
                <a:ea typeface="ＭＳ Ｐゴシック" charset="0"/>
                <a:cs typeface="ＭＳ Ｐゴシック" charset="0"/>
              </a:rPr>
              <a:t>llamo</a:t>
            </a:r>
            <a:r>
              <a:rPr lang="en-US" sz="6000" b="1" dirty="0" smtClean="0">
                <a:latin typeface="+mn-lt"/>
                <a:ea typeface="ＭＳ Ｐゴシック" charset="0"/>
                <a:cs typeface="ＭＳ Ｐゴシック" charset="0"/>
              </a:rPr>
              <a:t>…</a:t>
            </a:r>
            <a:endParaRPr lang="en-US" sz="6000" b="1" dirty="0">
              <a:latin typeface="+mn-lt"/>
              <a:ea typeface="ＭＳ Ｐゴシック" charset="0"/>
              <a:cs typeface="ＭＳ Ｐゴシック" charset="0"/>
            </a:endParaRPr>
          </a:p>
        </p:txBody>
      </p:sp>
      <p:sp>
        <p:nvSpPr>
          <p:cNvPr id="4" name="TextBox 3"/>
          <p:cNvSpPr txBox="1"/>
          <p:nvPr/>
        </p:nvSpPr>
        <p:spPr>
          <a:xfrm>
            <a:off x="0" y="5689937"/>
            <a:ext cx="9144000" cy="1015663"/>
          </a:xfrm>
          <a:prstGeom prst="rect">
            <a:avLst/>
          </a:prstGeom>
          <a:noFill/>
        </p:spPr>
        <p:txBody>
          <a:bodyPr wrap="square">
            <a:spAutoFit/>
          </a:bodyPr>
          <a:lstStyle/>
          <a:p>
            <a:pPr algn="ctr">
              <a:defRPr/>
            </a:pPr>
            <a:r>
              <a:rPr lang="en-US" sz="6000" b="1" dirty="0" smtClean="0">
                <a:solidFill>
                  <a:schemeClr val="accent1"/>
                </a:solidFill>
                <a:latin typeface="+mn-lt"/>
                <a:ea typeface="ＭＳ Ｐゴシック" charset="0"/>
                <a:cs typeface="ＭＳ Ｐゴシック" charset="0"/>
              </a:rPr>
              <a:t>My name is…</a:t>
            </a:r>
            <a:endParaRPr lang="en-US" sz="6000" b="1" dirty="0">
              <a:solidFill>
                <a:schemeClr val="accent1"/>
              </a:solidFill>
              <a:latin typeface="+mn-lt"/>
              <a:ea typeface="ＭＳ Ｐゴシック" charset="0"/>
              <a:cs typeface="ＭＳ Ｐゴシック" charset="0"/>
            </a:endParaRPr>
          </a:p>
        </p:txBody>
      </p:sp>
      <p:pic>
        <p:nvPicPr>
          <p:cNvPr id="36866" name="Picture 2" descr="http://www.examiner.com/images/blog/EXID22898/images/Hello_my_name_is_(clipart)_552x362_YOGA(1).jpg"/>
          <p:cNvPicPr>
            <a:picLocks noChangeAspect="1" noChangeArrowheads="1"/>
          </p:cNvPicPr>
          <p:nvPr/>
        </p:nvPicPr>
        <p:blipFill>
          <a:blip r:embed="rId2"/>
          <a:srcRect/>
          <a:stretch>
            <a:fillRect/>
          </a:stretch>
        </p:blipFill>
        <p:spPr bwMode="auto">
          <a:xfrm>
            <a:off x="1828800" y="1524000"/>
            <a:ext cx="5257800" cy="34480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5673725"/>
            <a:ext cx="9144000" cy="1015663"/>
          </a:xfrm>
          <a:prstGeom prst="rect">
            <a:avLst/>
          </a:prstGeom>
          <a:noFill/>
          <a:ln w="9525">
            <a:noFill/>
            <a:miter lim="800000"/>
            <a:headEnd/>
            <a:tailEnd/>
          </a:ln>
        </p:spPr>
        <p:txBody>
          <a:bodyPr wrap="square">
            <a:spAutoFit/>
          </a:bodyPr>
          <a:lstStyle/>
          <a:p>
            <a:pPr algn="ctr"/>
            <a:r>
              <a:rPr lang="en-US" sz="6000" b="1" dirty="0" smtClean="0">
                <a:solidFill>
                  <a:schemeClr val="accent1"/>
                </a:solidFill>
                <a:latin typeface="Century Schoolbook" pitchFamily="18" charset="0"/>
                <a:ea typeface="ＭＳ Ｐゴシック" pitchFamily="34" charset="-128"/>
              </a:rPr>
              <a:t>Where are you from?</a:t>
            </a:r>
            <a:endParaRPr lang="en-US" sz="6000" b="1" dirty="0">
              <a:solidFill>
                <a:schemeClr val="accent1"/>
              </a:solidFill>
              <a:latin typeface="Century Schoolbook" pitchFamily="18" charset="0"/>
              <a:ea typeface="ＭＳ Ｐゴシック" pitchFamily="34" charset="-128"/>
            </a:endParaRPr>
          </a:p>
        </p:txBody>
      </p:sp>
      <p:sp>
        <p:nvSpPr>
          <p:cNvPr id="2" name="Rectangle 1"/>
          <p:cNvSpPr/>
          <p:nvPr/>
        </p:nvSpPr>
        <p:spPr>
          <a:xfrm>
            <a:off x="1213704" y="396875"/>
            <a:ext cx="7611203" cy="938719"/>
          </a:xfrm>
          <a:prstGeom prst="rect">
            <a:avLst/>
          </a:prstGeom>
        </p:spPr>
        <p:txBody>
          <a:bodyPr wrap="none">
            <a:spAutoFit/>
          </a:bodyPr>
          <a:lstStyle/>
          <a:p>
            <a:r>
              <a:rPr lang="es-ES_tradnl" sz="5500" b="1" dirty="0" smtClean="0"/>
              <a:t>¿De dónde eres (tú)? </a:t>
            </a:r>
            <a:endParaRPr lang="en-US" sz="5500" b="1" dirty="0"/>
          </a:p>
        </p:txBody>
      </p:sp>
      <p:pic>
        <p:nvPicPr>
          <p:cNvPr id="3" name="Picture 2"/>
          <p:cNvPicPr>
            <a:picLocks noChangeAspect="1"/>
          </p:cNvPicPr>
          <p:nvPr/>
        </p:nvPicPr>
        <p:blipFill>
          <a:blip r:embed="rId2"/>
          <a:stretch>
            <a:fillRect/>
          </a:stretch>
        </p:blipFill>
        <p:spPr>
          <a:xfrm>
            <a:off x="220129" y="1335594"/>
            <a:ext cx="8636000" cy="4416697"/>
          </a:xfrm>
          <a:prstGeom prst="rect">
            <a:avLst/>
          </a:prstGeom>
        </p:spPr>
      </p:pic>
    </p:spTree>
    <p:extLst>
      <p:ext uri="{BB962C8B-B14F-4D97-AF65-F5344CB8AC3E}">
        <p14:creationId xmlns:p14="http://schemas.microsoft.com/office/powerpoint/2010/main" xmlns="" val="234345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5673725"/>
            <a:ext cx="9144000" cy="1015663"/>
          </a:xfrm>
          <a:prstGeom prst="rect">
            <a:avLst/>
          </a:prstGeom>
          <a:noFill/>
          <a:ln w="9525">
            <a:noFill/>
            <a:miter lim="800000"/>
            <a:headEnd/>
            <a:tailEnd/>
          </a:ln>
        </p:spPr>
        <p:txBody>
          <a:bodyPr wrap="square">
            <a:spAutoFit/>
          </a:bodyPr>
          <a:lstStyle/>
          <a:p>
            <a:pPr algn="ctr"/>
            <a:r>
              <a:rPr lang="en-US" sz="6000" b="1" dirty="0" smtClean="0">
                <a:solidFill>
                  <a:schemeClr val="accent1"/>
                </a:solidFill>
                <a:latin typeface="Century Schoolbook" pitchFamily="18" charset="0"/>
                <a:ea typeface="ＭＳ Ｐゴシック" pitchFamily="34" charset="-128"/>
              </a:rPr>
              <a:t>I am from…</a:t>
            </a:r>
            <a:endParaRPr lang="en-US" sz="6000" b="1" dirty="0">
              <a:solidFill>
                <a:schemeClr val="accent1"/>
              </a:solidFill>
              <a:latin typeface="Century Schoolbook" pitchFamily="18" charset="0"/>
              <a:ea typeface="ＭＳ Ｐゴシック" pitchFamily="34" charset="-128"/>
            </a:endParaRPr>
          </a:p>
        </p:txBody>
      </p:sp>
      <p:sp>
        <p:nvSpPr>
          <p:cNvPr id="2" name="Rectangle 1"/>
          <p:cNvSpPr/>
          <p:nvPr/>
        </p:nvSpPr>
        <p:spPr>
          <a:xfrm>
            <a:off x="2500637" y="396875"/>
            <a:ext cx="4324984" cy="938719"/>
          </a:xfrm>
          <a:prstGeom prst="rect">
            <a:avLst/>
          </a:prstGeom>
        </p:spPr>
        <p:txBody>
          <a:bodyPr wrap="none">
            <a:spAutoFit/>
          </a:bodyPr>
          <a:lstStyle/>
          <a:p>
            <a:pPr algn="ctr"/>
            <a:r>
              <a:rPr lang="es-ES_tradnl" sz="5500" b="1" dirty="0" smtClean="0"/>
              <a:t>Yo soy de…</a:t>
            </a:r>
            <a:endParaRPr lang="en-US" sz="5500" b="1" dirty="0"/>
          </a:p>
        </p:txBody>
      </p:sp>
      <p:pic>
        <p:nvPicPr>
          <p:cNvPr id="5" name="Picture 4"/>
          <p:cNvPicPr>
            <a:picLocks noChangeAspect="1"/>
          </p:cNvPicPr>
          <p:nvPr/>
        </p:nvPicPr>
        <p:blipFill>
          <a:blip r:embed="rId2"/>
          <a:stretch>
            <a:fillRect/>
          </a:stretch>
        </p:blipFill>
        <p:spPr>
          <a:xfrm>
            <a:off x="2349499" y="1335595"/>
            <a:ext cx="5442098" cy="4338130"/>
          </a:xfrm>
          <a:prstGeom prst="rect">
            <a:avLst/>
          </a:prstGeom>
        </p:spPr>
      </p:pic>
    </p:spTree>
    <p:extLst>
      <p:ext uri="{BB962C8B-B14F-4D97-AF65-F5344CB8AC3E}">
        <p14:creationId xmlns:p14="http://schemas.microsoft.com/office/powerpoint/2010/main" xmlns="" val="27231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993648"/>
            <a:ext cx="7467600" cy="5635752"/>
          </a:xfrm>
        </p:spPr>
        <p:txBody>
          <a:bodyPr/>
          <a:lstStyle/>
          <a:p>
            <a:r>
              <a:rPr lang="en-US" dirty="0" smtClean="0"/>
              <a:t>The ways that we greet and interact with different people depends on our relationships to them, but also on our culture.</a:t>
            </a:r>
          </a:p>
          <a:p>
            <a:pPr>
              <a:buNone/>
            </a:pPr>
            <a:endParaRPr lang="en-US" dirty="0" smtClean="0"/>
          </a:p>
          <a:p>
            <a:r>
              <a:rPr lang="en-US" dirty="0" smtClean="0"/>
              <a:t>The ways that we interact with each other in the US might seem strange—or even inappropriate—to people in other parts of the world. </a:t>
            </a:r>
          </a:p>
          <a:p>
            <a:pPr>
              <a:buNone/>
            </a:pPr>
            <a:endParaRPr lang="en-US" dirty="0" smtClean="0"/>
          </a:p>
          <a:p>
            <a:r>
              <a:rPr lang="en-US" dirty="0" smtClean="0"/>
              <a:t>When we meet people, they not only listen to what we say, but they also “read” what we do (our body language). </a:t>
            </a:r>
            <a:endParaRPr lang="en-US" dirty="0"/>
          </a:p>
        </p:txBody>
      </p:sp>
      <p:sp>
        <p:nvSpPr>
          <p:cNvPr id="4" name="Title 1"/>
          <p:cNvSpPr>
            <a:spLocks noGrp="1"/>
          </p:cNvSpPr>
          <p:nvPr>
            <p:ph type="title"/>
          </p:nvPr>
        </p:nvSpPr>
        <p:spPr>
          <a:xfrm>
            <a:off x="0" y="-304800"/>
            <a:ext cx="9144000" cy="1143000"/>
          </a:xfrm>
        </p:spPr>
        <p:txBody>
          <a:bodyPr>
            <a:noAutofit/>
          </a:bodyPr>
          <a:lstStyle/>
          <a:p>
            <a:pPr algn="ctr"/>
            <a:r>
              <a:rPr lang="en-US" sz="3600" b="1" u="sng" cap="none" dirty="0" smtClean="0">
                <a:solidFill>
                  <a:srgbClr val="FE8637"/>
                </a:solidFill>
              </a:rPr>
              <a:t>Saying “Hello” in Different Cultures:</a:t>
            </a:r>
            <a:endParaRPr lang="en-US" sz="3600" b="1" u="sng" cap="none" dirty="0">
              <a:solidFill>
                <a:srgbClr val="FE8637"/>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see the video</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8501667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0" y="-1"/>
            <a:ext cx="9144000" cy="6869029"/>
          </a:xfrm>
          <a:prstGeom prst="rect">
            <a:avLst/>
          </a:prstGeom>
        </p:spPr>
      </p:pic>
      <p:sp>
        <p:nvSpPr>
          <p:cNvPr id="5" name="TextBox 4"/>
          <p:cNvSpPr txBox="1"/>
          <p:nvPr/>
        </p:nvSpPr>
        <p:spPr>
          <a:xfrm>
            <a:off x="4267200" y="4949190"/>
            <a:ext cx="3733800" cy="1754327"/>
          </a:xfrm>
          <a:prstGeom prst="rect">
            <a:avLst/>
          </a:prstGeom>
          <a:noFill/>
          <a:ln w="76200" cmpd="sng">
            <a:solidFill>
              <a:schemeClr val="bg1"/>
            </a:solidFill>
            <a:prstDash val="dash"/>
          </a:ln>
        </p:spPr>
        <p:txBody>
          <a:bodyPr wrap="square" rtlCol="0">
            <a:spAutoFit/>
          </a:bodyPr>
          <a:lstStyle/>
          <a:p>
            <a:pPr algn="ctr"/>
            <a:r>
              <a:rPr lang="en-US" b="1" u="sng" dirty="0" smtClean="0">
                <a:solidFill>
                  <a:schemeClr val="bg1"/>
                </a:solidFill>
              </a:rPr>
              <a:t>NEIGHBOR CHAT:</a:t>
            </a:r>
          </a:p>
          <a:p>
            <a:pPr algn="ctr"/>
            <a:r>
              <a:rPr lang="en-US" b="1" dirty="0" smtClean="0">
                <a:solidFill>
                  <a:schemeClr val="bg1"/>
                </a:solidFill>
              </a:rPr>
              <a:t>Practice asking and answering the two questions we just learned with the person next to you. </a:t>
            </a:r>
          </a:p>
          <a:p>
            <a:pPr algn="ctr"/>
            <a:r>
              <a:rPr lang="en-US" b="1" dirty="0" smtClean="0">
                <a:solidFill>
                  <a:schemeClr val="bg1"/>
                </a:solidFill>
              </a:rPr>
              <a:t>NO ENGLISH!</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390650" y="5673725"/>
            <a:ext cx="5818188" cy="1016000"/>
          </a:xfrm>
          <a:prstGeom prst="rect">
            <a:avLst/>
          </a:prstGeom>
          <a:noFill/>
          <a:ln w="9525">
            <a:noFill/>
            <a:miter lim="800000"/>
            <a:headEnd/>
            <a:tailEnd/>
          </a:ln>
        </p:spPr>
        <p:txBody>
          <a:bodyPr>
            <a:spAutoFit/>
          </a:bodyPr>
          <a:lstStyle/>
          <a:p>
            <a:pPr algn="ctr"/>
            <a:r>
              <a:rPr lang="en-US" sz="6000" b="1" dirty="0" smtClean="0">
                <a:solidFill>
                  <a:schemeClr val="accent1"/>
                </a:solidFill>
                <a:latin typeface="Century Schoolbook" pitchFamily="18" charset="0"/>
                <a:ea typeface="ＭＳ Ｐゴシック" pitchFamily="34" charset="-128"/>
              </a:rPr>
              <a:t>How are you?</a:t>
            </a:r>
            <a:endParaRPr lang="en-US" sz="6000" b="1" dirty="0">
              <a:solidFill>
                <a:schemeClr val="accent1"/>
              </a:solidFill>
              <a:latin typeface="Century Schoolbook" pitchFamily="18" charset="0"/>
              <a:ea typeface="ＭＳ Ｐゴシック" pitchFamily="34" charset="-128"/>
            </a:endParaRPr>
          </a:p>
        </p:txBody>
      </p:sp>
      <p:sp>
        <p:nvSpPr>
          <p:cNvPr id="2" name="Rectangle 1"/>
          <p:cNvSpPr/>
          <p:nvPr/>
        </p:nvSpPr>
        <p:spPr>
          <a:xfrm>
            <a:off x="1213704" y="396875"/>
            <a:ext cx="6558387" cy="938719"/>
          </a:xfrm>
          <a:prstGeom prst="rect">
            <a:avLst/>
          </a:prstGeom>
        </p:spPr>
        <p:txBody>
          <a:bodyPr wrap="none">
            <a:spAutoFit/>
          </a:bodyPr>
          <a:lstStyle/>
          <a:p>
            <a:r>
              <a:rPr lang="es-ES_tradnl" sz="5500" b="1" dirty="0"/>
              <a:t>¿Cómo estás </a:t>
            </a:r>
            <a:r>
              <a:rPr lang="es-ES_tradnl" sz="5500" b="1" dirty="0" smtClean="0"/>
              <a:t>(tú)? </a:t>
            </a:r>
            <a:endParaRPr lang="en-US" sz="5500" b="1" dirty="0"/>
          </a:p>
        </p:txBody>
      </p:sp>
      <p:pic>
        <p:nvPicPr>
          <p:cNvPr id="5" name="Picture 4"/>
          <p:cNvPicPr>
            <a:picLocks noChangeAspect="1"/>
          </p:cNvPicPr>
          <p:nvPr/>
        </p:nvPicPr>
        <p:blipFill>
          <a:blip r:embed="rId2"/>
          <a:stretch>
            <a:fillRect/>
          </a:stretch>
        </p:blipFill>
        <p:spPr>
          <a:xfrm>
            <a:off x="2327275" y="1335595"/>
            <a:ext cx="4338130" cy="4338130"/>
          </a:xfrm>
          <a:prstGeom prst="rect">
            <a:avLst/>
          </a:prstGeom>
        </p:spPr>
      </p:pic>
    </p:spTree>
    <p:extLst>
      <p:ext uri="{BB962C8B-B14F-4D97-AF65-F5344CB8AC3E}">
        <p14:creationId xmlns:p14="http://schemas.microsoft.com/office/powerpoint/2010/main" xmlns="" val="174860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914400" y="5673725"/>
            <a:ext cx="7208838" cy="1015663"/>
          </a:xfrm>
          <a:prstGeom prst="rect">
            <a:avLst/>
          </a:prstGeom>
          <a:noFill/>
          <a:ln w="9525">
            <a:noFill/>
            <a:miter lim="800000"/>
            <a:headEnd/>
            <a:tailEnd/>
          </a:ln>
        </p:spPr>
        <p:txBody>
          <a:bodyPr wrap="square">
            <a:spAutoFit/>
          </a:bodyPr>
          <a:lstStyle/>
          <a:p>
            <a:pPr algn="ctr"/>
            <a:r>
              <a:rPr lang="en-US" sz="6000" b="1" dirty="0" smtClean="0">
                <a:solidFill>
                  <a:schemeClr val="accent1"/>
                </a:solidFill>
                <a:latin typeface="Century Schoolbook" pitchFamily="18" charset="0"/>
                <a:ea typeface="ＭＳ Ｐゴシック" pitchFamily="34" charset="-128"/>
              </a:rPr>
              <a:t>I am (very) good.</a:t>
            </a:r>
            <a:endParaRPr lang="en-US" sz="6000" b="1" dirty="0">
              <a:solidFill>
                <a:schemeClr val="accent1"/>
              </a:solidFill>
              <a:latin typeface="Century Schoolbook" pitchFamily="18" charset="0"/>
              <a:ea typeface="ＭＳ Ｐゴシック" pitchFamily="34" charset="-128"/>
            </a:endParaRPr>
          </a:p>
        </p:txBody>
      </p:sp>
      <p:sp>
        <p:nvSpPr>
          <p:cNvPr id="2" name="Rectangle 1"/>
          <p:cNvSpPr/>
          <p:nvPr/>
        </p:nvSpPr>
        <p:spPr>
          <a:xfrm>
            <a:off x="609600" y="142880"/>
            <a:ext cx="7596394" cy="938719"/>
          </a:xfrm>
          <a:prstGeom prst="rect">
            <a:avLst/>
          </a:prstGeom>
        </p:spPr>
        <p:txBody>
          <a:bodyPr wrap="none">
            <a:spAutoFit/>
          </a:bodyPr>
          <a:lstStyle/>
          <a:p>
            <a:pPr algn="ctr"/>
            <a:r>
              <a:rPr lang="es-ES_tradnl" sz="5500" b="1" dirty="0" smtClean="0"/>
              <a:t>Yo estoy (muy) bien.</a:t>
            </a:r>
            <a:endParaRPr lang="en-US" sz="5500" b="1" dirty="0"/>
          </a:p>
        </p:txBody>
      </p:sp>
      <p:pic>
        <p:nvPicPr>
          <p:cNvPr id="6" name="Picture 5"/>
          <p:cNvPicPr>
            <a:picLocks noChangeAspect="1"/>
          </p:cNvPicPr>
          <p:nvPr/>
        </p:nvPicPr>
        <p:blipFill>
          <a:blip r:embed="rId2"/>
          <a:stretch>
            <a:fillRect/>
          </a:stretch>
        </p:blipFill>
        <p:spPr>
          <a:xfrm>
            <a:off x="2159000" y="1117598"/>
            <a:ext cx="4826000" cy="4826000"/>
          </a:xfrm>
          <a:prstGeom prst="rect">
            <a:avLst/>
          </a:prstGeom>
        </p:spPr>
      </p:pic>
    </p:spTree>
    <p:extLst>
      <p:ext uri="{BB962C8B-B14F-4D97-AF65-F5344CB8AC3E}">
        <p14:creationId xmlns:p14="http://schemas.microsoft.com/office/powerpoint/2010/main" xmlns="" val="140541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390650" y="5673725"/>
            <a:ext cx="5818188" cy="1016000"/>
          </a:xfrm>
          <a:prstGeom prst="rect">
            <a:avLst/>
          </a:prstGeom>
          <a:noFill/>
          <a:ln w="9525">
            <a:noFill/>
            <a:miter lim="800000"/>
            <a:headEnd/>
            <a:tailEnd/>
          </a:ln>
        </p:spPr>
        <p:txBody>
          <a:bodyPr>
            <a:spAutoFit/>
          </a:bodyPr>
          <a:lstStyle/>
          <a:p>
            <a:pPr algn="ctr"/>
            <a:r>
              <a:rPr lang="en-US" sz="6000" b="1" dirty="0" smtClean="0">
                <a:solidFill>
                  <a:schemeClr val="accent1"/>
                </a:solidFill>
                <a:latin typeface="Century Schoolbook" pitchFamily="18" charset="0"/>
                <a:ea typeface="ＭＳ Ｐゴシック" pitchFamily="34" charset="-128"/>
              </a:rPr>
              <a:t>I am okay.</a:t>
            </a:r>
            <a:endParaRPr lang="en-US" sz="6000" b="1" dirty="0">
              <a:solidFill>
                <a:schemeClr val="accent1"/>
              </a:solidFill>
              <a:latin typeface="Century Schoolbook" pitchFamily="18" charset="0"/>
              <a:ea typeface="ＭＳ Ｐゴシック" pitchFamily="34" charset="-128"/>
            </a:endParaRPr>
          </a:p>
        </p:txBody>
      </p:sp>
      <p:sp>
        <p:nvSpPr>
          <p:cNvPr id="2" name="Rectangle 1"/>
          <p:cNvSpPr/>
          <p:nvPr/>
        </p:nvSpPr>
        <p:spPr>
          <a:xfrm>
            <a:off x="304800" y="142880"/>
            <a:ext cx="8534400" cy="1569660"/>
          </a:xfrm>
          <a:prstGeom prst="rect">
            <a:avLst/>
          </a:prstGeom>
        </p:spPr>
        <p:txBody>
          <a:bodyPr wrap="square">
            <a:spAutoFit/>
          </a:bodyPr>
          <a:lstStyle/>
          <a:p>
            <a:pPr algn="ctr"/>
            <a:r>
              <a:rPr lang="es-ES_tradnl" sz="4800" b="1" dirty="0" smtClean="0"/>
              <a:t>Yo estoy así así /</a:t>
            </a:r>
          </a:p>
          <a:p>
            <a:pPr algn="ctr"/>
            <a:r>
              <a:rPr lang="en-US" sz="4800" b="1" dirty="0"/>
              <a:t>m</a:t>
            </a:r>
            <a:r>
              <a:rPr lang="es-ES_tradnl" sz="4800" b="1" dirty="0" err="1" smtClean="0"/>
              <a:t>ás</a:t>
            </a:r>
            <a:r>
              <a:rPr lang="es-ES_tradnl" sz="4800" b="1" dirty="0" smtClean="0"/>
              <a:t> o menos.</a:t>
            </a:r>
            <a:endParaRPr lang="en-US" sz="4800" b="1" dirty="0"/>
          </a:p>
        </p:txBody>
      </p:sp>
      <p:pic>
        <p:nvPicPr>
          <p:cNvPr id="3" name="Picture 2"/>
          <p:cNvPicPr>
            <a:picLocks noChangeAspect="1"/>
          </p:cNvPicPr>
          <p:nvPr/>
        </p:nvPicPr>
        <p:blipFill>
          <a:blip r:embed="rId2"/>
          <a:stretch>
            <a:fillRect/>
          </a:stretch>
        </p:blipFill>
        <p:spPr>
          <a:xfrm>
            <a:off x="2353733" y="1682073"/>
            <a:ext cx="4059767" cy="4185327"/>
          </a:xfrm>
          <a:prstGeom prst="rect">
            <a:avLst/>
          </a:prstGeom>
        </p:spPr>
      </p:pic>
    </p:spTree>
    <p:extLst>
      <p:ext uri="{BB962C8B-B14F-4D97-AF65-F5344CB8AC3E}">
        <p14:creationId xmlns:p14="http://schemas.microsoft.com/office/powerpoint/2010/main" xmlns="" val="217478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04971" y="5673725"/>
            <a:ext cx="7805629" cy="1015663"/>
          </a:xfrm>
          <a:prstGeom prst="rect">
            <a:avLst/>
          </a:prstGeom>
          <a:noFill/>
          <a:ln w="9525">
            <a:noFill/>
            <a:miter lim="800000"/>
            <a:headEnd/>
            <a:tailEnd/>
          </a:ln>
        </p:spPr>
        <p:txBody>
          <a:bodyPr wrap="square">
            <a:spAutoFit/>
          </a:bodyPr>
          <a:lstStyle/>
          <a:p>
            <a:pPr algn="ctr"/>
            <a:r>
              <a:rPr lang="en-US" sz="6000" b="1" dirty="0" smtClean="0">
                <a:solidFill>
                  <a:schemeClr val="accent1"/>
                </a:solidFill>
                <a:latin typeface="Century Schoolbook" pitchFamily="18" charset="0"/>
                <a:ea typeface="ＭＳ Ｐゴシック" pitchFamily="34" charset="-128"/>
              </a:rPr>
              <a:t>I am (very) bad.</a:t>
            </a:r>
            <a:endParaRPr lang="en-US" sz="6000" b="1" dirty="0">
              <a:solidFill>
                <a:schemeClr val="accent1"/>
              </a:solidFill>
              <a:latin typeface="Century Schoolbook" pitchFamily="18" charset="0"/>
              <a:ea typeface="ＭＳ Ｐゴシック" pitchFamily="34" charset="-128"/>
            </a:endParaRPr>
          </a:p>
        </p:txBody>
      </p:sp>
      <p:sp>
        <p:nvSpPr>
          <p:cNvPr id="2" name="Rectangle 1"/>
          <p:cNvSpPr/>
          <p:nvPr/>
        </p:nvSpPr>
        <p:spPr>
          <a:xfrm>
            <a:off x="762000" y="142880"/>
            <a:ext cx="7348429" cy="938719"/>
          </a:xfrm>
          <a:prstGeom prst="rect">
            <a:avLst/>
          </a:prstGeom>
        </p:spPr>
        <p:txBody>
          <a:bodyPr wrap="none">
            <a:spAutoFit/>
          </a:bodyPr>
          <a:lstStyle/>
          <a:p>
            <a:pPr algn="ctr"/>
            <a:r>
              <a:rPr lang="es-ES_tradnl" sz="5500" b="1" dirty="0" smtClean="0"/>
              <a:t>Yo estoy (muy) mal.</a:t>
            </a:r>
            <a:endParaRPr lang="en-US" sz="5500" b="1" dirty="0"/>
          </a:p>
        </p:txBody>
      </p:sp>
      <p:pic>
        <p:nvPicPr>
          <p:cNvPr id="5" name="Picture 4"/>
          <p:cNvPicPr>
            <a:picLocks noChangeAspect="1"/>
          </p:cNvPicPr>
          <p:nvPr/>
        </p:nvPicPr>
        <p:blipFill>
          <a:blip r:embed="rId2"/>
          <a:stretch>
            <a:fillRect/>
          </a:stretch>
        </p:blipFill>
        <p:spPr>
          <a:xfrm>
            <a:off x="2044689" y="1231608"/>
            <a:ext cx="4593167" cy="4356406"/>
          </a:xfrm>
          <a:prstGeom prst="rect">
            <a:avLst/>
          </a:prstGeom>
        </p:spPr>
      </p:pic>
    </p:spTree>
    <p:extLst>
      <p:ext uri="{BB962C8B-B14F-4D97-AF65-F5344CB8AC3E}">
        <p14:creationId xmlns:p14="http://schemas.microsoft.com/office/powerpoint/2010/main" xmlns="" val="413328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t>
            </a:r>
            <a:r>
              <a:rPr lang="en-US" i="1" dirty="0" err="1" smtClean="0"/>
              <a:t>Qué</a:t>
            </a:r>
            <a:r>
              <a:rPr lang="en-US" i="1" dirty="0" smtClean="0"/>
              <a:t> </a:t>
            </a:r>
            <a:r>
              <a:rPr lang="en-US" i="1" dirty="0" err="1" smtClean="0"/>
              <a:t>diría</a:t>
            </a:r>
            <a:r>
              <a:rPr lang="en-US" i="1" dirty="0" smtClean="0"/>
              <a:t> la persona?</a:t>
            </a:r>
            <a:endParaRPr lang="en-US" i="1" dirty="0"/>
          </a:p>
        </p:txBody>
      </p:sp>
      <p:sp>
        <p:nvSpPr>
          <p:cNvPr id="3" name="Text Placeholder 2"/>
          <p:cNvSpPr>
            <a:spLocks noGrp="1"/>
          </p:cNvSpPr>
          <p:nvPr>
            <p:ph type="body" idx="1"/>
          </p:nvPr>
        </p:nvSpPr>
        <p:spPr/>
        <p:txBody>
          <a:bodyPr/>
          <a:lstStyle/>
          <a:p>
            <a:r>
              <a:rPr lang="en-US" dirty="0" smtClean="0"/>
              <a:t>What would the person say if asked how they were feeling/doing?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9800" y="1143000"/>
            <a:ext cx="4495800" cy="4495800"/>
          </a:xfrm>
          <a:prstGeom prst="rect">
            <a:avLst/>
          </a:prstGeom>
        </p:spPr>
      </p:pic>
      <p:sp>
        <p:nvSpPr>
          <p:cNvPr id="3" name="TextBox 2"/>
          <p:cNvSpPr txBox="1"/>
          <p:nvPr/>
        </p:nvSpPr>
        <p:spPr>
          <a:xfrm>
            <a:off x="914400" y="128081"/>
            <a:ext cx="7162800" cy="938719"/>
          </a:xfrm>
          <a:prstGeom prst="rect">
            <a:avLst/>
          </a:prstGeom>
          <a:noFill/>
        </p:spPr>
        <p:txBody>
          <a:bodyPr wrap="square" rtlCol="0">
            <a:spAutoFit/>
          </a:bodyPr>
          <a:lstStyle/>
          <a:p>
            <a:pPr algn="ctr"/>
            <a:r>
              <a:rPr lang="en-US" sz="5400" b="1" dirty="0" smtClean="0">
                <a:solidFill>
                  <a:schemeClr val="accent1">
                    <a:lumMod val="75000"/>
                  </a:schemeClr>
                </a:solidFill>
              </a:rPr>
              <a:t>¿</a:t>
            </a:r>
            <a:r>
              <a:rPr lang="en-US" sz="5400" b="1" dirty="0" err="1" smtClean="0">
                <a:solidFill>
                  <a:schemeClr val="accent1">
                    <a:lumMod val="75000"/>
                  </a:schemeClr>
                </a:solidFill>
              </a:rPr>
              <a:t>Cómo</a:t>
            </a:r>
            <a:r>
              <a:rPr lang="en-US" sz="5400" b="1" dirty="0" smtClean="0">
                <a:solidFill>
                  <a:schemeClr val="accent1">
                    <a:lumMod val="75000"/>
                  </a:schemeClr>
                </a:solidFill>
              </a:rPr>
              <a:t> </a:t>
            </a:r>
            <a:r>
              <a:rPr lang="en-US" sz="5400" b="1" dirty="0" err="1" smtClean="0">
                <a:solidFill>
                  <a:schemeClr val="accent1">
                    <a:lumMod val="75000"/>
                  </a:schemeClr>
                </a:solidFill>
              </a:rPr>
              <a:t>estás</a:t>
            </a:r>
            <a:r>
              <a:rPr lang="en-US" sz="5400" b="1" dirty="0" smtClean="0">
                <a:solidFill>
                  <a:schemeClr val="accent1">
                    <a:lumMod val="75000"/>
                  </a:schemeClr>
                </a:solidFill>
              </a:rPr>
              <a:t>?</a:t>
            </a:r>
            <a:endParaRPr lang="en-US" sz="5400" b="1" dirty="0">
              <a:solidFill>
                <a:schemeClr val="accent1">
                  <a:lumMod val="75000"/>
                </a:schemeClr>
              </a:solidFill>
            </a:endParaRPr>
          </a:p>
        </p:txBody>
      </p:sp>
      <p:sp>
        <p:nvSpPr>
          <p:cNvPr id="4" name="TextBox 3"/>
          <p:cNvSpPr txBox="1"/>
          <p:nvPr/>
        </p:nvSpPr>
        <p:spPr>
          <a:xfrm>
            <a:off x="914400" y="5919281"/>
            <a:ext cx="7162800" cy="938719"/>
          </a:xfrm>
          <a:prstGeom prst="rect">
            <a:avLst/>
          </a:prstGeom>
          <a:noFill/>
        </p:spPr>
        <p:txBody>
          <a:bodyPr wrap="square" rtlCol="0">
            <a:spAutoFit/>
          </a:bodyPr>
          <a:lstStyle/>
          <a:p>
            <a:pPr algn="ctr"/>
            <a:r>
              <a:rPr lang="en-US" sz="5400" b="1" dirty="0" err="1" smtClean="0"/>
              <a:t>Estoy</a:t>
            </a:r>
            <a:r>
              <a:rPr lang="en-US" sz="5400" b="1" dirty="0" smtClean="0"/>
              <a:t> mal</a:t>
            </a:r>
            <a:endParaRPr lang="en-US" sz="5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28081"/>
            <a:ext cx="7162800" cy="938719"/>
          </a:xfrm>
          <a:prstGeom prst="rect">
            <a:avLst/>
          </a:prstGeom>
          <a:noFill/>
        </p:spPr>
        <p:txBody>
          <a:bodyPr wrap="square" rtlCol="0">
            <a:spAutoFit/>
          </a:bodyPr>
          <a:lstStyle/>
          <a:p>
            <a:pPr algn="ctr"/>
            <a:r>
              <a:rPr lang="en-US" sz="5400" b="1" dirty="0" smtClean="0">
                <a:solidFill>
                  <a:schemeClr val="accent1">
                    <a:lumMod val="75000"/>
                  </a:schemeClr>
                </a:solidFill>
              </a:rPr>
              <a:t>¿</a:t>
            </a:r>
            <a:r>
              <a:rPr lang="en-US" sz="5400" b="1" dirty="0" err="1" smtClean="0">
                <a:solidFill>
                  <a:schemeClr val="accent1">
                    <a:lumMod val="75000"/>
                  </a:schemeClr>
                </a:solidFill>
              </a:rPr>
              <a:t>Cómo</a:t>
            </a:r>
            <a:r>
              <a:rPr lang="en-US" sz="5400" b="1" dirty="0" smtClean="0">
                <a:solidFill>
                  <a:schemeClr val="accent1">
                    <a:lumMod val="75000"/>
                  </a:schemeClr>
                </a:solidFill>
              </a:rPr>
              <a:t> </a:t>
            </a:r>
            <a:r>
              <a:rPr lang="en-US" sz="5400" b="1" dirty="0" err="1" smtClean="0">
                <a:solidFill>
                  <a:schemeClr val="accent1">
                    <a:lumMod val="75000"/>
                  </a:schemeClr>
                </a:solidFill>
              </a:rPr>
              <a:t>estás</a:t>
            </a:r>
            <a:r>
              <a:rPr lang="en-US" sz="5400" b="1" dirty="0" smtClean="0">
                <a:solidFill>
                  <a:schemeClr val="accent1">
                    <a:lumMod val="75000"/>
                  </a:schemeClr>
                </a:solidFill>
              </a:rPr>
              <a:t>?</a:t>
            </a:r>
            <a:endParaRPr lang="en-US" sz="5400" b="1" dirty="0">
              <a:solidFill>
                <a:schemeClr val="accent1">
                  <a:lumMod val="75000"/>
                </a:schemeClr>
              </a:solidFill>
            </a:endParaRPr>
          </a:p>
        </p:txBody>
      </p:sp>
      <p:sp>
        <p:nvSpPr>
          <p:cNvPr id="4" name="TextBox 3"/>
          <p:cNvSpPr txBox="1"/>
          <p:nvPr/>
        </p:nvSpPr>
        <p:spPr>
          <a:xfrm>
            <a:off x="914400" y="5919281"/>
            <a:ext cx="7162800" cy="938719"/>
          </a:xfrm>
          <a:prstGeom prst="rect">
            <a:avLst/>
          </a:prstGeom>
          <a:noFill/>
        </p:spPr>
        <p:txBody>
          <a:bodyPr wrap="square" rtlCol="0">
            <a:spAutoFit/>
          </a:bodyPr>
          <a:lstStyle/>
          <a:p>
            <a:pPr algn="ctr"/>
            <a:r>
              <a:rPr lang="en-US" sz="5400" b="1" dirty="0" err="1" smtClean="0"/>
              <a:t>Estoy</a:t>
            </a:r>
            <a:r>
              <a:rPr lang="en-US" sz="5400" b="1" dirty="0" smtClean="0"/>
              <a:t> </a:t>
            </a:r>
            <a:r>
              <a:rPr lang="en-US" sz="5400" b="1" dirty="0" err="1" smtClean="0"/>
              <a:t>bien</a:t>
            </a:r>
            <a:endParaRPr lang="en-US" sz="5400" b="1" dirty="0"/>
          </a:p>
        </p:txBody>
      </p:sp>
      <p:pic>
        <p:nvPicPr>
          <p:cNvPr id="6" name="Picture 5"/>
          <p:cNvPicPr>
            <a:picLocks noChangeAspect="1"/>
          </p:cNvPicPr>
          <p:nvPr/>
        </p:nvPicPr>
        <p:blipFill>
          <a:blip r:embed="rId2"/>
          <a:stretch>
            <a:fillRect/>
          </a:stretch>
        </p:blipFill>
        <p:spPr>
          <a:xfrm>
            <a:off x="2819400" y="1066800"/>
            <a:ext cx="3302000" cy="495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28081"/>
            <a:ext cx="7162800" cy="938719"/>
          </a:xfrm>
          <a:prstGeom prst="rect">
            <a:avLst/>
          </a:prstGeom>
          <a:noFill/>
        </p:spPr>
        <p:txBody>
          <a:bodyPr wrap="square" rtlCol="0">
            <a:spAutoFit/>
          </a:bodyPr>
          <a:lstStyle/>
          <a:p>
            <a:pPr algn="ctr"/>
            <a:r>
              <a:rPr lang="en-US" sz="5400" b="1" dirty="0" smtClean="0">
                <a:solidFill>
                  <a:schemeClr val="accent1">
                    <a:lumMod val="75000"/>
                  </a:schemeClr>
                </a:solidFill>
              </a:rPr>
              <a:t>¿</a:t>
            </a:r>
            <a:r>
              <a:rPr lang="en-US" sz="5400" b="1" dirty="0" err="1" smtClean="0">
                <a:solidFill>
                  <a:schemeClr val="accent1">
                    <a:lumMod val="75000"/>
                  </a:schemeClr>
                </a:solidFill>
              </a:rPr>
              <a:t>Cómo</a:t>
            </a:r>
            <a:r>
              <a:rPr lang="en-US" sz="5400" b="1" dirty="0" smtClean="0">
                <a:solidFill>
                  <a:schemeClr val="accent1">
                    <a:lumMod val="75000"/>
                  </a:schemeClr>
                </a:solidFill>
              </a:rPr>
              <a:t> </a:t>
            </a:r>
            <a:r>
              <a:rPr lang="en-US" sz="5400" b="1" dirty="0" err="1" smtClean="0">
                <a:solidFill>
                  <a:schemeClr val="accent1">
                    <a:lumMod val="75000"/>
                  </a:schemeClr>
                </a:solidFill>
              </a:rPr>
              <a:t>estás</a:t>
            </a:r>
            <a:r>
              <a:rPr lang="en-US" sz="5400" b="1" dirty="0" smtClean="0">
                <a:solidFill>
                  <a:schemeClr val="accent1">
                    <a:lumMod val="75000"/>
                  </a:schemeClr>
                </a:solidFill>
              </a:rPr>
              <a:t>?</a:t>
            </a:r>
            <a:endParaRPr lang="en-US" sz="5400" b="1" dirty="0">
              <a:solidFill>
                <a:schemeClr val="accent1">
                  <a:lumMod val="75000"/>
                </a:schemeClr>
              </a:solidFill>
            </a:endParaRPr>
          </a:p>
        </p:txBody>
      </p:sp>
      <p:sp>
        <p:nvSpPr>
          <p:cNvPr id="4" name="TextBox 3"/>
          <p:cNvSpPr txBox="1"/>
          <p:nvPr/>
        </p:nvSpPr>
        <p:spPr>
          <a:xfrm>
            <a:off x="914400" y="5919281"/>
            <a:ext cx="7162800" cy="938719"/>
          </a:xfrm>
          <a:prstGeom prst="rect">
            <a:avLst/>
          </a:prstGeom>
          <a:noFill/>
        </p:spPr>
        <p:txBody>
          <a:bodyPr wrap="square" rtlCol="0">
            <a:spAutoFit/>
          </a:bodyPr>
          <a:lstStyle/>
          <a:p>
            <a:pPr algn="ctr"/>
            <a:r>
              <a:rPr lang="en-US" sz="5400" b="1" dirty="0" err="1" smtClean="0"/>
              <a:t>Estoy</a:t>
            </a:r>
            <a:r>
              <a:rPr lang="en-US" sz="5400" b="1" dirty="0" smtClean="0"/>
              <a:t> </a:t>
            </a:r>
            <a:r>
              <a:rPr lang="en-US" sz="5400" b="1" dirty="0" err="1" smtClean="0"/>
              <a:t>así</a:t>
            </a:r>
            <a:r>
              <a:rPr lang="en-US" sz="5400" b="1" dirty="0" smtClean="0"/>
              <a:t> </a:t>
            </a:r>
            <a:r>
              <a:rPr lang="en-US" sz="5400" b="1" dirty="0" err="1" smtClean="0"/>
              <a:t>así</a:t>
            </a:r>
            <a:endParaRPr lang="en-US" sz="5400" b="1" dirty="0"/>
          </a:p>
        </p:txBody>
      </p:sp>
      <p:pic>
        <p:nvPicPr>
          <p:cNvPr id="5" name="Picture 4"/>
          <p:cNvPicPr>
            <a:picLocks noChangeAspect="1"/>
          </p:cNvPicPr>
          <p:nvPr/>
        </p:nvPicPr>
        <p:blipFill>
          <a:blip r:embed="rId2"/>
          <a:stretch>
            <a:fillRect/>
          </a:stretch>
        </p:blipFill>
        <p:spPr>
          <a:xfrm>
            <a:off x="1905000" y="1295400"/>
            <a:ext cx="5410200" cy="45489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Autofit/>
          </a:bodyPr>
          <a:lstStyle/>
          <a:p>
            <a:pPr algn="ctr"/>
            <a:r>
              <a:rPr lang="en-US" sz="3600" b="1" u="sng" cap="none" dirty="0" smtClean="0">
                <a:solidFill>
                  <a:srgbClr val="FE8637"/>
                </a:solidFill>
              </a:rPr>
              <a:t>Saying “Hello” in Different Cultures:</a:t>
            </a:r>
            <a:endParaRPr lang="en-US" sz="3600" b="1" u="sng" cap="none" dirty="0">
              <a:solidFill>
                <a:srgbClr val="FE8637"/>
              </a:solidFill>
            </a:endParaRPr>
          </a:p>
        </p:txBody>
      </p:sp>
      <p:pic>
        <p:nvPicPr>
          <p:cNvPr id="5" name="Picture 4"/>
          <p:cNvPicPr>
            <a:picLocks noChangeAspect="1"/>
          </p:cNvPicPr>
          <p:nvPr/>
        </p:nvPicPr>
        <p:blipFill>
          <a:blip r:embed="rId2"/>
          <a:stretch>
            <a:fillRect/>
          </a:stretch>
        </p:blipFill>
        <p:spPr>
          <a:xfrm>
            <a:off x="0" y="3826565"/>
            <a:ext cx="4530970" cy="3031435"/>
          </a:xfrm>
          <a:prstGeom prst="rect">
            <a:avLst/>
          </a:prstGeom>
        </p:spPr>
      </p:pic>
      <p:pic>
        <p:nvPicPr>
          <p:cNvPr id="6" name="Picture 5"/>
          <p:cNvPicPr>
            <a:picLocks noChangeAspect="1"/>
          </p:cNvPicPr>
          <p:nvPr/>
        </p:nvPicPr>
        <p:blipFill>
          <a:blip r:embed="rId3"/>
          <a:stretch>
            <a:fillRect/>
          </a:stretch>
        </p:blipFill>
        <p:spPr>
          <a:xfrm>
            <a:off x="4572000" y="3826565"/>
            <a:ext cx="4572000" cy="3031435"/>
          </a:xfrm>
          <a:prstGeom prst="rect">
            <a:avLst/>
          </a:prstGeom>
        </p:spPr>
      </p:pic>
      <p:pic>
        <p:nvPicPr>
          <p:cNvPr id="7" name="Picture 6"/>
          <p:cNvPicPr>
            <a:picLocks noChangeAspect="1"/>
          </p:cNvPicPr>
          <p:nvPr/>
        </p:nvPicPr>
        <p:blipFill>
          <a:blip r:embed="rId4"/>
          <a:stretch>
            <a:fillRect/>
          </a:stretch>
        </p:blipFill>
        <p:spPr>
          <a:xfrm>
            <a:off x="0" y="1165895"/>
            <a:ext cx="4530970" cy="2823879"/>
          </a:xfrm>
          <a:prstGeom prst="rect">
            <a:avLst/>
          </a:prstGeom>
        </p:spPr>
      </p:pic>
      <p:sp>
        <p:nvSpPr>
          <p:cNvPr id="9" name="TextBox 8"/>
          <p:cNvSpPr txBox="1"/>
          <p:nvPr/>
        </p:nvSpPr>
        <p:spPr>
          <a:xfrm>
            <a:off x="2590800" y="3328054"/>
            <a:ext cx="1905000" cy="661720"/>
          </a:xfrm>
          <a:prstGeom prst="rect">
            <a:avLst/>
          </a:prstGeom>
          <a:solidFill>
            <a:schemeClr val="accent1">
              <a:lumMod val="75000"/>
            </a:schemeClr>
          </a:solidFill>
        </p:spPr>
        <p:txBody>
          <a:bodyPr wrap="square" rtlCol="0">
            <a:spAutoFit/>
          </a:bodyPr>
          <a:lstStyle/>
          <a:p>
            <a:pPr algn="ctr"/>
            <a:r>
              <a:rPr lang="en-US" sz="3700" b="1" dirty="0" smtClean="0">
                <a:solidFill>
                  <a:schemeClr val="bg1"/>
                </a:solidFill>
              </a:rPr>
              <a:t>Japan</a:t>
            </a:r>
            <a:endParaRPr lang="en-US" sz="3700" b="1" dirty="0">
              <a:solidFill>
                <a:schemeClr val="bg1"/>
              </a:solidFill>
            </a:endParaRPr>
          </a:p>
        </p:txBody>
      </p:sp>
      <p:sp>
        <p:nvSpPr>
          <p:cNvPr id="10" name="TextBox 9"/>
          <p:cNvSpPr txBox="1"/>
          <p:nvPr/>
        </p:nvSpPr>
        <p:spPr>
          <a:xfrm>
            <a:off x="2625970" y="6196280"/>
            <a:ext cx="1905000" cy="661720"/>
          </a:xfrm>
          <a:prstGeom prst="rect">
            <a:avLst/>
          </a:prstGeom>
          <a:solidFill>
            <a:schemeClr val="accent1">
              <a:lumMod val="75000"/>
            </a:schemeClr>
          </a:solidFill>
        </p:spPr>
        <p:txBody>
          <a:bodyPr wrap="square" rtlCol="0">
            <a:spAutoFit/>
          </a:bodyPr>
          <a:lstStyle/>
          <a:p>
            <a:pPr algn="ctr"/>
            <a:r>
              <a:rPr lang="en-US" sz="3700" b="1" dirty="0" smtClean="0">
                <a:solidFill>
                  <a:schemeClr val="bg1"/>
                </a:solidFill>
              </a:rPr>
              <a:t>Tibet</a:t>
            </a:r>
            <a:endParaRPr lang="en-US" sz="3700" b="1" dirty="0">
              <a:solidFill>
                <a:schemeClr val="bg1"/>
              </a:solidFill>
            </a:endParaRPr>
          </a:p>
        </p:txBody>
      </p:sp>
      <p:sp>
        <p:nvSpPr>
          <p:cNvPr id="12" name="TextBox 11"/>
          <p:cNvSpPr txBox="1"/>
          <p:nvPr/>
        </p:nvSpPr>
        <p:spPr>
          <a:xfrm>
            <a:off x="7239000" y="6196280"/>
            <a:ext cx="1905000" cy="661720"/>
          </a:xfrm>
          <a:prstGeom prst="rect">
            <a:avLst/>
          </a:prstGeom>
          <a:solidFill>
            <a:schemeClr val="accent1">
              <a:lumMod val="75000"/>
            </a:schemeClr>
          </a:solidFill>
        </p:spPr>
        <p:txBody>
          <a:bodyPr wrap="square" rtlCol="0">
            <a:spAutoFit/>
          </a:bodyPr>
          <a:lstStyle/>
          <a:p>
            <a:pPr algn="ctr"/>
            <a:r>
              <a:rPr lang="en-US" sz="3700" b="1" dirty="0" smtClean="0">
                <a:solidFill>
                  <a:schemeClr val="bg1"/>
                </a:solidFill>
              </a:rPr>
              <a:t>USA</a:t>
            </a:r>
            <a:endParaRPr lang="en-US" sz="3700" b="1" dirty="0">
              <a:solidFill>
                <a:schemeClr val="bg1"/>
              </a:solidFill>
            </a:endParaRPr>
          </a:p>
        </p:txBody>
      </p:sp>
      <p:pic>
        <p:nvPicPr>
          <p:cNvPr id="13" name="Picture 12"/>
          <p:cNvPicPr>
            <a:picLocks noChangeAspect="1"/>
          </p:cNvPicPr>
          <p:nvPr/>
        </p:nvPicPr>
        <p:blipFill>
          <a:blip r:embed="rId5"/>
          <a:stretch>
            <a:fillRect/>
          </a:stretch>
        </p:blipFill>
        <p:spPr>
          <a:xfrm>
            <a:off x="4572000" y="1165895"/>
            <a:ext cx="4572000" cy="2628900"/>
          </a:xfrm>
          <a:prstGeom prst="rect">
            <a:avLst/>
          </a:prstGeom>
        </p:spPr>
      </p:pic>
      <p:sp>
        <p:nvSpPr>
          <p:cNvPr id="14" name="TextBox 13"/>
          <p:cNvSpPr txBox="1"/>
          <p:nvPr/>
        </p:nvSpPr>
        <p:spPr>
          <a:xfrm>
            <a:off x="7239000" y="3133075"/>
            <a:ext cx="1905000" cy="661720"/>
          </a:xfrm>
          <a:prstGeom prst="rect">
            <a:avLst/>
          </a:prstGeom>
          <a:solidFill>
            <a:schemeClr val="accent1">
              <a:lumMod val="75000"/>
            </a:schemeClr>
          </a:solidFill>
        </p:spPr>
        <p:txBody>
          <a:bodyPr wrap="square" rtlCol="0">
            <a:spAutoFit/>
          </a:bodyPr>
          <a:lstStyle/>
          <a:p>
            <a:pPr algn="ctr"/>
            <a:r>
              <a:rPr lang="en-US" sz="3700" b="1" dirty="0" smtClean="0">
                <a:solidFill>
                  <a:schemeClr val="bg1"/>
                </a:solidFill>
              </a:rPr>
              <a:t>Inuit</a:t>
            </a:r>
            <a:endParaRPr lang="en-US" sz="3700" b="1" dirty="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Extras!</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229600" cy="1477328"/>
          </a:xfrm>
          <a:prstGeom prst="rect">
            <a:avLst/>
          </a:prstGeom>
          <a:noFill/>
        </p:spPr>
        <p:txBody>
          <a:bodyPr wrap="square" rtlCol="0">
            <a:spAutoFit/>
          </a:bodyPr>
          <a:lstStyle/>
          <a:p>
            <a:pPr algn="ctr"/>
            <a:r>
              <a:rPr lang="en-US" sz="9000" b="1" dirty="0" smtClean="0">
                <a:solidFill>
                  <a:schemeClr val="accent1"/>
                </a:solidFill>
              </a:rPr>
              <a:t>Mucho gusto</a:t>
            </a:r>
            <a:endParaRPr lang="en-US" sz="9000" b="1" dirty="0">
              <a:solidFill>
                <a:schemeClr val="accent1"/>
              </a:solidFill>
            </a:endParaRPr>
          </a:p>
        </p:txBody>
      </p:sp>
      <p:sp>
        <p:nvSpPr>
          <p:cNvPr id="3" name="TextBox 2"/>
          <p:cNvSpPr txBox="1"/>
          <p:nvPr/>
        </p:nvSpPr>
        <p:spPr>
          <a:xfrm>
            <a:off x="457200" y="3462278"/>
            <a:ext cx="8229600" cy="2862322"/>
          </a:xfrm>
          <a:prstGeom prst="rect">
            <a:avLst/>
          </a:prstGeom>
          <a:noFill/>
        </p:spPr>
        <p:txBody>
          <a:bodyPr wrap="square" rtlCol="0">
            <a:spAutoFit/>
          </a:bodyPr>
          <a:lstStyle/>
          <a:p>
            <a:pPr algn="ctr"/>
            <a:r>
              <a:rPr lang="en-US" sz="9000" b="1" dirty="0" smtClean="0"/>
              <a:t>Nice to meet you</a:t>
            </a:r>
            <a:endParaRPr lang="en-US" sz="9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229600" cy="1477328"/>
          </a:xfrm>
          <a:prstGeom prst="rect">
            <a:avLst/>
          </a:prstGeom>
          <a:noFill/>
        </p:spPr>
        <p:txBody>
          <a:bodyPr wrap="square" rtlCol="0">
            <a:spAutoFit/>
          </a:bodyPr>
          <a:lstStyle/>
          <a:p>
            <a:pPr algn="ctr"/>
            <a:r>
              <a:rPr lang="en-US" sz="9000" b="1" dirty="0" err="1" smtClean="0">
                <a:solidFill>
                  <a:schemeClr val="accent1"/>
                </a:solidFill>
              </a:rPr>
              <a:t>Igualmente</a:t>
            </a:r>
            <a:endParaRPr lang="en-US" sz="9000" b="1" dirty="0">
              <a:solidFill>
                <a:schemeClr val="accent1"/>
              </a:solidFill>
            </a:endParaRPr>
          </a:p>
        </p:txBody>
      </p:sp>
      <p:sp>
        <p:nvSpPr>
          <p:cNvPr id="3" name="TextBox 2"/>
          <p:cNvSpPr txBox="1"/>
          <p:nvPr/>
        </p:nvSpPr>
        <p:spPr>
          <a:xfrm>
            <a:off x="457200" y="3462278"/>
            <a:ext cx="8229600" cy="1477328"/>
          </a:xfrm>
          <a:prstGeom prst="rect">
            <a:avLst/>
          </a:prstGeom>
          <a:noFill/>
        </p:spPr>
        <p:txBody>
          <a:bodyPr wrap="square" rtlCol="0">
            <a:spAutoFit/>
          </a:bodyPr>
          <a:lstStyle/>
          <a:p>
            <a:pPr algn="ctr"/>
            <a:r>
              <a:rPr lang="en-US" sz="9000" b="1" dirty="0" smtClean="0"/>
              <a:t>You too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229600" cy="1477328"/>
          </a:xfrm>
          <a:prstGeom prst="rect">
            <a:avLst/>
          </a:prstGeom>
          <a:noFill/>
        </p:spPr>
        <p:txBody>
          <a:bodyPr wrap="square" rtlCol="0">
            <a:spAutoFit/>
          </a:bodyPr>
          <a:lstStyle/>
          <a:p>
            <a:pPr algn="ctr"/>
            <a:r>
              <a:rPr lang="en-US" sz="9000" b="1" dirty="0" err="1" smtClean="0">
                <a:solidFill>
                  <a:schemeClr val="accent1"/>
                </a:solidFill>
              </a:rPr>
              <a:t>Qué</a:t>
            </a:r>
            <a:r>
              <a:rPr lang="en-US" sz="9000" b="1" dirty="0" smtClean="0">
                <a:solidFill>
                  <a:schemeClr val="accent1"/>
                </a:solidFill>
              </a:rPr>
              <a:t> </a:t>
            </a:r>
            <a:r>
              <a:rPr lang="en-US" sz="9000" b="1" dirty="0" err="1" smtClean="0">
                <a:solidFill>
                  <a:schemeClr val="accent1"/>
                </a:solidFill>
              </a:rPr>
              <a:t>tal</a:t>
            </a:r>
            <a:r>
              <a:rPr lang="en-US" sz="9000" b="1" dirty="0" smtClean="0">
                <a:solidFill>
                  <a:schemeClr val="accent1"/>
                </a:solidFill>
              </a:rPr>
              <a:t>?</a:t>
            </a:r>
            <a:endParaRPr lang="en-US" sz="9000" b="1" dirty="0">
              <a:solidFill>
                <a:schemeClr val="accent1"/>
              </a:solidFill>
            </a:endParaRPr>
          </a:p>
        </p:txBody>
      </p:sp>
      <p:sp>
        <p:nvSpPr>
          <p:cNvPr id="3" name="TextBox 2"/>
          <p:cNvSpPr txBox="1"/>
          <p:nvPr/>
        </p:nvSpPr>
        <p:spPr>
          <a:xfrm>
            <a:off x="457200" y="3462278"/>
            <a:ext cx="8229600" cy="2862322"/>
          </a:xfrm>
          <a:prstGeom prst="rect">
            <a:avLst/>
          </a:prstGeom>
          <a:noFill/>
        </p:spPr>
        <p:txBody>
          <a:bodyPr wrap="square" rtlCol="0">
            <a:spAutoFit/>
          </a:bodyPr>
          <a:lstStyle/>
          <a:p>
            <a:pPr algn="ctr"/>
            <a:r>
              <a:rPr lang="en-US" sz="9000" b="1" dirty="0" smtClean="0"/>
              <a:t>How’s it going?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Descubre</a:t>
            </a:r>
            <a:r>
              <a:rPr lang="en-US" dirty="0" smtClean="0"/>
              <a:t> </a:t>
            </a:r>
            <a:endParaRPr lang="en-US" dirty="0"/>
          </a:p>
        </p:txBody>
      </p:sp>
      <p:sp>
        <p:nvSpPr>
          <p:cNvPr id="3" name="Text Placeholder 2"/>
          <p:cNvSpPr>
            <a:spLocks noGrp="1"/>
          </p:cNvSpPr>
          <p:nvPr>
            <p:ph type="body" idx="1"/>
          </p:nvPr>
        </p:nvSpPr>
        <p:spPr/>
        <p:txBody>
          <a:bodyPr/>
          <a:lstStyle/>
          <a:p>
            <a:r>
              <a:rPr lang="en-US" dirty="0" smtClean="0"/>
              <a:t>Listening Practice</a:t>
            </a:r>
            <a:endParaRPr lang="en-US" dirty="0"/>
          </a:p>
        </p:txBody>
      </p:sp>
    </p:spTree>
    <p:extLst>
      <p:ext uri="{BB962C8B-B14F-4D97-AF65-F5344CB8AC3E}">
        <p14:creationId xmlns:p14="http://schemas.microsoft.com/office/powerpoint/2010/main" xmlns="" val="36876050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Choose the correct response</a:t>
            </a:r>
            <a:endParaRPr lang="en-US" dirty="0"/>
          </a:p>
        </p:txBody>
      </p:sp>
      <p:sp>
        <p:nvSpPr>
          <p:cNvPr id="5" name="Content Placeholder 4"/>
          <p:cNvSpPr>
            <a:spLocks noGrp="1"/>
          </p:cNvSpPr>
          <p:nvPr>
            <p:ph sz="quarter" idx="1"/>
          </p:nvPr>
        </p:nvSpPr>
        <p:spPr/>
        <p:txBody>
          <a:bodyPr/>
          <a:lstStyle/>
          <a:p>
            <a:r>
              <a:rPr lang="en-US" dirty="0" smtClean="0"/>
              <a:t>1. a.  </a:t>
            </a:r>
            <a:r>
              <a:rPr lang="en-US" dirty="0" err="1" smtClean="0"/>
              <a:t>Muy</a:t>
            </a:r>
            <a:r>
              <a:rPr lang="en-US" dirty="0" smtClean="0"/>
              <a:t> </a:t>
            </a:r>
            <a:r>
              <a:rPr lang="en-US" dirty="0" err="1" smtClean="0"/>
              <a:t>bien</a:t>
            </a:r>
            <a:r>
              <a:rPr lang="en-US" dirty="0" smtClean="0"/>
              <a:t>, Gracias   B. Me </a:t>
            </a:r>
            <a:r>
              <a:rPr lang="en-US" dirty="0" err="1" smtClean="0"/>
              <a:t>llamo</a:t>
            </a:r>
            <a:r>
              <a:rPr lang="en-US" dirty="0" smtClean="0"/>
              <a:t> Graciela</a:t>
            </a:r>
          </a:p>
          <a:p>
            <a:r>
              <a:rPr lang="en-US" dirty="0" smtClean="0"/>
              <a:t>2. a. Lo </a:t>
            </a:r>
            <a:r>
              <a:rPr lang="en-US" dirty="0" err="1" smtClean="0"/>
              <a:t>siento</a:t>
            </a:r>
            <a:r>
              <a:rPr lang="en-US" dirty="0" smtClean="0"/>
              <a:t>                    </a:t>
            </a:r>
            <a:r>
              <a:rPr lang="en-US" dirty="0" err="1" smtClean="0"/>
              <a:t>B.Mucho</a:t>
            </a:r>
            <a:r>
              <a:rPr lang="en-US" dirty="0" smtClean="0"/>
              <a:t> Gusto</a:t>
            </a:r>
          </a:p>
          <a:p>
            <a:r>
              <a:rPr lang="en-US" dirty="0" smtClean="0"/>
              <a:t>3. a. Soy de Puerto Rico    B. No </a:t>
            </a:r>
            <a:r>
              <a:rPr lang="en-US" dirty="0" err="1" smtClean="0"/>
              <a:t>muy</a:t>
            </a:r>
            <a:r>
              <a:rPr lang="en-US" dirty="0" smtClean="0"/>
              <a:t> </a:t>
            </a:r>
            <a:r>
              <a:rPr lang="en-US" dirty="0" err="1" smtClean="0"/>
              <a:t>bien</a:t>
            </a:r>
            <a:endParaRPr lang="en-US" dirty="0" smtClean="0"/>
          </a:p>
          <a:p>
            <a:r>
              <a:rPr lang="en-US" dirty="0" smtClean="0"/>
              <a:t>4. a. No hay de </a:t>
            </a:r>
            <a:r>
              <a:rPr lang="en-US" dirty="0" err="1" smtClean="0"/>
              <a:t>qué</a:t>
            </a:r>
            <a:r>
              <a:rPr lang="en-US" dirty="0" smtClean="0"/>
              <a:t>            </a:t>
            </a:r>
            <a:r>
              <a:rPr lang="en-US" dirty="0" err="1" smtClean="0"/>
              <a:t>B.Regular</a:t>
            </a:r>
            <a:endParaRPr lang="en-US" dirty="0" smtClean="0"/>
          </a:p>
          <a:p>
            <a:r>
              <a:rPr lang="en-US" dirty="0" smtClean="0"/>
              <a:t>5. a. Mucho Gusto              B. </a:t>
            </a:r>
            <a:r>
              <a:rPr lang="en-US" dirty="0" err="1" smtClean="0"/>
              <a:t>Hasta</a:t>
            </a:r>
            <a:r>
              <a:rPr lang="en-US" dirty="0" smtClean="0"/>
              <a:t> Pronto</a:t>
            </a:r>
          </a:p>
          <a:p>
            <a:r>
              <a:rPr lang="en-US" dirty="0" smtClean="0"/>
              <a:t>6. a. Nada                           B. </a:t>
            </a:r>
            <a:r>
              <a:rPr lang="en-US" dirty="0" err="1" smtClean="0"/>
              <a:t>Igualmente</a:t>
            </a:r>
            <a:r>
              <a:rPr lang="en-US" dirty="0" smtClean="0"/>
              <a:t>  </a:t>
            </a:r>
          </a:p>
          <a:p>
            <a:pPr>
              <a:buNone/>
            </a:pP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 Work with a classmate to put this scrambled conversation in order</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7228362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Scrambled Conversation</a:t>
            </a:r>
            <a:endParaRPr lang="en-US" dirty="0"/>
          </a:p>
        </p:txBody>
      </p:sp>
      <p:sp>
        <p:nvSpPr>
          <p:cNvPr id="5" name="Content Placeholder 4"/>
          <p:cNvSpPr>
            <a:spLocks noGrp="1"/>
          </p:cNvSpPr>
          <p:nvPr>
            <p:ph sz="quarter" idx="1"/>
          </p:nvPr>
        </p:nvSpPr>
        <p:spPr/>
        <p:txBody>
          <a:bodyPr/>
          <a:lstStyle/>
          <a:p>
            <a:r>
              <a:rPr lang="en-US" dirty="0" err="1" smtClean="0"/>
              <a:t>Muy</a:t>
            </a:r>
            <a:r>
              <a:rPr lang="en-US" dirty="0" smtClean="0"/>
              <a:t> </a:t>
            </a:r>
            <a:r>
              <a:rPr lang="en-US" dirty="0" err="1" smtClean="0"/>
              <a:t>bien</a:t>
            </a:r>
            <a:r>
              <a:rPr lang="en-US" dirty="0" smtClean="0"/>
              <a:t>, Gracias.  Soy </a:t>
            </a:r>
            <a:r>
              <a:rPr lang="en-US" dirty="0" err="1" smtClean="0"/>
              <a:t>Rosabel</a:t>
            </a:r>
            <a:endParaRPr lang="en-US" dirty="0" smtClean="0"/>
          </a:p>
          <a:p>
            <a:r>
              <a:rPr lang="en-US" dirty="0" smtClean="0"/>
              <a:t>Soy del Ecuador.  Y </a:t>
            </a:r>
            <a:r>
              <a:rPr lang="en-US" dirty="0" err="1" smtClean="0"/>
              <a:t>tu</a:t>
            </a:r>
            <a:r>
              <a:rPr lang="en-US" dirty="0" smtClean="0"/>
              <a:t>?</a:t>
            </a:r>
          </a:p>
          <a:p>
            <a:r>
              <a:rPr lang="en-US" dirty="0" smtClean="0"/>
              <a:t>Mucho Gusto, </a:t>
            </a:r>
            <a:r>
              <a:rPr lang="en-US" dirty="0" err="1" smtClean="0"/>
              <a:t>Rosabel</a:t>
            </a:r>
            <a:endParaRPr lang="en-US" dirty="0" smtClean="0"/>
          </a:p>
          <a:p>
            <a:r>
              <a:rPr lang="en-US" dirty="0" err="1" smtClean="0"/>
              <a:t>Hola</a:t>
            </a:r>
            <a:r>
              <a:rPr lang="en-US" dirty="0" smtClean="0"/>
              <a:t>…Me </a:t>
            </a:r>
            <a:r>
              <a:rPr lang="en-US" dirty="0" err="1" smtClean="0"/>
              <a:t>llamo</a:t>
            </a:r>
            <a:r>
              <a:rPr lang="en-US" dirty="0" smtClean="0"/>
              <a:t>, Carlos. Como </a:t>
            </a:r>
            <a:r>
              <a:rPr lang="en-US" dirty="0" err="1" smtClean="0"/>
              <a:t>estas</a:t>
            </a:r>
            <a:r>
              <a:rPr lang="en-US" dirty="0" smtClean="0"/>
              <a:t>?</a:t>
            </a:r>
          </a:p>
          <a:p>
            <a:r>
              <a:rPr lang="en-US" dirty="0" smtClean="0"/>
              <a:t>Soy de Argentina</a:t>
            </a:r>
          </a:p>
          <a:p>
            <a:r>
              <a:rPr lang="en-US" dirty="0" err="1" smtClean="0"/>
              <a:t>Igualmente</a:t>
            </a:r>
            <a:r>
              <a:rPr lang="en-US" dirty="0" smtClean="0"/>
              <a:t>. De </a:t>
            </a:r>
            <a:r>
              <a:rPr lang="en-US" dirty="0" err="1" smtClean="0"/>
              <a:t>donde</a:t>
            </a:r>
            <a:r>
              <a:rPr lang="en-US" dirty="0" smtClean="0"/>
              <a:t> </a:t>
            </a:r>
            <a:r>
              <a:rPr lang="en-US" dirty="0" err="1" smtClean="0"/>
              <a:t>eres</a:t>
            </a:r>
            <a:r>
              <a:rPr lang="en-US" dirty="0" smtClean="0"/>
              <a:t>, Carlos?</a:t>
            </a:r>
          </a:p>
          <a:p>
            <a:endParaRPr lang="en-US" dirty="0"/>
          </a:p>
        </p:txBody>
      </p:sp>
    </p:spTree>
    <p:extLst>
      <p:ext uri="{BB962C8B-B14F-4D97-AF65-F5344CB8AC3E}">
        <p14:creationId xmlns:p14="http://schemas.microsoft.com/office/powerpoint/2010/main" xmlns="" val="8487216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Complete the following exchanges.</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3726022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7467600" cy="1417638"/>
          </a:xfrm>
        </p:spPr>
        <p:txBody>
          <a:bodyPr>
            <a:normAutofit/>
          </a:bodyPr>
          <a:lstStyle/>
          <a:p>
            <a:r>
              <a:rPr lang="en-US" sz="1800" dirty="0" smtClean="0"/>
              <a:t>Buenos </a:t>
            </a:r>
            <a:r>
              <a:rPr lang="en-US" sz="1800" dirty="0" err="1" smtClean="0"/>
              <a:t>dias</a:t>
            </a:r>
            <a:r>
              <a:rPr lang="en-US" sz="1800" dirty="0" smtClean="0"/>
              <a:t>                      ¿De </a:t>
            </a:r>
            <a:r>
              <a:rPr lang="en-US" sz="1800" dirty="0" err="1" smtClean="0"/>
              <a:t>donde</a:t>
            </a:r>
            <a:r>
              <a:rPr lang="en-US" sz="1800" dirty="0" smtClean="0"/>
              <a:t> </a:t>
            </a:r>
            <a:r>
              <a:rPr lang="en-US" sz="1800" dirty="0" err="1" smtClean="0"/>
              <a:t>eres</a:t>
            </a:r>
            <a:r>
              <a:rPr lang="en-US" sz="1800" dirty="0" smtClean="0"/>
              <a:t>?                   De nada</a:t>
            </a:r>
            <a:br>
              <a:rPr lang="en-US" sz="1800" dirty="0" smtClean="0"/>
            </a:br>
            <a:r>
              <a:rPr lang="en-US" sz="1800" dirty="0" smtClean="0"/>
              <a:t>¿</a:t>
            </a:r>
            <a:r>
              <a:rPr lang="en-US" sz="1800" dirty="0" err="1" smtClean="0"/>
              <a:t>Que</a:t>
            </a:r>
            <a:r>
              <a:rPr lang="en-US" sz="1800" dirty="0" smtClean="0"/>
              <a:t> </a:t>
            </a:r>
            <a:r>
              <a:rPr lang="en-US" sz="1800" dirty="0" err="1" smtClean="0"/>
              <a:t>Pasa</a:t>
            </a:r>
            <a:r>
              <a:rPr lang="en-US" sz="1800" dirty="0" smtClean="0"/>
              <a:t>?                          Hasta </a:t>
            </a:r>
            <a:r>
              <a:rPr lang="en-US" sz="1800" dirty="0" err="1" smtClean="0"/>
              <a:t>Luego</a:t>
            </a:r>
            <a:r>
              <a:rPr lang="en-US" sz="1800" dirty="0" smtClean="0"/>
              <a:t>                      ¿</a:t>
            </a:r>
            <a:r>
              <a:rPr lang="en-US" sz="1800" dirty="0" err="1" smtClean="0"/>
              <a:t>Que</a:t>
            </a:r>
            <a:r>
              <a:rPr lang="en-US" sz="1800" dirty="0" smtClean="0"/>
              <a:t> </a:t>
            </a:r>
            <a:r>
              <a:rPr lang="en-US" sz="1800" dirty="0" err="1" smtClean="0"/>
              <a:t>tal</a:t>
            </a:r>
            <a:r>
              <a:rPr lang="en-US" sz="1800" dirty="0" smtClean="0"/>
              <a:t>?</a:t>
            </a:r>
            <a:br>
              <a:rPr lang="en-US" sz="1800" dirty="0" smtClean="0"/>
            </a:br>
            <a:r>
              <a:rPr lang="en-US" sz="1800" dirty="0" smtClean="0"/>
              <a:t>¿Como </a:t>
            </a:r>
            <a:r>
              <a:rPr lang="en-US" sz="1800" dirty="0" err="1" smtClean="0"/>
              <a:t>te</a:t>
            </a:r>
            <a:r>
              <a:rPr lang="en-US" sz="1800" dirty="0" smtClean="0"/>
              <a:t> llamas?               </a:t>
            </a:r>
            <a:r>
              <a:rPr lang="en-US" sz="1800" dirty="0" err="1" smtClean="0"/>
              <a:t>Encantado</a:t>
            </a:r>
            <a:r>
              <a:rPr lang="en-US" sz="1800" dirty="0" smtClean="0"/>
              <a:t> (a)                </a:t>
            </a:r>
            <a:r>
              <a:rPr lang="en-US" sz="1800" dirty="0" err="1" smtClean="0"/>
              <a:t>Muy</a:t>
            </a:r>
            <a:r>
              <a:rPr lang="en-US" sz="1800" dirty="0" smtClean="0"/>
              <a:t> </a:t>
            </a:r>
            <a:r>
              <a:rPr lang="en-US" sz="1800" dirty="0" err="1" smtClean="0"/>
              <a:t>bien</a:t>
            </a:r>
            <a:r>
              <a:rPr lang="en-US" sz="1800" dirty="0" smtClean="0"/>
              <a:t>, Gracias</a:t>
            </a:r>
            <a:endParaRPr lang="en-US" sz="1800" dirty="0"/>
          </a:p>
        </p:txBody>
      </p:sp>
      <p:sp>
        <p:nvSpPr>
          <p:cNvPr id="5" name="Content Placeholder 4"/>
          <p:cNvSpPr>
            <a:spLocks noGrp="1"/>
          </p:cNvSpPr>
          <p:nvPr>
            <p:ph sz="quarter" idx="1"/>
          </p:nvPr>
        </p:nvSpPr>
        <p:spPr/>
        <p:txBody>
          <a:bodyPr>
            <a:normAutofit fontScale="92500"/>
          </a:bodyPr>
          <a:lstStyle/>
          <a:p>
            <a:pPr marL="0" indent="0">
              <a:buNone/>
            </a:pPr>
            <a:r>
              <a:rPr lang="en-US" dirty="0" smtClean="0"/>
              <a:t>A.1___________________</a:t>
            </a:r>
          </a:p>
          <a:p>
            <a:pPr marL="0" indent="0">
              <a:buNone/>
            </a:pPr>
            <a:r>
              <a:rPr lang="en-US" dirty="0" smtClean="0"/>
              <a:t>2. Buenos </a:t>
            </a:r>
            <a:r>
              <a:rPr lang="en-US" dirty="0" err="1" smtClean="0"/>
              <a:t>dias</a:t>
            </a:r>
            <a:r>
              <a:rPr lang="en-US" dirty="0" smtClean="0"/>
              <a:t>, ¿</a:t>
            </a:r>
            <a:r>
              <a:rPr lang="en-US" dirty="0" err="1" smtClean="0"/>
              <a:t>Qué</a:t>
            </a:r>
            <a:r>
              <a:rPr lang="en-US" dirty="0" smtClean="0"/>
              <a:t> </a:t>
            </a:r>
            <a:r>
              <a:rPr lang="en-US" dirty="0" err="1" smtClean="0"/>
              <a:t>tal</a:t>
            </a:r>
            <a:r>
              <a:rPr lang="en-US" dirty="0" smtClean="0"/>
              <a:t>?</a:t>
            </a:r>
          </a:p>
          <a:p>
            <a:pPr marL="0" indent="0">
              <a:buNone/>
            </a:pPr>
            <a:endParaRPr lang="en-US" dirty="0"/>
          </a:p>
          <a:p>
            <a:pPr marL="457200" indent="-457200">
              <a:buAutoNum type="arabicPeriod"/>
            </a:pPr>
            <a:r>
              <a:rPr lang="en-US" dirty="0" smtClean="0"/>
              <a:t>__________________</a:t>
            </a:r>
          </a:p>
          <a:p>
            <a:pPr marL="457200" indent="-457200">
              <a:buAutoNum type="arabicPeriod"/>
            </a:pPr>
            <a:r>
              <a:rPr lang="en-US" dirty="0" smtClean="0"/>
              <a:t>Me </a:t>
            </a:r>
            <a:r>
              <a:rPr lang="en-US" dirty="0" err="1" smtClean="0"/>
              <a:t>llamo</a:t>
            </a:r>
            <a:r>
              <a:rPr lang="en-US" dirty="0" smtClean="0"/>
              <a:t> Carmen</a:t>
            </a:r>
          </a:p>
          <a:p>
            <a:pPr marL="457200" indent="-457200">
              <a:buAutoNum type="arabicPeriod"/>
            </a:pPr>
            <a:endParaRPr lang="en-US" dirty="0"/>
          </a:p>
          <a:p>
            <a:pPr marL="0" indent="0">
              <a:buNone/>
            </a:pPr>
            <a:r>
              <a:rPr lang="en-US" dirty="0" smtClean="0"/>
              <a:t>1. _________________</a:t>
            </a:r>
          </a:p>
          <a:p>
            <a:pPr marL="0" indent="0">
              <a:buNone/>
            </a:pPr>
            <a:r>
              <a:rPr lang="en-US" dirty="0" smtClean="0"/>
              <a:t>2. Soy de Canada</a:t>
            </a:r>
          </a:p>
          <a:p>
            <a:pPr marL="0" indent="0">
              <a:buNone/>
            </a:pPr>
            <a:endParaRPr lang="en-US" dirty="0"/>
          </a:p>
          <a:p>
            <a:pPr marL="457200" indent="-457200">
              <a:buAutoNum type="arabicPeriod"/>
            </a:pPr>
            <a:r>
              <a:rPr lang="en-US" dirty="0" smtClean="0"/>
              <a:t>Te </a:t>
            </a:r>
            <a:r>
              <a:rPr lang="en-US" dirty="0" err="1" smtClean="0"/>
              <a:t>presento</a:t>
            </a:r>
            <a:r>
              <a:rPr lang="en-US" dirty="0" smtClean="0"/>
              <a:t> a Marisol</a:t>
            </a:r>
          </a:p>
          <a:p>
            <a:pPr marL="457200" indent="-457200">
              <a:buAutoNum type="arabicPeriod"/>
            </a:pPr>
            <a:r>
              <a:rPr lang="en-US" dirty="0" smtClean="0"/>
              <a:t>__________________</a:t>
            </a:r>
          </a:p>
        </p:txBody>
      </p:sp>
      <p:sp>
        <p:nvSpPr>
          <p:cNvPr id="6" name="Content Placeholder 5"/>
          <p:cNvSpPr>
            <a:spLocks noGrp="1"/>
          </p:cNvSpPr>
          <p:nvPr>
            <p:ph sz="quarter" idx="2"/>
          </p:nvPr>
        </p:nvSpPr>
        <p:spPr/>
        <p:txBody>
          <a:bodyPr>
            <a:normAutofit fontScale="92500"/>
          </a:bodyPr>
          <a:lstStyle/>
          <a:p>
            <a:pPr marL="457200" indent="-457200">
              <a:buAutoNum type="arabicPeriod"/>
            </a:pPr>
            <a:r>
              <a:rPr lang="en-US" dirty="0" smtClean="0"/>
              <a:t>Gracias</a:t>
            </a:r>
          </a:p>
          <a:p>
            <a:pPr marL="457200" indent="-457200">
              <a:buAutoNum type="arabicPeriod"/>
            </a:pPr>
            <a:r>
              <a:rPr lang="en-US" dirty="0" smtClean="0"/>
              <a:t>___________________</a:t>
            </a:r>
          </a:p>
          <a:p>
            <a:pPr marL="457200" indent="-457200">
              <a:buAutoNum type="arabicPeriod"/>
            </a:pPr>
            <a:endParaRPr lang="en-US" dirty="0"/>
          </a:p>
          <a:p>
            <a:pPr marL="0" indent="0">
              <a:buNone/>
            </a:pPr>
            <a:r>
              <a:rPr lang="en-US" dirty="0" smtClean="0"/>
              <a:t>1. _________________</a:t>
            </a:r>
          </a:p>
          <a:p>
            <a:pPr marL="0" indent="0">
              <a:buNone/>
            </a:pPr>
            <a:r>
              <a:rPr lang="en-US" dirty="0" smtClean="0"/>
              <a:t>2. Regular</a:t>
            </a:r>
          </a:p>
          <a:p>
            <a:pPr marL="0" indent="0">
              <a:buNone/>
            </a:pPr>
            <a:endParaRPr lang="en-US" dirty="0"/>
          </a:p>
          <a:p>
            <a:pPr marL="0" indent="0">
              <a:buNone/>
            </a:pPr>
            <a:r>
              <a:rPr lang="en-US" dirty="0" smtClean="0"/>
              <a:t>1.____________________ </a:t>
            </a:r>
          </a:p>
          <a:p>
            <a:pPr marL="0" indent="0">
              <a:buNone/>
            </a:pPr>
            <a:r>
              <a:rPr lang="en-US" dirty="0" smtClean="0"/>
              <a:t>2. Nada</a:t>
            </a:r>
          </a:p>
          <a:p>
            <a:pPr marL="0" indent="0">
              <a:buNone/>
            </a:pPr>
            <a:endParaRPr lang="en-US" dirty="0"/>
          </a:p>
          <a:p>
            <a:pPr marL="0" indent="0">
              <a:buNone/>
            </a:pPr>
            <a:r>
              <a:rPr lang="en-US" dirty="0" smtClean="0"/>
              <a:t>1.¡Hasta la vista!</a:t>
            </a:r>
          </a:p>
          <a:p>
            <a:pPr marL="0" indent="0">
              <a:buNone/>
            </a:pPr>
            <a:r>
              <a:rPr lang="en-US" dirty="0" smtClean="0"/>
              <a:t>2.____________________</a:t>
            </a:r>
            <a:endParaRPr lang="en-US" dirty="0"/>
          </a:p>
        </p:txBody>
      </p:sp>
    </p:spTree>
    <p:extLst>
      <p:ext uri="{BB962C8B-B14F-4D97-AF65-F5344CB8AC3E}">
        <p14:creationId xmlns:p14="http://schemas.microsoft.com/office/powerpoint/2010/main" xmlns="" val="1774006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066800"/>
            <a:ext cx="8458200" cy="5486400"/>
          </a:xfrm>
        </p:spPr>
        <p:txBody>
          <a:bodyPr>
            <a:normAutofit fontScale="92500" lnSpcReduction="10000"/>
          </a:bodyPr>
          <a:lstStyle/>
          <a:p>
            <a:r>
              <a:rPr lang="en-US" dirty="0" smtClean="0"/>
              <a:t>First time you meet </a:t>
            </a:r>
          </a:p>
          <a:p>
            <a:pPr>
              <a:buNone/>
            </a:pPr>
            <a:r>
              <a:rPr lang="en-US" dirty="0" smtClean="0"/>
              <a:t>someone—handshake</a:t>
            </a:r>
          </a:p>
          <a:p>
            <a:r>
              <a:rPr lang="en-US" dirty="0" smtClean="0"/>
              <a:t>Other times—</a:t>
            </a:r>
            <a:r>
              <a:rPr lang="en-US" i="1" dirty="0" err="1" smtClean="0"/>
              <a:t>besos</a:t>
            </a:r>
            <a:r>
              <a:rPr lang="en-US" dirty="0" smtClean="0"/>
              <a:t> (small</a:t>
            </a:r>
          </a:p>
          <a:p>
            <a:pPr>
              <a:buNone/>
            </a:pPr>
            <a:r>
              <a:rPr lang="en-US" dirty="0" smtClean="0"/>
              <a:t>kisses on the cheek);</a:t>
            </a:r>
          </a:p>
          <a:p>
            <a:pPr>
              <a:buNone/>
            </a:pPr>
            <a:r>
              <a:rPr lang="en-US" dirty="0" smtClean="0"/>
              <a:t>starting with the left</a:t>
            </a:r>
          </a:p>
          <a:p>
            <a:r>
              <a:rPr lang="en-US" dirty="0" smtClean="0"/>
              <a:t>Many Latin American</a:t>
            </a:r>
          </a:p>
          <a:p>
            <a:pPr>
              <a:buNone/>
            </a:pPr>
            <a:r>
              <a:rPr lang="en-US" dirty="0" smtClean="0"/>
              <a:t>Cultures use </a:t>
            </a:r>
            <a:r>
              <a:rPr lang="en-US" i="1" dirty="0" err="1" smtClean="0"/>
              <a:t>besos</a:t>
            </a:r>
            <a:r>
              <a:rPr lang="en-US" dirty="0" smtClean="0"/>
              <a:t> as well—</a:t>
            </a:r>
          </a:p>
          <a:p>
            <a:pPr>
              <a:buNone/>
            </a:pPr>
            <a:r>
              <a:rPr lang="en-US" dirty="0" smtClean="0"/>
              <a:t>some use one, others use two</a:t>
            </a:r>
          </a:p>
          <a:p>
            <a:r>
              <a:rPr lang="en-US" dirty="0" smtClean="0"/>
              <a:t>The </a:t>
            </a:r>
            <a:r>
              <a:rPr lang="en-US" i="1" dirty="0" err="1" smtClean="0"/>
              <a:t>besos</a:t>
            </a:r>
            <a:r>
              <a:rPr lang="en-US" dirty="0" smtClean="0"/>
              <a:t> are NOT romantic—they are polite! </a:t>
            </a:r>
          </a:p>
          <a:p>
            <a:pPr>
              <a:buNone/>
            </a:pPr>
            <a:endParaRPr lang="en-US" dirty="0" smtClean="0"/>
          </a:p>
          <a:p>
            <a:pPr algn="ctr">
              <a:buNone/>
            </a:pPr>
            <a:endParaRPr lang="en-US" b="1" dirty="0" smtClean="0"/>
          </a:p>
          <a:p>
            <a:pPr algn="ctr">
              <a:buNone/>
            </a:pPr>
            <a:r>
              <a:rPr lang="en-US" b="1" dirty="0" smtClean="0"/>
              <a:t>Why might it be important to know how people in a culture greet one another before entering that culture? </a:t>
            </a:r>
          </a:p>
        </p:txBody>
      </p:sp>
      <p:sp>
        <p:nvSpPr>
          <p:cNvPr id="4" name="Title 1"/>
          <p:cNvSpPr>
            <a:spLocks noGrp="1"/>
          </p:cNvSpPr>
          <p:nvPr>
            <p:ph type="title"/>
          </p:nvPr>
        </p:nvSpPr>
        <p:spPr>
          <a:xfrm>
            <a:off x="0" y="-304800"/>
            <a:ext cx="9144000" cy="1143000"/>
          </a:xfrm>
        </p:spPr>
        <p:txBody>
          <a:bodyPr>
            <a:noAutofit/>
          </a:bodyPr>
          <a:lstStyle/>
          <a:p>
            <a:pPr algn="ctr"/>
            <a:r>
              <a:rPr lang="en-US" sz="3600" b="1" u="sng" cap="none" dirty="0" smtClean="0">
                <a:solidFill>
                  <a:srgbClr val="FE8637"/>
                </a:solidFill>
              </a:rPr>
              <a:t>Saying “Hello” in Spain:</a:t>
            </a:r>
            <a:endParaRPr lang="en-US" sz="3600" b="1" u="sng" cap="none" dirty="0">
              <a:solidFill>
                <a:srgbClr val="FE8637"/>
              </a:solidFill>
            </a:endParaRPr>
          </a:p>
        </p:txBody>
      </p:sp>
      <p:pic>
        <p:nvPicPr>
          <p:cNvPr id="5" name="Picture 4"/>
          <p:cNvPicPr>
            <a:picLocks noChangeAspect="1"/>
          </p:cNvPicPr>
          <p:nvPr/>
        </p:nvPicPr>
        <p:blipFill>
          <a:blip r:embed="rId2"/>
          <a:stretch>
            <a:fillRect/>
          </a:stretch>
        </p:blipFill>
        <p:spPr>
          <a:xfrm>
            <a:off x="4495800" y="838200"/>
            <a:ext cx="4613030" cy="3151573"/>
          </a:xfrm>
          <a:prstGeom prst="rect">
            <a:avLst/>
          </a:prstGeom>
        </p:spPr>
      </p:pic>
      <p:sp>
        <p:nvSpPr>
          <p:cNvPr id="6" name="TextBox 5"/>
          <p:cNvSpPr txBox="1"/>
          <p:nvPr/>
        </p:nvSpPr>
        <p:spPr>
          <a:xfrm>
            <a:off x="7239000" y="3328054"/>
            <a:ext cx="1905000" cy="661720"/>
          </a:xfrm>
          <a:prstGeom prst="rect">
            <a:avLst/>
          </a:prstGeom>
          <a:solidFill>
            <a:schemeClr val="accent1">
              <a:lumMod val="75000"/>
            </a:schemeClr>
          </a:solidFill>
        </p:spPr>
        <p:txBody>
          <a:bodyPr wrap="square" rtlCol="0">
            <a:spAutoFit/>
          </a:bodyPr>
          <a:lstStyle/>
          <a:p>
            <a:pPr algn="ctr"/>
            <a:r>
              <a:rPr lang="en-US" sz="3700" b="1" dirty="0" smtClean="0">
                <a:solidFill>
                  <a:schemeClr val="bg1"/>
                </a:solidFill>
              </a:rPr>
              <a:t>Spain</a:t>
            </a:r>
            <a:endParaRPr lang="en-US" sz="3700" b="1" dirty="0">
              <a:solidFill>
                <a:schemeClr val="bg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u="sng" dirty="0" smtClean="0">
                <a:solidFill>
                  <a:srgbClr val="FE8637"/>
                </a:solidFill>
              </a:rPr>
              <a:t>EXIT TICKET: answer the following in complete </a:t>
            </a:r>
            <a:r>
              <a:rPr lang="en-US" sz="3200" b="1" u="sng" dirty="0" err="1" smtClean="0">
                <a:solidFill>
                  <a:srgbClr val="FE8637"/>
                </a:solidFill>
              </a:rPr>
              <a:t>spanish</a:t>
            </a:r>
            <a:r>
              <a:rPr lang="en-US" sz="3200" b="1" u="sng" dirty="0" smtClean="0">
                <a:solidFill>
                  <a:srgbClr val="FE8637"/>
                </a:solidFill>
              </a:rPr>
              <a:t> sentences </a:t>
            </a:r>
            <a:endParaRPr lang="en-US" sz="3200" b="1" u="sng" dirty="0">
              <a:solidFill>
                <a:srgbClr val="FE8637"/>
              </a:solidFill>
            </a:endParaRPr>
          </a:p>
        </p:txBody>
      </p:sp>
      <p:sp>
        <p:nvSpPr>
          <p:cNvPr id="3" name="Content Placeholder 2"/>
          <p:cNvSpPr>
            <a:spLocks noGrp="1"/>
          </p:cNvSpPr>
          <p:nvPr>
            <p:ph sz="quarter" idx="1"/>
          </p:nvPr>
        </p:nvSpPr>
        <p:spPr/>
        <p:txBody>
          <a:bodyPr>
            <a:normAutofit lnSpcReduction="10000"/>
          </a:bodyPr>
          <a:lstStyle/>
          <a:p>
            <a:pPr marL="457200" indent="-457200">
              <a:buAutoNum type="arabicParenR"/>
            </a:pPr>
            <a:r>
              <a:rPr lang="en-US" sz="5300" dirty="0" smtClean="0"/>
              <a:t>¿</a:t>
            </a:r>
            <a:r>
              <a:rPr lang="en-US" sz="5300" dirty="0" err="1" smtClean="0"/>
              <a:t>Cómo</a:t>
            </a:r>
            <a:r>
              <a:rPr lang="en-US" sz="5300" dirty="0" smtClean="0"/>
              <a:t> </a:t>
            </a:r>
            <a:r>
              <a:rPr lang="en-US" sz="5300" dirty="0" err="1" smtClean="0"/>
              <a:t>te</a:t>
            </a:r>
            <a:r>
              <a:rPr lang="en-US" sz="5300" dirty="0" smtClean="0"/>
              <a:t> llamas?</a:t>
            </a:r>
          </a:p>
          <a:p>
            <a:pPr marL="457200" indent="-457200">
              <a:buAutoNum type="arabicParenR"/>
            </a:pPr>
            <a:r>
              <a:rPr lang="en-US" sz="5300" dirty="0" smtClean="0"/>
              <a:t>¿De </a:t>
            </a:r>
            <a:r>
              <a:rPr lang="en-US" sz="5300" dirty="0" err="1" smtClean="0"/>
              <a:t>dónde</a:t>
            </a:r>
            <a:r>
              <a:rPr lang="en-US" sz="5300" dirty="0" smtClean="0"/>
              <a:t> </a:t>
            </a:r>
            <a:r>
              <a:rPr lang="en-US" sz="5300" dirty="0" err="1" smtClean="0"/>
              <a:t>eres</a:t>
            </a:r>
            <a:r>
              <a:rPr lang="en-US" sz="5300" dirty="0" smtClean="0"/>
              <a:t>?</a:t>
            </a:r>
          </a:p>
          <a:p>
            <a:pPr marL="457200" indent="-457200">
              <a:buAutoNum type="arabicParenR"/>
            </a:pPr>
            <a:r>
              <a:rPr lang="en-US" sz="5300" dirty="0" smtClean="0"/>
              <a:t>¿</a:t>
            </a:r>
            <a:r>
              <a:rPr lang="en-US" sz="5300" dirty="0" err="1" smtClean="0"/>
              <a:t>Cómo</a:t>
            </a:r>
            <a:r>
              <a:rPr lang="en-US" sz="5300" dirty="0" smtClean="0"/>
              <a:t> </a:t>
            </a:r>
            <a:r>
              <a:rPr lang="en-US" sz="5300" dirty="0" err="1" smtClean="0"/>
              <a:t>estás</a:t>
            </a:r>
            <a:r>
              <a:rPr lang="en-US" sz="5300" dirty="0" smtClean="0"/>
              <a:t>?</a:t>
            </a:r>
          </a:p>
          <a:p>
            <a:pPr marL="457200" indent="-457200">
              <a:buAutoNum type="arabicParenR"/>
            </a:pPr>
            <a:r>
              <a:rPr lang="en-US" sz="5300" dirty="0" smtClean="0"/>
              <a:t>¿</a:t>
            </a:r>
            <a:r>
              <a:rPr lang="en-US" sz="5300" dirty="0" err="1" smtClean="0"/>
              <a:t>Qué</a:t>
            </a:r>
            <a:r>
              <a:rPr lang="en-US" sz="5300" dirty="0" smtClean="0"/>
              <a:t> </a:t>
            </a:r>
            <a:r>
              <a:rPr lang="en-US" sz="5300" dirty="0" err="1" smtClean="0"/>
              <a:t>tiempo</a:t>
            </a:r>
            <a:r>
              <a:rPr lang="en-US" sz="5300" dirty="0" smtClean="0"/>
              <a:t> </a:t>
            </a:r>
            <a:r>
              <a:rPr lang="en-US" sz="5300" dirty="0" err="1" smtClean="0"/>
              <a:t>hace</a:t>
            </a:r>
            <a:r>
              <a:rPr lang="en-US" sz="5300" dirty="0" smtClean="0"/>
              <a:t>?</a:t>
            </a:r>
          </a:p>
          <a:p>
            <a:pPr marL="457200" indent="-457200">
              <a:buAutoNum type="arabicParenR"/>
            </a:pPr>
            <a:r>
              <a:rPr lang="en-US" sz="5300" smtClean="0"/>
              <a:t>¿Cuántos</a:t>
            </a:r>
            <a:r>
              <a:rPr lang="en-US" sz="5300" dirty="0" smtClean="0"/>
              <a:t> </a:t>
            </a:r>
            <a:r>
              <a:rPr lang="en-US" sz="5300" dirty="0" err="1" smtClean="0"/>
              <a:t>años</a:t>
            </a:r>
            <a:r>
              <a:rPr lang="en-US" sz="5300" dirty="0" smtClean="0"/>
              <a:t> </a:t>
            </a:r>
            <a:r>
              <a:rPr lang="en-US" sz="5300" dirty="0" err="1" smtClean="0"/>
              <a:t>tienes</a:t>
            </a:r>
            <a:r>
              <a:rPr lang="en-US" sz="5300" dirty="0" smtClean="0"/>
              <a:t>?</a:t>
            </a:r>
            <a:endParaRPr lang="en-US" sz="5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96862"/>
            <a:ext cx="7467600" cy="1143000"/>
          </a:xfrm>
        </p:spPr>
        <p:txBody>
          <a:bodyPr>
            <a:normAutofit/>
          </a:bodyPr>
          <a:lstStyle/>
          <a:p>
            <a:pPr algn="ctr"/>
            <a:r>
              <a:rPr lang="en-US" sz="4800" b="1" dirty="0" smtClean="0"/>
              <a:t>OOPS…</a:t>
            </a:r>
            <a:endParaRPr lang="en-US" sz="4800" b="1" dirty="0"/>
          </a:p>
        </p:txBody>
      </p:sp>
      <p:sp>
        <p:nvSpPr>
          <p:cNvPr id="3" name="Content Placeholder 2"/>
          <p:cNvSpPr>
            <a:spLocks noGrp="1"/>
          </p:cNvSpPr>
          <p:nvPr>
            <p:ph sz="quarter" idx="1"/>
          </p:nvPr>
        </p:nvSpPr>
        <p:spPr>
          <a:xfrm>
            <a:off x="457200" y="846138"/>
            <a:ext cx="7467600" cy="4873752"/>
          </a:xfrm>
        </p:spPr>
        <p:txBody>
          <a:bodyPr/>
          <a:lstStyle/>
          <a:p>
            <a:pPr algn="ctr">
              <a:buNone/>
            </a:pPr>
            <a:r>
              <a:rPr lang="en-US" dirty="0" smtClean="0"/>
              <a:t>http://</a:t>
            </a:r>
            <a:r>
              <a:rPr lang="en-US" dirty="0" err="1" smtClean="0"/>
              <a:t>www.youtube.com/watch?v</a:t>
            </a:r>
            <a:r>
              <a:rPr lang="en-US" dirty="0" smtClean="0"/>
              <a:t>=bG7FsJA18vI</a:t>
            </a:r>
            <a:endParaRPr lang="en-US" dirty="0"/>
          </a:p>
        </p:txBody>
      </p:sp>
      <p:pic>
        <p:nvPicPr>
          <p:cNvPr id="4" name="Picture 3"/>
          <p:cNvPicPr>
            <a:picLocks noChangeAspect="1"/>
          </p:cNvPicPr>
          <p:nvPr/>
        </p:nvPicPr>
        <p:blipFill>
          <a:blip r:embed="rId2"/>
          <a:stretch>
            <a:fillRect/>
          </a:stretch>
        </p:blipFill>
        <p:spPr>
          <a:xfrm>
            <a:off x="1066800" y="1608512"/>
            <a:ext cx="6858000" cy="456368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defRPr/>
            </a:pPr>
            <a:r>
              <a:rPr lang="en-US" sz="8600" b="1" dirty="0" err="1" smtClean="0"/>
              <a:t>Tarea</a:t>
            </a:r>
            <a:endParaRPr lang="en-US" sz="8600" b="1" dirty="0"/>
          </a:p>
        </p:txBody>
      </p:sp>
      <p:sp>
        <p:nvSpPr>
          <p:cNvPr id="11267" name="Content Placeholder 2"/>
          <p:cNvSpPr>
            <a:spLocks noGrp="1"/>
          </p:cNvSpPr>
          <p:nvPr>
            <p:ph sz="quarter" idx="1"/>
          </p:nvPr>
        </p:nvSpPr>
        <p:spPr>
          <a:xfrm>
            <a:off x="457200" y="1600200"/>
            <a:ext cx="7467600" cy="4873625"/>
          </a:xfrm>
        </p:spPr>
        <p:txBody>
          <a:bodyPr/>
          <a:lstStyle/>
          <a:p>
            <a:r>
              <a:rPr lang="en-US" sz="3000" dirty="0" smtClean="0">
                <a:ea typeface="ＭＳ Ｐゴシック" panose="020B0600070205080204" pitchFamily="34" charset="-128"/>
              </a:rPr>
              <a:t>Each person needs a “homework log”</a:t>
            </a:r>
          </a:p>
          <a:p>
            <a:r>
              <a:rPr lang="en-US" sz="3000" dirty="0" smtClean="0">
                <a:ea typeface="ＭＳ Ｐゴシック" panose="020B0600070205080204" pitchFamily="34" charset="-128"/>
              </a:rPr>
              <a:t>This unit will last 7 days</a:t>
            </a:r>
          </a:p>
          <a:p>
            <a:r>
              <a:rPr lang="en-US" sz="3000" dirty="0" smtClean="0">
                <a:ea typeface="ＭＳ Ｐゴシック" panose="020B0600070205080204" pitchFamily="34" charset="-128"/>
              </a:rPr>
              <a:t>Make sure you notice the day of your first test- it is on the board!</a:t>
            </a:r>
          </a:p>
          <a:p>
            <a:r>
              <a:rPr lang="en-US" sz="3000" dirty="0" smtClean="0">
                <a:ea typeface="ＭＳ Ｐゴシック" panose="020B0600070205080204" pitchFamily="34" charset="-128"/>
              </a:rPr>
              <a:t>Study for at least 15 minutes and record it on your homework log</a:t>
            </a:r>
          </a:p>
          <a:p>
            <a:pPr lvl="1"/>
            <a:r>
              <a:rPr lang="en-US" sz="3000" dirty="0" smtClean="0">
                <a:ea typeface="ＭＳ Ｐゴシック" panose="020B0600070205080204" pitchFamily="34" charset="-128"/>
              </a:rPr>
              <a:t>What could you do to study?</a:t>
            </a:r>
          </a:p>
        </p:txBody>
      </p:sp>
    </p:spTree>
    <p:extLst>
      <p:ext uri="{BB962C8B-B14F-4D97-AF65-F5344CB8AC3E}">
        <p14:creationId xmlns:p14="http://schemas.microsoft.com/office/powerpoint/2010/main" xmlns="" val="1026870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b="1" u="sng" dirty="0" smtClean="0"/>
              <a:t>TAREA:</a:t>
            </a:r>
            <a:endParaRPr lang="en-US" sz="7200" b="1" u="sng" dirty="0"/>
          </a:p>
        </p:txBody>
      </p:sp>
      <p:sp>
        <p:nvSpPr>
          <p:cNvPr id="3" name="Content Placeholder 2"/>
          <p:cNvSpPr>
            <a:spLocks noGrp="1"/>
          </p:cNvSpPr>
          <p:nvPr>
            <p:ph sz="quarter" idx="1"/>
          </p:nvPr>
        </p:nvSpPr>
        <p:spPr/>
        <p:txBody>
          <a:bodyPr>
            <a:normAutofit fontScale="77500" lnSpcReduction="20000"/>
          </a:bodyPr>
          <a:lstStyle/>
          <a:p>
            <a:pPr algn="ctr">
              <a:buNone/>
            </a:pPr>
            <a:r>
              <a:rPr lang="en-US" sz="5700" dirty="0" smtClean="0"/>
              <a:t>Last Class-Review the alphabet</a:t>
            </a:r>
          </a:p>
          <a:p>
            <a:pPr algn="ctr">
              <a:buNone/>
            </a:pPr>
            <a:endParaRPr lang="en-US" sz="5700" dirty="0"/>
          </a:p>
          <a:p>
            <a:pPr algn="ctr">
              <a:buNone/>
            </a:pPr>
            <a:r>
              <a:rPr lang="en-US" sz="5700" dirty="0" smtClean="0"/>
              <a:t>Today- </a:t>
            </a:r>
          </a:p>
          <a:p>
            <a:pPr algn="ctr">
              <a:buNone/>
            </a:pPr>
            <a:r>
              <a:rPr lang="en-US" sz="5700" dirty="0" smtClean="0"/>
              <a:t>Review questions words Vocab</a:t>
            </a:r>
          </a:p>
          <a:p>
            <a:pPr algn="ctr">
              <a:buNone/>
            </a:pPr>
            <a:endParaRPr lang="en-US" sz="5700" dirty="0"/>
          </a:p>
          <a:p>
            <a:pPr algn="ctr">
              <a:buNone/>
            </a:pPr>
            <a:r>
              <a:rPr lang="en-US" sz="5700" dirty="0" smtClean="0"/>
              <a:t>At least 15 minutes </a:t>
            </a:r>
          </a:p>
          <a:p>
            <a:pPr algn="ctr">
              <a:buNone/>
            </a:pPr>
            <a:endParaRPr lang="en-US" sz="57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2643</TotalTime>
  <Words>983</Words>
  <Application>Microsoft Office PowerPoint</Application>
  <PresentationFormat>On-screen Show (4:3)</PresentationFormat>
  <Paragraphs>197</Paragraphs>
  <Slides>60</Slides>
  <Notes>2</Notes>
  <HiddenSlides>1</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Oriel</vt:lpstr>
      <vt:lpstr>VÁMONOS 1-3</vt:lpstr>
      <vt:lpstr>EL OBJETIVO:</vt:lpstr>
      <vt:lpstr>Momento Cultural</vt:lpstr>
      <vt:lpstr>Saying “Hello” in Different Cultures:</vt:lpstr>
      <vt:lpstr>Saying “Hello” in Different Cultures:</vt:lpstr>
      <vt:lpstr>Saying “Hello” in Spain:</vt:lpstr>
      <vt:lpstr>OOPS…</vt:lpstr>
      <vt:lpstr>Tarea</vt:lpstr>
      <vt:lpstr>TAREA:</vt:lpstr>
      <vt:lpstr>UNIT 1: ¡Nos Acordamos!</vt:lpstr>
      <vt:lpstr>INM: Question Words</vt:lpstr>
      <vt:lpstr>How?</vt:lpstr>
      <vt:lpstr>When?</vt:lpstr>
      <vt:lpstr>What?</vt:lpstr>
      <vt:lpstr>Which?</vt:lpstr>
      <vt:lpstr>Where?</vt:lpstr>
      <vt:lpstr>From Where?</vt:lpstr>
      <vt:lpstr>To where?</vt:lpstr>
      <vt:lpstr>How much?</vt:lpstr>
      <vt:lpstr>How Many?</vt:lpstr>
      <vt:lpstr>Why?</vt:lpstr>
      <vt:lpstr>Who?</vt:lpstr>
      <vt:lpstr>GP:  CANTAMOS!!!</vt:lpstr>
      <vt:lpstr>Slide 24</vt:lpstr>
      <vt:lpstr> Greetings &amp; Farewells</vt:lpstr>
      <vt:lpstr>Slide 26</vt:lpstr>
      <vt:lpstr>Slide 27</vt:lpstr>
      <vt:lpstr>Slide 28</vt:lpstr>
      <vt:lpstr>Slide 29</vt:lpstr>
      <vt:lpstr>Slide 30</vt:lpstr>
      <vt:lpstr>Slide 31</vt:lpstr>
      <vt:lpstr>Slide 32</vt:lpstr>
      <vt:lpstr>Slide 33</vt:lpstr>
      <vt:lpstr>Slide 34</vt:lpstr>
      <vt:lpstr>ORIGIN &amp; NAME: </vt:lpstr>
      <vt:lpstr>Slide 36</vt:lpstr>
      <vt:lpstr>Slide 37</vt:lpstr>
      <vt:lpstr>Slide 38</vt:lpstr>
      <vt:lpstr>Slide 39</vt:lpstr>
      <vt:lpstr>Let’s see the video</vt:lpstr>
      <vt:lpstr>Slide 41</vt:lpstr>
      <vt:lpstr>Slide 42</vt:lpstr>
      <vt:lpstr>Slide 43</vt:lpstr>
      <vt:lpstr>Slide 44</vt:lpstr>
      <vt:lpstr>Slide 45</vt:lpstr>
      <vt:lpstr>¿Qué diría la persona?</vt:lpstr>
      <vt:lpstr>Slide 47</vt:lpstr>
      <vt:lpstr>Slide 48</vt:lpstr>
      <vt:lpstr>Slide 49</vt:lpstr>
      <vt:lpstr>Extras!</vt:lpstr>
      <vt:lpstr>Slide 51</vt:lpstr>
      <vt:lpstr>Slide 52</vt:lpstr>
      <vt:lpstr>Slide 53</vt:lpstr>
      <vt:lpstr>Descubre </vt:lpstr>
      <vt:lpstr>Choose the correct response</vt:lpstr>
      <vt:lpstr>GP: Work with a classmate to put this scrambled conversation in order</vt:lpstr>
      <vt:lpstr>Scrambled Conversation</vt:lpstr>
      <vt:lpstr>IP: Complete the following exchanges.</vt:lpstr>
      <vt:lpstr>Buenos dias                      ¿De donde eres?                   De nada ¿Que Pasa?                          Hasta Luego                      ¿Que tal? ¿Como te llamas?               Encantado (a)                Muy bien, Gracias</vt:lpstr>
      <vt:lpstr>EXIT TICKET: answer the following in complete spanish sentences </vt:lpstr>
    </vt:vector>
  </TitlesOfParts>
  <Company>Duke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VÁMONOS 2-2</dc:title>
  <dc:creator>Rachel McGowen</dc:creator>
  <cp:lastModifiedBy>diana1.lugo</cp:lastModifiedBy>
  <cp:revision>60</cp:revision>
  <dcterms:created xsi:type="dcterms:W3CDTF">2012-09-10T17:16:40Z</dcterms:created>
  <dcterms:modified xsi:type="dcterms:W3CDTF">2014-09-09T20:51:22Z</dcterms:modified>
</cp:coreProperties>
</file>