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93" r:id="rId4"/>
    <p:sldId id="294" r:id="rId5"/>
    <p:sldId id="295" r:id="rId6"/>
    <p:sldId id="296" r:id="rId7"/>
    <p:sldId id="291" r:id="rId8"/>
    <p:sldId id="297" r:id="rId9"/>
    <p:sldId id="268" r:id="rId10"/>
    <p:sldId id="269" r:id="rId11"/>
    <p:sldId id="270" r:id="rId12"/>
    <p:sldId id="276" r:id="rId13"/>
    <p:sldId id="298" r:id="rId14"/>
    <p:sldId id="277" r:id="rId15"/>
    <p:sldId id="274" r:id="rId16"/>
    <p:sldId id="275" r:id="rId17"/>
    <p:sldId id="279" r:id="rId18"/>
    <p:sldId id="280" r:id="rId19"/>
    <p:sldId id="281" r:id="rId20"/>
    <p:sldId id="282" r:id="rId21"/>
    <p:sldId id="283" r:id="rId22"/>
    <p:sldId id="287" r:id="rId23"/>
    <p:sldId id="284" r:id="rId24"/>
    <p:sldId id="285" r:id="rId25"/>
    <p:sldId id="286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2759E-E1FA-4C43-A9F0-38552CBDFCAB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330D4-43A2-4708-B7A5-59C2CB1B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06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FF5A-4378-FB44-ACD4-1835C38AF4B2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8A971-1CBD-BB4D-8CDC-C94802A5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8A971-1CBD-BB4D-8CDC-C94802A5A3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0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http://www.youtube.com/watch?v=3s2wbe9zSbs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077F8B-DAF6-4641-A241-6D040E11EB52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5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58EB46-07AF-954A-BB6A-E8F66348009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7F110F-8D5A-924C-B7FA-231D63189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3762"/>
            <a:ext cx="7924800" cy="557019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i="1" dirty="0" err="1" smtClean="0"/>
              <a:t>Escribe</a:t>
            </a:r>
            <a:r>
              <a:rPr lang="en-US" i="1" dirty="0" smtClean="0"/>
              <a:t> la </a:t>
            </a:r>
            <a:r>
              <a:rPr lang="en-US" i="1" dirty="0" err="1" smtClean="0"/>
              <a:t>fecha</a:t>
            </a:r>
            <a:r>
              <a:rPr lang="en-US" i="1" dirty="0" smtClean="0"/>
              <a:t> y el </a:t>
            </a:r>
            <a:r>
              <a:rPr lang="en-US" i="1" dirty="0" err="1" smtClean="0"/>
              <a:t>objetivo</a:t>
            </a:r>
            <a:r>
              <a:rPr lang="en-US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smtClean="0"/>
              <a:t>Write each question and then respond in a complete, Spanish sentence.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AutoNum type="alphaUcParenR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llamas?</a:t>
            </a:r>
          </a:p>
          <a:p>
            <a:pPr marL="457200" indent="-457200">
              <a:buAutoNum type="alphaUcParenR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estás</a:t>
            </a:r>
            <a:r>
              <a:rPr lang="en-US" dirty="0" smtClean="0"/>
              <a:t>?</a:t>
            </a:r>
          </a:p>
          <a:p>
            <a:pPr marL="457200" indent="-457200">
              <a:buAutoNum type="alphaUcParenR"/>
            </a:pPr>
            <a:r>
              <a:rPr lang="en-US" dirty="0" smtClean="0"/>
              <a:t>¿De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 </a:t>
            </a:r>
          </a:p>
          <a:p>
            <a:pPr marL="457200" indent="-457200">
              <a:buAutoNum type="alphaUcParenR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llama </a:t>
            </a:r>
            <a:r>
              <a:rPr lang="en-US" dirty="0" err="1" smtClean="0"/>
              <a:t>él</a:t>
            </a:r>
            <a:r>
              <a:rPr lang="en-US" dirty="0" smtClean="0"/>
              <a:t>? </a:t>
            </a:r>
          </a:p>
          <a:p>
            <a:pPr marL="457200" indent="-457200">
              <a:buAutoNum type="alphaUcParenR"/>
            </a:pPr>
            <a:r>
              <a:rPr lang="en-US" dirty="0" smtClean="0"/>
              <a:t>¿De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Sonia </a:t>
            </a:r>
            <a:r>
              <a:rPr lang="en-US" dirty="0" err="1" smtClean="0"/>
              <a:t>Sotomayor</a:t>
            </a:r>
            <a:r>
              <a:rPr lang="en-US" dirty="0" smtClean="0"/>
              <a:t>?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-76200"/>
            <a:ext cx="6172200" cy="9799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VÁMONOS </a:t>
            </a:r>
            <a:r>
              <a:rPr lang="en-US" sz="5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1-4</a:t>
            </a:r>
            <a:endParaRPr kumimoji="0" lang="en-US" sz="5000" b="1" i="0" u="sng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728" y="2181225"/>
            <a:ext cx="1559859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314825"/>
            <a:ext cx="1981200" cy="1981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505200" y="4314825"/>
            <a:ext cx="914400" cy="561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4000" y="5486400"/>
            <a:ext cx="812587" cy="304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7400" y="629602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(New York City)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>
                <a:solidFill>
                  <a:schemeClr val="accent1">
                    <a:lumMod val="75000"/>
                  </a:schemeClr>
                </a:solidFill>
              </a:rPr>
              <a:t>¿QUÉ ES UN PRONOMBRE?</a:t>
            </a:r>
            <a:endParaRPr lang="en-US" sz="4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686800" cy="571195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u="sng" dirty="0" smtClean="0"/>
              <a:t>subject</a:t>
            </a:r>
            <a:r>
              <a:rPr lang="en-US" dirty="0" smtClean="0"/>
              <a:t> of a sentence is the person, place, or thing being described or performing an action.</a:t>
            </a:r>
          </a:p>
          <a:p>
            <a:pPr lvl="1"/>
            <a:r>
              <a:rPr lang="en-US" dirty="0" smtClean="0"/>
              <a:t>(EX 1) Mariana runs.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Who runs?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Mariana (subject)</a:t>
            </a:r>
          </a:p>
          <a:p>
            <a:pPr lvl="1"/>
            <a:r>
              <a:rPr lang="en-US" dirty="0" smtClean="0">
                <a:sym typeface="Wingdings"/>
              </a:rPr>
              <a:t>(EX 2) Science class is hard.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What’s hard?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Science (subject)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u="sng" dirty="0" smtClean="0"/>
              <a:t>subject pronoun</a:t>
            </a:r>
            <a:r>
              <a:rPr lang="en-US" dirty="0" smtClean="0"/>
              <a:t> can replace a subject. </a:t>
            </a:r>
          </a:p>
          <a:p>
            <a:pPr lvl="1"/>
            <a:r>
              <a:rPr lang="en-US" dirty="0" smtClean="0"/>
              <a:t>(EX 3) </a:t>
            </a:r>
            <a:r>
              <a:rPr lang="en-US" u="sng" dirty="0" smtClean="0"/>
              <a:t>Jose</a:t>
            </a:r>
            <a:r>
              <a:rPr lang="en-US" dirty="0" smtClean="0"/>
              <a:t> is funny.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u="sng" dirty="0" smtClean="0">
                <a:sym typeface="Wingdings"/>
              </a:rPr>
              <a:t>He</a:t>
            </a:r>
            <a:r>
              <a:rPr lang="en-US" dirty="0" smtClean="0">
                <a:sym typeface="Wingdings"/>
              </a:rPr>
              <a:t> is funny. </a:t>
            </a:r>
          </a:p>
          <a:p>
            <a:pPr lvl="1"/>
            <a:r>
              <a:rPr lang="en-US" dirty="0" smtClean="0">
                <a:sym typeface="Wingdings"/>
              </a:rPr>
              <a:t>(EX 4) </a:t>
            </a:r>
            <a:r>
              <a:rPr lang="en-US" u="sng" dirty="0" smtClean="0">
                <a:sym typeface="Wingdings"/>
              </a:rPr>
              <a:t>The girls </a:t>
            </a:r>
            <a:r>
              <a:rPr lang="en-US" dirty="0" smtClean="0">
                <a:sym typeface="Wingdings"/>
              </a:rPr>
              <a:t>are smart.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u="sng" dirty="0" smtClean="0">
                <a:sym typeface="Wingdings"/>
              </a:rPr>
              <a:t>They</a:t>
            </a:r>
            <a:r>
              <a:rPr lang="en-US" dirty="0" smtClean="0">
                <a:sym typeface="Wingdings"/>
              </a:rPr>
              <a:t> are smart. </a:t>
            </a:r>
          </a:p>
          <a:p>
            <a:pPr lvl="1"/>
            <a:r>
              <a:rPr lang="en-US" dirty="0" smtClean="0">
                <a:sym typeface="Wingdings"/>
              </a:rPr>
              <a:t>(EX 5) </a:t>
            </a:r>
            <a:r>
              <a:rPr lang="en-US" u="sng" dirty="0" smtClean="0">
                <a:sym typeface="Wingdings"/>
              </a:rPr>
              <a:t>Mom and I</a:t>
            </a:r>
            <a:r>
              <a:rPr lang="en-US" dirty="0" smtClean="0">
                <a:sym typeface="Wingdings"/>
              </a:rPr>
              <a:t> go to the mall.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u="sng" dirty="0" smtClean="0">
                <a:sym typeface="Wingdings"/>
              </a:rPr>
              <a:t>We</a:t>
            </a:r>
            <a:r>
              <a:rPr lang="en-US" dirty="0" smtClean="0">
                <a:sym typeface="Wingdings"/>
              </a:rPr>
              <a:t> go to the mall.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57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E75C01"/>
                </a:solidFill>
              </a:rPr>
              <a:t>THE VERB CHART!</a:t>
            </a:r>
            <a:endParaRPr lang="en-US" sz="3600" b="1" dirty="0">
              <a:solidFill>
                <a:srgbClr val="E75C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12648"/>
            <a:ext cx="91440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Each subject pronoun has a special “spot” on the verb chart that never, ever moves!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76400"/>
          <a:ext cx="4191000" cy="3017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95500"/>
                <a:gridCol w="20955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ENGLISH:</a:t>
                      </a:r>
                      <a:endParaRPr lang="en-US" sz="3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You (informal)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Y’all (in Spain)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 </a:t>
                      </a:r>
                    </a:p>
                    <a:p>
                      <a:r>
                        <a:rPr lang="en-US" sz="2400" dirty="0" smtClean="0"/>
                        <a:t>She </a:t>
                      </a:r>
                    </a:p>
                    <a:p>
                      <a:r>
                        <a:rPr lang="en-US" sz="2400" dirty="0" smtClean="0"/>
                        <a:t>You (formal)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They</a:t>
                      </a:r>
                    </a:p>
                    <a:p>
                      <a:r>
                        <a:rPr lang="en-US" sz="2400" dirty="0" smtClean="0"/>
                        <a:t>You all (formal)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48200" y="1676400"/>
          <a:ext cx="3886200" cy="3017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43100"/>
                <a:gridCol w="19431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SPANISH:</a:t>
                      </a:r>
                      <a:endParaRPr lang="en-US" sz="3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Yo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Nosotros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Tú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Vosotros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Él </a:t>
                      </a:r>
                    </a:p>
                    <a:p>
                      <a:r>
                        <a:rPr lang="en-US" sz="2400" dirty="0" smtClean="0"/>
                        <a:t>Ella</a:t>
                      </a:r>
                    </a:p>
                    <a:p>
                      <a:r>
                        <a:rPr lang="en-US" sz="2400" dirty="0" err="1" smtClean="0"/>
                        <a:t>Usted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Ellos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Ellas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Ustedes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5563632"/>
            <a:ext cx="1224713" cy="98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334000"/>
            <a:ext cx="876300" cy="1104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5615226"/>
            <a:ext cx="11648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=</a:t>
            </a:r>
            <a:endParaRPr lang="en-US" sz="5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17900" y="6475968"/>
            <a:ext cx="194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 </a:t>
            </a:r>
            <a:r>
              <a:rPr lang="en-US" dirty="0" err="1" smtClean="0"/>
              <a:t>pizarra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6488668"/>
            <a:ext cx="194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Tupapel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956560"/>
            <a:ext cx="6172200" cy="2053590"/>
          </a:xfrm>
        </p:spPr>
        <p:txBody>
          <a:bodyPr/>
          <a:lstStyle/>
          <a:p>
            <a:r>
              <a:rPr lang="en-US" dirty="0" smtClean="0"/>
              <a:t>FORMAL vs. INFORMAL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what you remember from last year, write down 3 examples each of people you would address formally and informally.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apshot 2011-09-18 16-48-3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875"/>
            <a:ext cx="9144000" cy="5064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5048" y="2486981"/>
            <a:ext cx="122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you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5165" y="2486981"/>
            <a:ext cx="180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informally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2818" y="3008713"/>
            <a:ext cx="122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you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2625" y="3008713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formally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2818" y="3882657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you all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5025" y="3882657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informally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1614" y="3882657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Spain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6874" y="4482797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you all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1236" y="4482797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informally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0199" y="4482797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formally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2818" y="5320202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they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3659" y="5320202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boys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6606" y="5689534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boys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63085" y="5689534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girls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8433" y="6227391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they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59012" y="6227391"/>
            <a:ext cx="14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girls</a:t>
            </a:r>
            <a:endParaRPr lang="en-US" b="1" dirty="0">
              <a:solidFill>
                <a:srgbClr val="E75C0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9" y="229632"/>
            <a:ext cx="1224713" cy="9895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849" y="0"/>
            <a:ext cx="876300" cy="1104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82449" y="281226"/>
            <a:ext cx="11648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=</a:t>
            </a:r>
            <a:endParaRPr lang="en-US" sz="5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5949" y="1141968"/>
            <a:ext cx="194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 </a:t>
            </a:r>
            <a:r>
              <a:rPr lang="en-US" dirty="0" err="1" smtClean="0"/>
              <a:t>pizarra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63449" y="1154668"/>
            <a:ext cx="194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papel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22625" y="281226"/>
            <a:ext cx="4088810" cy="83099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75C01"/>
                </a:solidFill>
              </a:rPr>
              <a:t>1 </a:t>
            </a:r>
            <a:r>
              <a:rPr lang="en-US" sz="2400" b="1" dirty="0" err="1" smtClean="0">
                <a:solidFill>
                  <a:srgbClr val="E75C01"/>
                </a:solidFill>
              </a:rPr>
              <a:t>minuto</a:t>
            </a:r>
            <a:r>
              <a:rPr lang="en-US" sz="2400" b="1" dirty="0" smtClean="0">
                <a:solidFill>
                  <a:srgbClr val="E75C01"/>
                </a:solidFill>
              </a:rPr>
              <a:t>—</a:t>
            </a:r>
            <a:r>
              <a:rPr lang="en-US" sz="2400" b="1" dirty="0" err="1" smtClean="0">
                <a:solidFill>
                  <a:srgbClr val="E75C01"/>
                </a:solidFill>
              </a:rPr>
              <a:t>copiar</a:t>
            </a:r>
            <a:endParaRPr lang="en-US" sz="2400" b="1" dirty="0" smtClean="0">
              <a:solidFill>
                <a:srgbClr val="E75C01"/>
              </a:solidFill>
            </a:endParaRPr>
          </a:p>
          <a:p>
            <a:r>
              <a:rPr lang="en-US" sz="2400" b="1" dirty="0" err="1" smtClean="0">
                <a:solidFill>
                  <a:srgbClr val="E75C01"/>
                </a:solidFill>
              </a:rPr>
              <a:t>Después</a:t>
            </a:r>
            <a:r>
              <a:rPr lang="en-US" sz="2400" b="1" dirty="0" smtClean="0">
                <a:solidFill>
                  <a:srgbClr val="E75C01"/>
                </a:solidFill>
              </a:rPr>
              <a:t>, </a:t>
            </a:r>
            <a:r>
              <a:rPr lang="en-US" sz="2400" b="1" dirty="0" err="1" smtClean="0">
                <a:solidFill>
                  <a:srgbClr val="E75C01"/>
                </a:solidFill>
              </a:rPr>
              <a:t>discutimos</a:t>
            </a:r>
            <a:endParaRPr lang="en-US" sz="2400" b="1" dirty="0">
              <a:solidFill>
                <a:srgbClr val="E75C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-457200"/>
            <a:ext cx="7543800" cy="1143000"/>
          </a:xfrm>
        </p:spPr>
        <p:txBody>
          <a:bodyPr>
            <a:noAutofit/>
          </a:bodyPr>
          <a:lstStyle/>
          <a:p>
            <a:pPr algn="ctr"/>
            <a:r>
              <a:rPr lang="en-US" sz="3300" b="1" i="1" dirty="0" smtClean="0"/>
              <a:t>Formal </a:t>
            </a:r>
            <a:r>
              <a:rPr lang="en-US" sz="3300" b="1" dirty="0" smtClean="0"/>
              <a:t>YOU vs. </a:t>
            </a:r>
            <a:r>
              <a:rPr lang="en-US" sz="3300" b="1" i="1" dirty="0" smtClean="0"/>
              <a:t>Informal </a:t>
            </a:r>
            <a:r>
              <a:rPr lang="en-US" sz="3300" b="1" dirty="0" smtClean="0"/>
              <a:t>YOU?</a:t>
            </a:r>
            <a:endParaRPr lang="en-US" sz="33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062609"/>
            <a:ext cx="3657600" cy="4185791"/>
          </a:xfrm>
        </p:spPr>
        <p:txBody>
          <a:bodyPr/>
          <a:lstStyle/>
          <a:p>
            <a:r>
              <a:rPr lang="en-US" dirty="0" smtClean="0"/>
              <a:t>Parents</a:t>
            </a:r>
          </a:p>
          <a:p>
            <a:r>
              <a:rPr lang="en-US" dirty="0" smtClean="0"/>
              <a:t>Grandparents</a:t>
            </a:r>
          </a:p>
          <a:p>
            <a:r>
              <a:rPr lang="en-US" dirty="0" smtClean="0"/>
              <a:t>Teachers </a:t>
            </a:r>
          </a:p>
          <a:p>
            <a:r>
              <a:rPr lang="en-US" dirty="0" smtClean="0"/>
              <a:t>Authority figures</a:t>
            </a:r>
          </a:p>
          <a:p>
            <a:r>
              <a:rPr lang="en-US" dirty="0" smtClean="0"/>
              <a:t>Anyone OLDER than you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71975" y="2062609"/>
            <a:ext cx="3657600" cy="4185791"/>
          </a:xfrm>
        </p:spPr>
        <p:txBody>
          <a:bodyPr/>
          <a:lstStyle/>
          <a:p>
            <a:r>
              <a:rPr lang="en-US" dirty="0" smtClean="0"/>
              <a:t>Younger brothers/sisters</a:t>
            </a:r>
          </a:p>
          <a:p>
            <a:r>
              <a:rPr lang="en-US" dirty="0" smtClean="0"/>
              <a:t>Cousins</a:t>
            </a:r>
          </a:p>
          <a:p>
            <a:r>
              <a:rPr lang="en-US" dirty="0" smtClean="0"/>
              <a:t>Friends</a:t>
            </a:r>
          </a:p>
          <a:p>
            <a:r>
              <a:rPr lang="en-US" dirty="0" smtClean="0"/>
              <a:t>Anyone YOUNGER than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865632"/>
            <a:ext cx="3657600" cy="658368"/>
          </a:xfrm>
        </p:spPr>
        <p:txBody>
          <a:bodyPr/>
          <a:lstStyle/>
          <a:p>
            <a:pPr algn="ctr"/>
            <a:r>
              <a:rPr lang="en-US" sz="3000" dirty="0" smtClean="0"/>
              <a:t>FORMAL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43400" y="865632"/>
            <a:ext cx="3657600" cy="658368"/>
          </a:xfrm>
        </p:spPr>
        <p:txBody>
          <a:bodyPr/>
          <a:lstStyle/>
          <a:p>
            <a:pPr algn="ctr"/>
            <a:r>
              <a:rPr lang="en-US" sz="3000" dirty="0" smtClean="0"/>
              <a:t>INFORMAL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3657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err="1" smtClean="0">
                <a:solidFill>
                  <a:srgbClr val="3366FF"/>
                </a:solidFill>
              </a:rPr>
              <a:t>Usted</a:t>
            </a:r>
            <a:r>
              <a:rPr lang="en-US" sz="2900" b="1" dirty="0" smtClean="0">
                <a:solidFill>
                  <a:srgbClr val="3366FF"/>
                </a:solidFill>
              </a:rPr>
              <a:t> y </a:t>
            </a:r>
            <a:r>
              <a:rPr lang="en-US" sz="2900" b="1" dirty="0" err="1" smtClean="0">
                <a:solidFill>
                  <a:srgbClr val="3366FF"/>
                </a:solidFill>
              </a:rPr>
              <a:t>ustedes</a:t>
            </a:r>
            <a:endParaRPr lang="en-US" sz="2900" b="1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524000"/>
            <a:ext cx="3657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err="1" smtClean="0">
                <a:solidFill>
                  <a:srgbClr val="3366FF"/>
                </a:solidFill>
              </a:rPr>
              <a:t>Tú</a:t>
            </a:r>
            <a:r>
              <a:rPr lang="en-US" sz="2900" b="1" dirty="0" smtClean="0">
                <a:solidFill>
                  <a:srgbClr val="3366FF"/>
                </a:solidFill>
              </a:rPr>
              <a:t> y </a:t>
            </a:r>
            <a:r>
              <a:rPr lang="en-US" sz="2900" b="1" dirty="0" err="1" smtClean="0">
                <a:solidFill>
                  <a:srgbClr val="3366FF"/>
                </a:solidFill>
              </a:rPr>
              <a:t>vosotros</a:t>
            </a:r>
            <a:endParaRPr lang="en-US" sz="29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¡PRACTICAMOS!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. </a:t>
            </a:r>
          </a:p>
          <a:p>
            <a:r>
              <a:rPr lang="en-US" dirty="0" smtClean="0"/>
              <a:t>With the person next to you (volume = 2), complete the FIRST HALF of each problem set. The other half will be </a:t>
            </a:r>
            <a:r>
              <a:rPr lang="en-US" i="1" dirty="0" err="1" smtClean="0"/>
              <a:t>tarea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2011-09-25 15-55-5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38" y="0"/>
            <a:ext cx="612046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1938" y="1524000"/>
            <a:ext cx="3148662" cy="480060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700968" y="3642435"/>
            <a:ext cx="380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75C01"/>
                </a:solidFill>
              </a:rPr>
              <a:t>DO NOW</a:t>
            </a:r>
            <a:endParaRPr lang="en-US" sz="3600" b="1" dirty="0">
              <a:solidFill>
                <a:srgbClr val="E75C0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1524000"/>
            <a:ext cx="3148662" cy="4800600"/>
          </a:xfrm>
          <a:prstGeom prst="rect">
            <a:avLst/>
          </a:prstGeom>
          <a:noFill/>
          <a:ln w="762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6461832" y="3559837"/>
            <a:ext cx="380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3366FF"/>
                </a:solidFill>
              </a:rPr>
              <a:t>TAREA</a:t>
            </a:r>
            <a:endParaRPr lang="en-US" sz="3600" b="1" i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2011-09-25 15-55-5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38" y="0"/>
            <a:ext cx="612046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538" y="1600200"/>
            <a:ext cx="3148662" cy="480060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26236" y="3642435"/>
            <a:ext cx="380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75C01"/>
                </a:solidFill>
              </a:rPr>
              <a:t>DO NOW</a:t>
            </a:r>
            <a:endParaRPr lang="en-US" sz="3600" b="1" dirty="0">
              <a:solidFill>
                <a:srgbClr val="E75C0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0"/>
            <a:ext cx="4724400" cy="678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844901" y="1260499"/>
            <a:ext cx="844598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86200" y="3810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86200" y="5867403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200" y="-5417"/>
            <a:ext cx="4191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/>
              <a:t>Usted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Tú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Vosotras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Ustedes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Vosotros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Usted</a:t>
            </a:r>
            <a:endParaRPr lang="en-US" sz="2000" dirty="0" smtClean="0"/>
          </a:p>
          <a:p>
            <a:pPr marL="342900" indent="-342900"/>
            <a:endParaRPr lang="en-US" sz="2000" dirty="0" smtClean="0"/>
          </a:p>
          <a:p>
            <a:pPr marL="342900" indent="-342900"/>
            <a:endParaRPr lang="en-US" sz="2000" dirty="0" smtClean="0"/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/>
              <a:t>1. </a:t>
            </a:r>
            <a:r>
              <a:rPr lang="en-US" sz="2000" dirty="0" err="1" smtClean="0"/>
              <a:t>Ellas</a:t>
            </a:r>
            <a:endParaRPr lang="en-US" sz="2000" dirty="0" smtClean="0"/>
          </a:p>
          <a:p>
            <a:pPr marL="342900" indent="-342900"/>
            <a:r>
              <a:rPr lang="en-US" sz="2000" dirty="0" smtClean="0"/>
              <a:t>2. </a:t>
            </a:r>
            <a:r>
              <a:rPr lang="en-US" sz="2000" dirty="0" err="1" smtClean="0"/>
              <a:t>Ellos</a:t>
            </a:r>
            <a:endParaRPr lang="en-US" sz="2000" dirty="0" smtClean="0"/>
          </a:p>
          <a:p>
            <a:pPr marL="342900" indent="-342900"/>
            <a:r>
              <a:rPr lang="en-US" sz="2000" dirty="0" smtClean="0"/>
              <a:t>3. </a:t>
            </a:r>
            <a:r>
              <a:rPr lang="en-US" sz="2000" dirty="0" err="1" smtClean="0"/>
              <a:t>Ellos</a:t>
            </a:r>
            <a:endParaRPr lang="en-US" sz="2000" dirty="0" smtClean="0"/>
          </a:p>
          <a:p>
            <a:pPr marL="342900" indent="-342900"/>
            <a:r>
              <a:rPr lang="en-US" sz="2000" dirty="0" smtClean="0"/>
              <a:t>4. </a:t>
            </a:r>
            <a:r>
              <a:rPr lang="en-US" sz="2000" dirty="0" err="1" smtClean="0"/>
              <a:t>Yo</a:t>
            </a:r>
            <a:endParaRPr lang="en-US" sz="2000" dirty="0" smtClean="0"/>
          </a:p>
          <a:p>
            <a:pPr marL="342900" indent="-342900"/>
            <a:r>
              <a:rPr lang="en-US" sz="2000" dirty="0" smtClean="0"/>
              <a:t>5. Ella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Ustedes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Él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Nosotros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Ellos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Ella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Vosotros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VERBO: </a:t>
            </a:r>
            <a:r>
              <a:rPr lang="en-US" i="1" dirty="0" smtClean="0"/>
              <a:t>SER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82" y="2514600"/>
            <a:ext cx="285071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700" b="1" dirty="0" smtClean="0">
                <a:solidFill>
                  <a:schemeClr val="accent1"/>
                </a:solidFill>
              </a:rPr>
              <a:t>SER = TO BE</a:t>
            </a:r>
            <a:endParaRPr lang="en-US" sz="67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Changing a verb to match its subject is called </a:t>
            </a:r>
            <a:r>
              <a:rPr lang="en-US" b="1" u="sng" dirty="0" smtClean="0"/>
              <a:t>conjugating. </a:t>
            </a:r>
          </a:p>
          <a:p>
            <a:pPr>
              <a:buNone/>
            </a:pPr>
            <a:endParaRPr lang="en-US" b="1" u="sng" dirty="0" smtClean="0"/>
          </a:p>
          <a:p>
            <a:r>
              <a:rPr lang="en-US" dirty="0" smtClean="0"/>
              <a:t>SER means </a:t>
            </a:r>
            <a:r>
              <a:rPr lang="en-US" sz="4500" b="1" u="sng" dirty="0" smtClean="0">
                <a:solidFill>
                  <a:srgbClr val="FE8637"/>
                </a:solidFill>
              </a:rPr>
              <a:t>to be</a:t>
            </a:r>
            <a:r>
              <a:rPr lang="en-US" dirty="0" smtClean="0"/>
              <a:t>and is one of the most important verbs in Spanish!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 must </a:t>
            </a:r>
            <a:r>
              <a:rPr lang="en-US" sz="3900" b="1" u="sng" dirty="0" smtClean="0">
                <a:solidFill>
                  <a:srgbClr val="FE8637"/>
                </a:solidFill>
              </a:rPr>
              <a:t>conjugate</a:t>
            </a:r>
            <a:r>
              <a:rPr lang="en-US" dirty="0" smtClean="0"/>
              <a:t> SER to the </a:t>
            </a:r>
            <a:r>
              <a:rPr lang="en-US" sz="3900" b="1" u="sng" dirty="0" smtClean="0">
                <a:solidFill>
                  <a:srgbClr val="FE8637"/>
                </a:solidFill>
              </a:rPr>
              <a:t>subject</a:t>
            </a:r>
            <a:r>
              <a:rPr lang="en-US" dirty="0" smtClean="0"/>
              <a:t> you are talking about.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000" b="1" u="sng" dirty="0" smtClean="0"/>
              <a:t>El </a:t>
            </a:r>
            <a:r>
              <a:rPr lang="en-US" sz="5000" b="1" u="sng" dirty="0" err="1" smtClean="0"/>
              <a:t>objetivo</a:t>
            </a:r>
            <a:r>
              <a:rPr lang="en-US" sz="5000" b="1" u="sng" dirty="0" smtClean="0"/>
              <a:t> </a:t>
            </a:r>
            <a:endParaRPr lang="en-US" sz="5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001000" cy="4873752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en-US" sz="4000" dirty="0" smtClean="0"/>
              <a:t>(Review)</a:t>
            </a:r>
          </a:p>
          <a:p>
            <a:pPr marL="457200" indent="-457200" algn="ctr">
              <a:buNone/>
            </a:pPr>
            <a:endParaRPr lang="en-US" sz="4000" dirty="0" smtClean="0"/>
          </a:p>
          <a:p>
            <a:pPr marL="457200" indent="-457200" algn="ctr">
              <a:buNone/>
            </a:pPr>
            <a:r>
              <a:rPr lang="en-US" sz="4000" dirty="0" smtClean="0"/>
              <a:t>Grammar-review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 smtClean="0">
                <a:solidFill>
                  <a:schemeClr val="accent1"/>
                </a:solidFill>
              </a:rPr>
              <a:t>SER = TO BE</a:t>
            </a:r>
            <a:endParaRPr lang="en-US" sz="6700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Snapshot 2011-09-25 16-14-06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2819400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soy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1527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eres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4481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819400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somos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41527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sois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55243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son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200" b="1" dirty="0" smtClean="0">
                <a:solidFill>
                  <a:srgbClr val="E75C01"/>
                </a:solidFill>
              </a:rPr>
              <a:t>¡CANTAMOS!</a:t>
            </a:r>
            <a:endParaRPr lang="en-US" sz="6200" b="1" dirty="0">
              <a:solidFill>
                <a:srgbClr val="E75C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err="1" smtClean="0"/>
              <a:t>Yo</a:t>
            </a:r>
            <a:r>
              <a:rPr lang="en-US" sz="4400" dirty="0" smtClean="0"/>
              <a:t> soy, </a:t>
            </a:r>
            <a:r>
              <a:rPr lang="en-US" sz="4400" dirty="0" err="1" smtClean="0"/>
              <a:t>tú</a:t>
            </a:r>
            <a:r>
              <a:rPr lang="en-US" sz="4400" dirty="0" smtClean="0"/>
              <a:t> </a:t>
            </a:r>
            <a:r>
              <a:rPr lang="en-US" sz="4400" dirty="0" err="1" smtClean="0"/>
              <a:t>eres</a:t>
            </a:r>
            <a:endParaRPr lang="en-US" sz="4400" dirty="0" smtClean="0"/>
          </a:p>
          <a:p>
            <a:pPr>
              <a:buNone/>
            </a:pPr>
            <a:r>
              <a:rPr lang="en-US" sz="4400" dirty="0" err="1" smtClean="0"/>
              <a:t>Yo</a:t>
            </a:r>
            <a:r>
              <a:rPr lang="en-US" sz="4400" dirty="0" smtClean="0"/>
              <a:t> soy, </a:t>
            </a:r>
            <a:r>
              <a:rPr lang="en-US" sz="4400" dirty="0" err="1" smtClean="0"/>
              <a:t>tú</a:t>
            </a:r>
            <a:r>
              <a:rPr lang="en-US" sz="4400" dirty="0" smtClean="0"/>
              <a:t> </a:t>
            </a:r>
            <a:r>
              <a:rPr lang="en-US" sz="4400" dirty="0" err="1" smtClean="0"/>
              <a:t>eres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Él, </a:t>
            </a:r>
            <a:r>
              <a:rPr lang="en-US" sz="4400" dirty="0" err="1" smtClean="0"/>
              <a:t>ella</a:t>
            </a:r>
            <a:r>
              <a:rPr lang="en-US" sz="4400" dirty="0" smtClean="0"/>
              <a:t>, </a:t>
            </a:r>
            <a:r>
              <a:rPr lang="en-US" sz="4400" dirty="0" err="1" smtClean="0"/>
              <a:t>ustedes</a:t>
            </a:r>
            <a:endParaRPr lang="en-US" sz="4400" dirty="0" smtClean="0"/>
          </a:p>
          <a:p>
            <a:pPr>
              <a:buNone/>
            </a:pPr>
            <a:r>
              <a:rPr lang="en-US" sz="4400" dirty="0" err="1" smtClean="0"/>
              <a:t>Nosotros</a:t>
            </a:r>
            <a:r>
              <a:rPr lang="en-US" sz="4400" dirty="0" smtClean="0"/>
              <a:t> </a:t>
            </a:r>
            <a:r>
              <a:rPr lang="en-US" sz="4400" dirty="0" err="1" smtClean="0"/>
              <a:t>somos</a:t>
            </a:r>
            <a:endParaRPr lang="en-US" sz="4400" dirty="0" smtClean="0"/>
          </a:p>
          <a:p>
            <a:pPr>
              <a:buNone/>
            </a:pPr>
            <a:r>
              <a:rPr lang="en-US" sz="4400" dirty="0" err="1" smtClean="0"/>
              <a:t>Vosotros</a:t>
            </a:r>
            <a:r>
              <a:rPr lang="en-US" sz="4400" dirty="0" smtClean="0"/>
              <a:t> </a:t>
            </a:r>
            <a:r>
              <a:rPr lang="en-US" sz="4400" dirty="0" err="1" smtClean="0"/>
              <a:t>sois</a:t>
            </a:r>
            <a:endParaRPr lang="en-US" sz="4400" dirty="0" smtClean="0"/>
          </a:p>
          <a:p>
            <a:pPr>
              <a:buNone/>
            </a:pPr>
            <a:r>
              <a:rPr lang="en-US" sz="4400" dirty="0" err="1" smtClean="0"/>
              <a:t>ellos</a:t>
            </a:r>
            <a:r>
              <a:rPr lang="en-US" sz="4400" dirty="0" smtClean="0"/>
              <a:t>, </a:t>
            </a:r>
            <a:r>
              <a:rPr lang="en-US" sz="4400" dirty="0" err="1" smtClean="0"/>
              <a:t>ellas</a:t>
            </a:r>
            <a:r>
              <a:rPr lang="en-US" sz="4400" dirty="0" smtClean="0"/>
              <a:t>, </a:t>
            </a:r>
            <a:r>
              <a:rPr lang="en-US" sz="4400" dirty="0" err="1" smtClean="0"/>
              <a:t>ustedes</a:t>
            </a:r>
            <a:r>
              <a:rPr lang="en-US" sz="4400" dirty="0" smtClean="0"/>
              <a:t> son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600200"/>
            <a:ext cx="27559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EJEMPLOS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are going to work on examples 1-20. We will do the first 5 together, you will do the second 5 with your partner, and the last 10 independently.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rgbClr val="E75C01"/>
                </a:solidFill>
              </a:rPr>
              <a:t>EJEMPLOS</a:t>
            </a:r>
            <a:endParaRPr lang="en-US" sz="5400" b="1" u="sng" dirty="0">
              <a:solidFill>
                <a:srgbClr val="E75C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Yo</a:t>
            </a:r>
            <a:r>
              <a:rPr lang="en-US" dirty="0" smtClean="0"/>
              <a:t> de los </a:t>
            </a:r>
            <a:r>
              <a:rPr lang="en-US" dirty="0" err="1" smtClean="0"/>
              <a:t>EstadosUnidos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María</a:t>
            </a:r>
            <a:r>
              <a:rPr lang="en-US" dirty="0" smtClean="0"/>
              <a:t> de El Salvador.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Ellos</a:t>
            </a:r>
            <a:r>
              <a:rPr lang="en-US" dirty="0" smtClean="0"/>
              <a:t> de </a:t>
            </a:r>
            <a:r>
              <a:rPr lang="en-US" dirty="0" err="1" smtClean="0"/>
              <a:t>Perú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Maya y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amigas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5. Luis, Pedro, y </a:t>
            </a:r>
            <a:r>
              <a:rPr lang="en-US" dirty="0" err="1" smtClean="0"/>
              <a:t>tú</a:t>
            </a:r>
            <a:r>
              <a:rPr lang="en-US" dirty="0" smtClean="0"/>
              <a:t> de Puerto Rico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914400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soy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828562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6287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son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581162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somos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572000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sois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6200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6. ¿De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7. </a:t>
            </a:r>
            <a:r>
              <a:rPr lang="en-US" dirty="0" err="1" smtClean="0"/>
              <a:t>Tú</a:t>
            </a:r>
            <a:r>
              <a:rPr lang="en-US" dirty="0" smtClean="0"/>
              <a:t> de México.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8. Mariana  de Costa Rica.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9. </a:t>
            </a: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atléticos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10. 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estudiantes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rgbClr val="E75C01"/>
                </a:solidFill>
              </a:rPr>
              <a:t>EJEMPLOS</a:t>
            </a:r>
            <a:endParaRPr lang="en-US" sz="5400" b="1" u="sng" dirty="0">
              <a:solidFill>
                <a:srgbClr val="E75C0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9523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eres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828562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eres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819400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619619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son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47623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somos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rgbClr val="E75C01"/>
                </a:solidFill>
              </a:rPr>
              <a:t>EJEMPLOS</a:t>
            </a:r>
            <a:endParaRPr lang="en-US" sz="5400" b="1" u="sng" dirty="0">
              <a:solidFill>
                <a:srgbClr val="E75C01"/>
              </a:solidFill>
            </a:endParaRPr>
          </a:p>
        </p:txBody>
      </p:sp>
      <p:pic>
        <p:nvPicPr>
          <p:cNvPr id="5" name="Picture 4" descr="Snapshot 2011-09-25 16-24-4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755498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11047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son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16381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son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0953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sois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514600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soy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0097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33907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soy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39241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son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3813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somos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8385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</a:rPr>
              <a:t>son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5295781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MINUTO LOCO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Abren</a:t>
            </a:r>
            <a:r>
              <a:rPr lang="en-US" i="1" dirty="0" smtClean="0"/>
              <a:t> los </a:t>
            </a:r>
            <a:r>
              <a:rPr lang="en-US" i="1" dirty="0" err="1" smtClean="0"/>
              <a:t>libros</a:t>
            </a:r>
            <a:r>
              <a:rPr lang="en-US" i="1" dirty="0" smtClean="0"/>
              <a:t> a la </a:t>
            </a:r>
            <a:r>
              <a:rPr lang="en-US" i="1" dirty="0" err="1" smtClean="0"/>
              <a:t>página</a:t>
            </a:r>
            <a:r>
              <a:rPr lang="en-US" i="1" dirty="0" smtClean="0"/>
              <a:t> 50. </a:t>
            </a:r>
            <a:endParaRPr lang="en-US" dirty="0" smtClean="0"/>
          </a:p>
          <a:p>
            <a:endParaRPr lang="en-US" i="1" dirty="0" smtClean="0"/>
          </a:p>
          <a:p>
            <a:r>
              <a:rPr lang="en-US" dirty="0" smtClean="0"/>
              <a:t>You will have 3 ½ minutes to see how many Spanish pronouns you can translate into English.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2400300" y="857251"/>
            <a:ext cx="5600700" cy="1540669"/>
          </a:xfrm>
        </p:spPr>
        <p:txBody>
          <a:bodyPr/>
          <a:lstStyle/>
          <a:p>
            <a:r>
              <a:rPr lang="en-US" sz="4125" u="sng"/>
              <a:t>Momento Cultural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2857500" y="3371850"/>
            <a:ext cx="5143500" cy="1028700"/>
          </a:xfrm>
        </p:spPr>
        <p:txBody>
          <a:bodyPr>
            <a:normAutofit fontScale="92500" lnSpcReduction="20000"/>
          </a:bodyPr>
          <a:lstStyle/>
          <a:p>
            <a:r>
              <a:rPr lang="en-US" sz="3750"/>
              <a:t>Español es increíble porque…</a:t>
            </a:r>
          </a:p>
        </p:txBody>
      </p:sp>
    </p:spTree>
    <p:extLst>
      <p:ext uri="{BB962C8B-B14F-4D97-AF65-F5344CB8AC3E}">
        <p14:creationId xmlns:p14="http://schemas.microsoft.com/office/powerpoint/2010/main" val="17507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143000" y="857251"/>
            <a:ext cx="68580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50">
                <a:latin typeface="Century Gothic" panose="020B0502020202020204" pitchFamily="34" charset="0"/>
              </a:rPr>
              <a:t>It can be hilarious and entertaining!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1334692"/>
            <a:ext cx="3671888" cy="413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143000" y="5492354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Century Gothic" panose="020B0502020202020204" pitchFamily="34" charset="0"/>
              </a:rPr>
              <a:t>Just ask Buzz… </a:t>
            </a:r>
            <a:r>
              <a:rPr lang="en-US" sz="1800" i="1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1800" i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today’s vocabulary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10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5400" y="68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Me </a:t>
            </a:r>
            <a:r>
              <a:rPr lang="en-US" b="1" dirty="0" err="1" smtClean="0">
                <a:solidFill>
                  <a:srgbClr val="FFC000"/>
                </a:solidFill>
              </a:rPr>
              <a:t>llamo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1078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tal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30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bien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535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Hasta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764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pronto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926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Buenas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29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gracias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29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tú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764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mañana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296862"/>
            <a:ext cx="74676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/>
                </a:solidFill>
              </a:rPr>
              <a:t>Comic Strip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846138"/>
            <a:ext cx="7467600" cy="4873752"/>
          </a:xfrm>
        </p:spPr>
        <p:txBody>
          <a:bodyPr/>
          <a:lstStyle/>
          <a:p>
            <a:r>
              <a:rPr lang="en-US" dirty="0" smtClean="0"/>
              <a:t>Today you will create a Comic strip to practice last class vocabulary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905000"/>
            <a:ext cx="6172200" cy="2893100"/>
          </a:xfrm>
          <a:prstGeom prst="rect">
            <a:avLst/>
          </a:prstGeom>
          <a:noFill/>
          <a:ln w="762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u="sng" dirty="0" smtClean="0"/>
              <a:t>Your Comic Strip Must </a:t>
            </a:r>
            <a:r>
              <a:rPr lang="en-US" sz="2600" b="1" u="sng" dirty="0"/>
              <a:t>I</a:t>
            </a:r>
            <a:r>
              <a:rPr lang="en-US" sz="2600" b="1" u="sng" dirty="0" smtClean="0"/>
              <a:t>nclude: 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 2 greetings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2 farewells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What’s your name? (Q&amp;A)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How are you? (Q&amp;A) 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Where are you from? (Q&amp;A)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3 “extras”—ANY previous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PRONOMBRES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864</TotalTime>
  <Words>721</Words>
  <Application>Microsoft Office PowerPoint</Application>
  <PresentationFormat>On-screen Show (4:3)</PresentationFormat>
  <Paragraphs>214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Century Gothic</vt:lpstr>
      <vt:lpstr>Century Schoolbook</vt:lpstr>
      <vt:lpstr>Wingdings</vt:lpstr>
      <vt:lpstr>Wingdings 2</vt:lpstr>
      <vt:lpstr>Oriel</vt:lpstr>
      <vt:lpstr>PowerPoint Presentation</vt:lpstr>
      <vt:lpstr>El objetivo </vt:lpstr>
      <vt:lpstr>Momento Cultural</vt:lpstr>
      <vt:lpstr>PowerPoint Presentation</vt:lpstr>
      <vt:lpstr>Tarea</vt:lpstr>
      <vt:lpstr>Last class</vt:lpstr>
      <vt:lpstr>PowerPoint Presentation</vt:lpstr>
      <vt:lpstr>Comic Strip</vt:lpstr>
      <vt:lpstr>LOS PRONOMBRES</vt:lpstr>
      <vt:lpstr>¿QUÉ ES UN PRONOMBRE?</vt:lpstr>
      <vt:lpstr>THE VERB CHART!</vt:lpstr>
      <vt:lpstr>FORMAL vs. INFORMAL </vt:lpstr>
      <vt:lpstr>PowerPoint Presentation</vt:lpstr>
      <vt:lpstr>Formal YOU vs. Informal YOU?</vt:lpstr>
      <vt:lpstr>¡PRACTICAMOS!</vt:lpstr>
      <vt:lpstr>PowerPoint Presentation</vt:lpstr>
      <vt:lpstr>PowerPoint Presentation</vt:lpstr>
      <vt:lpstr>EL VERBO: SER</vt:lpstr>
      <vt:lpstr>SER = TO BE</vt:lpstr>
      <vt:lpstr>SER = TO BE</vt:lpstr>
      <vt:lpstr>¡CANTAMOS!</vt:lpstr>
      <vt:lpstr>EJEMPLOS</vt:lpstr>
      <vt:lpstr>EJEMPLOS</vt:lpstr>
      <vt:lpstr>EJEMPLOS</vt:lpstr>
      <vt:lpstr>EJEMPLOS</vt:lpstr>
      <vt:lpstr>MINUTO LOCO</vt:lpstr>
    </vt:vector>
  </TitlesOfParts>
  <Company>Duke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McGowen</dc:creator>
  <cp:lastModifiedBy>Lugo, Diana</cp:lastModifiedBy>
  <cp:revision>56</cp:revision>
  <dcterms:created xsi:type="dcterms:W3CDTF">2011-09-25T19:18:37Z</dcterms:created>
  <dcterms:modified xsi:type="dcterms:W3CDTF">2014-09-18T01:15:02Z</dcterms:modified>
</cp:coreProperties>
</file>