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79" r:id="rId2"/>
    <p:sldId id="280" r:id="rId3"/>
    <p:sldId id="281" r:id="rId4"/>
    <p:sldId id="256" r:id="rId5"/>
    <p:sldId id="277" r:id="rId6"/>
    <p:sldId id="273" r:id="rId7"/>
    <p:sldId id="274" r:id="rId8"/>
    <p:sldId id="275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70" r:id="rId22"/>
    <p:sldId id="271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41675-6AD1-4D5D-808C-1E33D675E0C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29A9-A2CC-4E45-A221-0AF313F7F0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1581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3690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3845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85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703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2901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444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470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40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184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8164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CB95B-009C-4A11-8C72-906D0AF72C5D}" type="datetimeFigureOut">
              <a:rPr lang="es-ES" smtClean="0"/>
              <a:pPr/>
              <a:t>15/09/2014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BBDC-86E4-40BC-907D-CB9BED74E0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16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7.wmf"/><Relationship Id="rId3" Type="http://schemas.openxmlformats.org/officeDocument/2006/relationships/image" Target="../media/image17.wmf"/><Relationship Id="rId7" Type="http://schemas.openxmlformats.org/officeDocument/2006/relationships/image" Target="../media/image25.jpeg"/><Relationship Id="rId12" Type="http://schemas.openxmlformats.org/officeDocument/2006/relationships/image" Target="../media/image27.jpeg"/><Relationship Id="rId2" Type="http://schemas.openxmlformats.org/officeDocument/2006/relationships/image" Target="../media/image14.wmf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9.wmf"/><Relationship Id="rId5" Type="http://schemas.openxmlformats.org/officeDocument/2006/relationships/image" Target="../media/image15.wmf"/><Relationship Id="rId15" Type="http://schemas.openxmlformats.org/officeDocument/2006/relationships/image" Target="../media/image16.wmf"/><Relationship Id="rId10" Type="http://schemas.openxmlformats.org/officeDocument/2006/relationships/image" Target="../media/image26.jpeg"/><Relationship Id="rId4" Type="http://schemas.openxmlformats.org/officeDocument/2006/relationships/image" Target="../media/image3.wmf"/><Relationship Id="rId9" Type="http://schemas.openxmlformats.org/officeDocument/2006/relationships/image" Target="../media/image10.wmf"/><Relationship Id="rId1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tUyhxKrrUsQ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>Vámonos</a:t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114800" cy="5029200"/>
          </a:xfrm>
        </p:spPr>
        <p:txBody>
          <a:bodyPr/>
          <a:lstStyle/>
          <a:p>
            <a:r>
              <a:rPr lang="es-ES" dirty="0" smtClean="0"/>
              <a:t>Escribe la fecha y el objetivo</a:t>
            </a:r>
          </a:p>
          <a:p>
            <a:r>
              <a:rPr lang="es-ES" dirty="0" smtClean="0"/>
              <a:t>Hoy es </a:t>
            </a:r>
            <a:r>
              <a:rPr lang="es-ES" dirty="0" smtClean="0"/>
              <a:t>15 </a:t>
            </a:r>
            <a:r>
              <a:rPr lang="es-ES" dirty="0" smtClean="0"/>
              <a:t>de septiembre del 2014</a:t>
            </a:r>
          </a:p>
          <a:p>
            <a:r>
              <a:rPr lang="es-ES" dirty="0" smtClean="0"/>
              <a:t>I can describe </a:t>
            </a:r>
            <a:r>
              <a:rPr lang="es-ES" dirty="0" err="1" smtClean="0"/>
              <a:t>myself</a:t>
            </a:r>
            <a:r>
              <a:rPr lang="es-ES" dirty="0" smtClean="0"/>
              <a:t> and </a:t>
            </a:r>
            <a:r>
              <a:rPr lang="es-ES" dirty="0" err="1" smtClean="0"/>
              <a:t>others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adjectives</a:t>
            </a:r>
            <a:r>
              <a:rPr lang="es-ES" dirty="0" smtClean="0"/>
              <a:t>.</a:t>
            </a:r>
            <a:endParaRPr lang="es-E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648200"/>
            <a:ext cx="3657600" cy="1828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E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" sz="2600" dirty="0" smtClean="0"/>
              <a:t>WARM UP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ES" sz="2400" dirty="0" smtClean="0"/>
              <a:t>Describe la escena en 10 oraciones completas.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s-ES" sz="2400" dirty="0" smtClean="0"/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data:image/jpeg;base64,/9j/4AAQSkZJRgABAQAAAQABAAD/2wCEAAkGBhQSERUUEhQWFRQWFBgXFBUVFRUVGBYUFBUWFBUUFRUXHSYeFxojGhUUHy8gIycpLCwsFh4xNTAqNSYrLCkBCQoKDgwOGg8PGiklHiUtKSwpLSwpLCwpLiwwLCwpLCwsKS0sLCwuLCwsLCksLyksLCwsLCwsLCwsLCwsLCwsLP/AABEIAOIA3wMBIgACEQEDEQH/xAAcAAABBQEBAQAAAAAAAAAAAAAAAQIDBAUGBwj/xAA/EAABAwIEAwYDBgQFBAMAAAABAAIRAyEEEjFBBVFhEyJxgZGhBjKxI0JSwdHwFBViggczcqKyFsLh8VODkv/EABsBAAIDAQEBAAAAAAAAAAAAAAABAgQFAwYH/8QAMREAAQQBAgUBBgcBAQEAAAAAAQACAxEEEiEFEzFBUWEycYHB4fAUIiORobHRBvFS/9oADAMBAAIRAxEAPwD14uRmQUisKolzIzJEIQlzIzJEIQlzIzJEIQlzIzJEIQlzIzJEIQlzInqkQhCXMjN1SIQhLmRmSIQhLmRmSIQhLmRmSIQhLKMyRCEJcyMyRCEJc3VKw3TU5mqRQE0oQUJoQhCEIQhACeaRQikxCEIQhCEISQhKGpXMhCaahCEJIQhCEIQiEITQhCEIQhCEJIQhCEIQhCE0JzNU1OZqgoCQpEFOYyUISNbKe2lzUgCVRtT0prWQnITHVQATy19YUbUqTSySU8UwjML9NfNNZUkTsTbqDp66o1JaUj6fJDKalc1OYyU7Rp3TISOZKn7MJDSStSpU3NhGQ8lOW3SqVrnpUDWEqXswnIStMCk17JUT2Qp0hCLQRaga2VK2kE4BKmSgBJlTHUrqRCSdKF1NKaKlQnaWkKuWFIrKiqs3TBSLVGnM1SZUrNUKKSLqcBMpDdSJFTaEIStbKgxD2DUhrtsxLJ8Hb+6g5wb1UwCVW4hi25TDwHsMgTBkaiDraQqT+IOzBxyiARvDpiQR5BNx2ID3ZgBYQSD81xGw6ieqo16hBAAl7gYMHKIEweQXhOI8TlOQRE7YeO9d9+ldPVasMDdH5grWIxRdmlxAcIIggRoNVeocTuTUIGVvcbcAk2J3MxHqVQeRkZpnMB4uYMEmOYWnwnhogOd/aNgOf6KOBNlvydLHWTud7bX0J6eVKVsYZZC0MM5xa0kaiTOt9gNvVTgJleuGNLnGAPPXQAC5PRJhq4e0ObMESJEGOcFe5aCAATayypEKGjUeXODm5Wgw05pLusDQe6i7KrnEvGQEnuiD0BmZHmpJKeoEnZlSQlTtKlAhPe2SnCmnaVKJCnhRPbCAUUmoQhNJCEIQhCEQhCEJCEqE0IUZZdSJWoSq00BKhOaxJNPpiyKlMOEEAg6g3CVoSVCY7oBO0mB6qBo9VMLnMYzK5wDS0SDDjNpiQRspctSowAUzA0dLRNtbkWVrD4PtHuc85xBbMZWnaGCZIF7ndarGwABoLLy8XBxLI9zzTDYAFDvf3SvOyNIAHVYmE4K4vBqRlGgBm/VbgCELaw8GHDaWxDr+6rSSukNlUMTwwuM5pE6OzQGmzg0AgDukjQ6q7Upg67EHlcXCcmNYYhxDtZtAg7RfZXlzUTTUNQzlFMC0SXOJ5m2WPA66qV9tBc28OpEi3gnZLi5ttt5pUIVbCMqAu7RzTplDWwIi5vfyk/pZQhCSEIQShCEhaqD/AIhwwOU4iiDy7Vn6q+xwIkGQbgi4I5gpApkJYUb2KRI4KQKRUTWypWthNpjVPQSkAkcLJjGKRARadIhMqMT0jggIKhStSmmkapKCBqplApwUipBCEIUU0IQhCFW4hxGnQYX1HZW+5MEwBuYB9FxHFPj2q8xRBpN/E7IXHruALgxGxuEn+IhLq9NuaQKc5I0JcbmdZA9vBYVPBOMZWGOZgt9TZZOXlva7lsW5hYURj5spWlT+NcW0DvB23eDSPUNaSfPYrr/hj4pbim5XDJWAksv8tu8DfnBEyuFq8Gq5SQycpIOUgm39IN46ei0PgwVDimlmgBzzHyCxmdb5Rz9Fyx8qXWGu3tdcnEx3ROfGdwvR0IQtteeUT8UwOylwDomCYMCb+x9FKuW4lwwjEVXupudTdlOfuw2AM285QWgxB35rZ4PjGuZkBOamAHNNiALAjm07EfWy4Nlt5YRXj1XV0dNDgncb4uzDUH1n6NFhpmcbNaPE/qvCuO/FNfFVC97zGga0kNDTaA3YfXeV6n/iiZwWTIXF1RpkB2VjWXc5zhYWtf8AF0txPCvgJ78K57oFV8OYJtliQCdpkHyCr5UukgK3iMbRcVxoxDh94+pXo3+FXxOQ84eo7uuH2YOgeLwOWYTbm3quRwfwtWruLWtuBOYjLa4BnR0kHSfzVSvwupRrNpuljzFiQ3UwDmNhMamwhV436XCuqtSND2kL6LUNfGMZ87mtsSASJIETA1Oo05hQ8Ith6UwAKTdH9oA0NEfaQM1o726yMViG16ssYX2hkwMwbmDntzaN+0iTrNtloyyaB6+FlRs1H0W/Qrte0OaQWuEgjcG6kWb8PYB1GgGuEOzOJEg6m0RYWAtJjmtJdWkkWVzIo7IQhCaSEIQhCFE7VPc6FGDdMJFK1sqRohMpuUiCgIQhCSaEIQhC43484K95bXbcNaGFt7d4metz7BQ4SrTfQpseO4WiSTAztN2Hkbb6rs8U5oY4v+UA5p5brk67qdOQxjmh5kuI7u1i24nxA8Vm5OOC/WDv4/xaEWSeXy3DYd/9SsrU6ecMjKA6pUcHSGuOg8TyH5hJ/h/gj36hbAIDWmIJJJc6DuPl/YhRtxBDwxhDjIglncpuguksEBxiCCSY5SQtN3FKtFrZPaMBGcuDQ5jJ+YZcrSNtLC94g8oGsa8Oed1OR7iwtaNl0SEjXSJG6Va6zEjmyINwdR05LmcVhzRIDTD6d6RP3mfhJ3Ed09QDyXTkqrVY15hxzdBt1zaj1XGaHmDY0R0XWOXQd+i5X48ZUxWGDcM5ziHA1qLCA4tsQXNPeMOAsNZ6Wo8Cq1W0aTa1N9N7CQxtQFna04iG5oBeBFjrl5Ekb2IpZamR9nCTTcO6S3mwjQjQj8im42pWqsNJ3ZuY4QXFveI5kfKD4DqIWdLI118ywQrzGuAplUqWPxDcsOYWtluYuZlsHZgxo1c4kQA2dSuU4z8F4vEYg1XUQ1roMvqMa2nTAtn3BA1HOV2dDhjKbmvpgMe0EB0B1iIIh08to+qkxGZ967w5rbhsZGCPvOE3PiYG0Lkx0bRZsnwpkPuhVKTF4qm5jKVMjsWABxAIaQwAMYCdW767AXlaHBsHE1XCHOADQdW0xJFtiSST5DZQ8Lo5yKhHcb8kj5j+MA/dGx315TsZgtCBjnO5r/gqcrg0ctvxSoQoKmMaHBuriYgXItMkbBXFVU6EIQhCEIQhEKIi6kLlEDdMJFUK3FADAE+wUB4q7kPf9VTdr5qGu0kEEAtIINzMEQYACviNoWYZnnup8Vxd3dcCDDoEEkaF0QDEyAFpP4wWuLYa6NwY8jrcLkmcDptEjOB/reB/wBV/CYVtMQwNHO5JPiSomOMnZDZpQ3839/RdAONjdp9U/wDnTfwu9v1WMkKOSxP8Q9aHEOItqNDADdwmY0bL/wDtC5gfEwL3DLl7zmguBIdkJbAg9JjW61O1gyRAa1ztQdBH5+yxsHwaiahrVGGWuabF2XtAwPe9zZgwdT0WHmhjZT4AH82tXHM7426CNybvwreDrdo/MIyG5yvbEm0iAcwgDWLz5aDtcky0g5tJygiQ3rcDbVYh4lTwz6gFLNTLpztcDFvl733RfQ2nZTYTjlKvUYKbXWDjNhyFr/uFyx9MkgBuj7ldnjljhMlfEXS6r+cW6+HWEyrxMk6kDkB+crP36a+0fqpBU6DWdPNeg5YHZYHOcepVj+LE6E/vzT6fF4HdYBPif/apB3T26800Cw/e0J6AVHmOHQqbiWLNWmWua02JbqCHgGC0zLT1UeDqTTaZmwN+V7/vkmx9Z9o/JMwDYa5o+68geE54/wB0LI4lAKa8e5anDpiSWE+qtl37uFUr3rNkNcGtLocA4AlwDTBtNjdWnCZ8IuqdG7qjju4jybAj6+qp4MQfMPTdXM2UshPrstA8Sfz9kHiL+Y9FUASx+f1K9Nob4XnC93lWTxJ4/wDAWRVxmJDw5hZHeLczXNjNNiJMnvHdaDTCQm2g0GwS0DwgyOrqU/AcYrZB2jmF2+UW6easfzep09FSAQny2+Eua/yVc/m1TmPRJ/NanP2Cqgpc/QegRob4RzH+Spjj3/i+idRxj8w7x9uSrl37snUPmH72KC0V0QHuvqmO180iHOv6nyBv9Qo2VZmbRfyNwf3yUTMxrxGTubr4JCNxaXAbJ7aReSPugHN1JHy+n1CiZREZeVtBcbHT93V7Ck5YESDO95JKpBznHNZuoiDsbb+PqvM4uTNJxJwPQ2CPAHT79VqSxMbjCuv+p3ZnZx9v0S0uWYGNz4JjWuJyhwmY+XSBJOvIz6KTEURTv9yAD0jQ/l6LXn4gyHIZCe/U+PH7qmzHc+Mv8fZVfFPGUgkZS4NJ2ytGd5nyI8lzg+LaEU/s3vjMXAtaAXP70iT+L2JU/wAQYnuNpbkEvHjDnC3NzmN8C5c1jcOGtpuD8zqgLnCIyiYAI9/CFmykSkk9yT8gjKzZcX8kNflaLv5LsP8AqejWoy7swHC4fVY3KeoHfkH8IVf4aFAkig7PkOZ7oLcznghoYCBDAM3iSSuMoYRjnhrrZrTMQTYHwBiekrpvhurFZr4DM00nsaAAC0ZmEc7iJO7jzU8WNrJQT5UBxqTIj0dAevquvQSqeO4o2na7na5Wi9+psNOapUviAZoc3KCQAQ7MQT+JoFrXW27KhY7Q5wtDcWZ7NbWmvK2My5fH/G7Q4ik3OG6uMx46iy0fimuWYWoW6kZfI6+wI81z3DPhlr6M5nl75AY0Nju5ZcXGwgOOvNU87KdEQ1q2+D4OPJGZ8kWLoD+SVYH+IBziaQDI/Ec3XaPZdXwXGNq0zUYbOcTfUQ1rYI52XL4v4VoinVLi8OpM0JaQIJyvlo1cBMbTC5/hWPq0ZNN7m3FpsTfVrrGw5LImypJmaXFbzOG4rv1MUFpG2562vVgFTpkgv5ZyRYbwT7yuIq/F2KcIFQDmQ1gPrCbwXjDqNZmZ5dTqkB+Ykw51g6+nekHopYErYpRfQ7KnxHhkzscu7jel3ZKJQheqXiEoclTUNQgFBqDnHjZIazeY9eeiklBKjup7JjKoMwZjlp66FFUHI9wIGWB1l0R4C+qcqOL4ZnM9o9s2OUmCORBJHoAgglAIG9K3QHdFyZEyet1PQ+YfvYrHbwYio1/aPcW/idHO1hpp7rUwzXZhLvYcih3TZJlk7qGpcEEWJ1gmL3PpKlqVGOfYTFjaNg4GT+7pW0CZMw0TLjYDzKgoURmAJMnLEGJim1ea4vLHBlQzEna9h991qYTHvieyv3WhhY70WFvpP5qnTw8k90HvOE22dvy99FPw8Hvg6BxAO5gDb80nDmWzA2zP7to+c3Xnvx7o8szw976+q0OQHRBj+1KIOLHN7pb3gNNcxAPl16JnEg52dk2LbC2pm3sFYxVMiCTINWmQOXe0TcUftP7RfzKuY0pzc1hmAPXt4BI/ZcpWiCA6FxXEqwGIqOJkF0DXTK6qAfN9P0HJZfEqEPOUEtYyk0uAsPs2xJ2kyVscc4JWdVdkp5mveHhwLQB3GtIdJEXbMqk74WxJBs3LN/tLAskSREki4WxJGYBR6LzE8cuZM8tYTe+yq8IxzKVTPUpiqBo0mB1cbGSNgr1cw95ZLZeMt5ioGOqkibwHdnrKq1vh6u1gflD2kTLJMROoPhsrmF+HMQb5YcZg1HNhsiC4gEuJjayUbS8ks3K48nJhAieyu4P1V7hjP4h7c5BDxLoJ/CTYjSCAPKy3GUg6rkpkNDQRVYWB2dpBaCDNjJFzMrNbgjhgDS73ZtA7wtLhFzm3MmwtI2UOH4galbKQ2q6CSA2AIDAQHgASHZtJmIOojNkiMUjg872fVfQI5hLE0gbUFfaO2omkdWuNN7zZrXMMZr/MTAMf1XhU+H4WnhszP4prrhwDgLOiJaWOltoGuitjDB+Rs92XHLTOUuJjK9w0YABlid+ibheAF1JsPDTfVk/eI1DhItyWkXiYB05IHQUFQuSBpjxwHdyCVHisOMSCwYljQS1xyic75IAdnfJAytsI2WDjuGuw7HCrMumHi4dGUT03trC0+OfDtXsg1r2ue59hlyDutLj3iT+HoqvYYkYI0n0HuObMx4cwhjIBtDpt3rciqkrWj2DY8kUtfh2RI1ty0De7Qb282sHBPBc4O0y9dr7eCfi6IylrTMFw5aRGvgfVWavwvXaGvDCc4EtloLDMAOk7g+Uwlf8ADOLbBNLUx89M62v3lB8T2EAjdbbc3GkaXB4rddvwzE9pRpvOrmNJ8SBPvKtKjwXCup0KbH/M1sGLjU7+CvL2LL0i18smAEjg3pZpPbl3nySPqMH3va3hmmJ6JGpZQQUgRSjFdp3H09+fRMD2nSp0F2z9NeqsSkRSLpMFM/iP+39ErGkakn0EegTkhcnSRKcGE6CfBSUKbswsfQ8lE1SUPmHn9Couuim3qEnEn1HU3OqEWBIa1oABNpnUmPqjAnvutoG/8G3CtVcpkESD6JkgHkf3zXyiabmSanusr1jRQoBLh/vf6j/xaqGBe4sDWQDLiSbgAvdFuZg+ivh0C1/qoOHsDbTy+rj+agKdQtPoFF2rj3HfM17DI0Lc4v7FPxXz+R+qfH2//wBf5hNq0nOqQ0EnKTHgR+q1eDnTmxg+T/RVTNFwupQqNjoo1ehq/Uv+jgrbcC8x3Tf8lRqUzFRn/wAmQt/vIou9Mo9V7TiQD4hXkLO4aSyU2OxSUu7hXj8LajfMFzR7wrAEeSTE4I53UW3nEb/hytru/P1Vh+DeASWkAamFDhzQzX71PiJLgz3LnDx2m2rUa90d7K5tRrgwtbYEVBOUzOtj7q7Tx7O0Y4VsOKQD5aKrS7M64dmJveZH1TG/DlKoaxeDmNSzgSCyWMdbbVxN51XLU/h2s55hhIDiC8iGktdltu6SLAc9lVdDBLI+3kG+/wAlrQEiJvuXT1cY3sSaZs+q9rSOWd5cR/a111n0atRhyte5t9A4x1sbK9x3hjsNkaA806bQRUyktLnk53VCLN21gQ4rPpYjv5j3u9BMgyTqBG8St6GOMxhpo15Xis6WVs5LSRv2TX1nuvne5wBLJcSA4CdNLxGmhXQZ3HDNNoNNlujgAb+BWDmguAi4LhOoa03cPDQ+K0/h+oarW0QQQHtLSCCOzIdUaD1BZHgWqhxLHaQwsoAH+1ocHyn3I2QkkiwT6K9jf8t3gT6XlS4+RlvbtRbydHvB8loUOCl85jDbi2p2OuyqYXDdoaLHTrLo5sY4H/dCr5pBnjcPPzWnhNcIZGnv/iYAjKtHH8LDQCyTeI19FQyEaha7XhwsLIdGWGikSOB2PtKkp0S4wASUv8O69ojnb30TJCQB8KA5v6dORF+Zvfwsg5tsvhcz57ehUopk6RPKQg0ncr8ktvKdnwmNnePL/wApJG6mp4RzrxAGpNgPMpW027uk/wBIt6khV58uGAfqPAXSOCST2WquazfxD1HsFPhXNJF/SDsdb2VrB1WNMwXHacsD3UjK2Qy1sTYkDMTqdLQqD+MY1fldfuVpuDJtYpVcROYbXAtbfUqCtTkw4mx23VvLIzGWm4ykiNbGQsbEDEOJjIwTaLkjaSQfovnnJJfRcB3sleiYVcLo01iwlF99SuS4hVeHZn3uA2oIaZYb5CNRtMRPgrdR9CoGCWtJgVM7SXip1eTJaZ5gCLraHASGB7pBVXsLK6nbddOx8bnyj8wp6OIDXZgTMRcDQkHl0Cx8Fw/sjao7KRGUxlk6ETofBSYisWZWhwBIcczu9ZokgD7zjNh0PKFlw8wztZA6zexqlxkDQ0ud0W0ccT98/T6BY/FAM7cp0beDpNWllPS4PoqGF4g7tAC4ltgc2SZfGQtyWjY3OuiuYyg4k5bh7Q139MOJB93eyvzuycabRkO7X1NLlBy5BqYrNPEH+InNfPUAJGpFOlb/APId6LRNRxHecY8T9Fjmm7OJENa5z8xIuXCAI1EAu15BTNeediYFxsJMcx15rg/Jlf7BJoWd/wB1N0bdrUWIxJHbuaSCMgBN+9lADzO0kD+xVqVdtMUJf3ACbuDROcBri7UkEnfUDeFPicOX3ZUcyRDi3LJaCdMzTBub9VVPAmBjKZdULGkZKeexM2kR3u9zkKceaxzAHE6vQLoW0K7LdHEZnvPyzlJ+YTyi5v4XWLxPCscXE0hmLmtHcaHZQzNAAiPl6FaLcXlOUfaOHzOs1oPIuAufAeMLMdXz1Mr2Q5tR1R4Nx2WQsa4HfVojXuuUMbMmt1mqHn5Llym9wreDweHAceyowWMfDqbXSIcRb9ylp8Tp0RTquLGg5iToJe0uOmp25qnhMSAMxs2nRDahOzqc2HOBm9WrhMXiXYiscogOccrNmg6npYSVpwzzTSlgJPSverWPhscHPdTWgW4+AvSqPx4KkmlTloMZnEtBPQXPrCpO4+6m5rwwWLi7vH78ztzIWBgMKaTcrDMm4ImXG1o02W5V4E57SHPAkbN31uSdPBds5uXizNE7hpPT5qnj5GDkseMcnxZH2Fq8O+MmVTAcGv2a4C/RpBg+Gq1f5gTZzWmRcXH6ry7FYZzHFjxca7gjYjmCtz4f4s5zhTqOJ7pySeVy087XB6FWcyPIgi58Ehc3r9VL8K2vK6vH8VyCTIuA1rSJJOjRp16C6wsXxmuT/mBg5CXf7nWPkApuLYcuDXMEljs2WdQWlpAJ3g2WG+oMzpFyBlkDMzmMj49R7rnwuRmS0vkdbr6X8l1jhYOy1uE8cLnupPLals2aADMi3U6nu8itqrWAI+zaDAOpP+1clQozLWAzI7PQlkEHMSLNAvbyXR1ZsTmO3j/6VbiuZNiyaYZOo6eP/VB+LETekJ9WsXa6DQWgeAFgmtBNgPdRV8/3IHU7eATcNTGYNqdoZdIc17TlIkyRlFrH3WFDC7LkBe8WfJ3Q94iFAf4pqbg2xjpf9yrmGe0ugGY5TyPkoa1TDZi6kWVKsHJTDgQXXmG6anQeibhqD3vDnFrYmQymGEGLtJnNPiVfdw1uO4PL737Cx8SuJm13Q/lZmHxlR1SGF7wHQ9ryyY/ojW9tYsVd4hUJou7MjM5nckht3WmTpAM+SWhwoszE1CDcS38N47xlw8AQsnFYIvDR2BIDQDkyOY8j72aQY1sdPJLLjx5pBJHsR126pl+noFdwvCQHCo9we7KADHdYGiGtpD7oA8yo+L8IbXAjuvAs479HR936fVOF8JfTq5oaxmUgsBJJOxO3n5LXyDl5rNky5mT83XbvPyXZjzW6zsAx4psDwJDYdJkyLDobQrFXDh7e8AROh581Myk0ENm5vqSY3Kd2YVN0pLi/pv2Uy8FZ+G4YxhkC8yJJMeEn3V0UzylSGmE8OIBgwk+d0jreSfeo2GimhVc5F4k8pjpqUlauHNptbN7ukiQGmCCDMQ7lyU+W17lR1AxgLnZWjcmB6ndaGLxR0EL4Q29X9n6Lm9jXuDj2TdieXv4KOrh80XLYM21IgjLO2qg/ntEHVxvrkefS0x5K9SLXgOaZadCOSonVHTiKXcnyFD2YiBYaCLR4Jr6JIuYcJgjabGx1EahWxQGo8z9EjqU3lQ10jUCsH4prEYSoByY0+Bc39Pdcr8O0Pmf/AGj6n8l3uLwXatfTeIa4RPOdx1BXGYXBPw1V1GqIzXY77ro/CfDbUQvX/wDMTR88Med+3xC4cUkc7hksUXWwT6t7rY4e2arP9X0a5w+i6VctQrZHscdGuBPge6T6EldSrv8A1DXfiWk9NPzKwv8AniPw7h3v5Bc58W0h9m7c5mnqLOHpf1WTwr/Ppx+MfnPtK1fi596YnTMY8coH0Kd8P8GcHdq9pFu40i97FxG1rAdSotymY/C/1DuQQB716dpptLbHekXbB15x+SWq4R3oj+qI90rKZ1Iv05bKhx3h76rA1gmHSRMSA1wAv1K8bjMZJK1jnaQTufCg92lpI3SYfiLX1jTbIDRNoyuiJj116LQc/T281zHA8KX1WkA5aepJEyZiQBM2IXVOoGCDI6aFX+LY0WLPy4nWKF+/69VygkL225MLReBE6xz5+Krsw7qgLX2p5jLZvUgw0vI+7AEN8Z5K26lNpjnBupQQIG/jcrMZkOjvSdyFJ+lwpR1cCwtLSAWxyiIvaNCNoUmBFTNDjMAQ86vaJy5hqHAGCd4HlNTFjy/eydhqd562tBjkr+I9wFDo7r9FweAdynE7dVEZzACQAOQg7R05qUpFI7lJIkeSIgTcbxA3KUt9UKNJpSBqddreqz8fj30nNJZmpOhpI+em46Eg2cDpsQecq6Q4g94f0mPl8RN1znHcO9mRratSo+q4jK7K5rsonLkAAEkjcACSr2HCyeUMcdj9nf0VfIkMbC4LYqcVoNAzVaYkSJc0SDoYm3mrTWgiQZB0IMgjmFx3Dz2Fd38TRlzyTmFMvyukyWiIcDzbJXZUA3KI+WLWixvoRbwRxDAix3hrdx/9bUfdShiZDpmanCj47hIafJc5xLF5a7s2rSxtPMMzWNeJdVy7mZHl0XTlVMdwynVjOLjRwMOHSdx0MhUYGMifqAV+N4a63dF58+rJLuZJmLxqSdgei6b4bxRE0iNJcCddQXSd/mF1OfhNuac582NJ9bT6LVwPDmUs0SXn5nO1jWIiAPBWJ9ErC1W5shr213TwVI5uwNvzT7Icyyz2Y1Ag7qjag7OFl/EPEqdGlNVmcEw1sA96CQTOgtqtejTIb3jmg6+dkmJotqAse0FhGh0nSOfmnFjNDg4k1/Km1wv8wsd1i4XhNGrSZUAe3O0GA4wJH9Uq+3BWvUfpzaJPLutCvCgG2A02Ggi0DkEtRo1Mzv4rvNJkye28kDoCSf5XFkcbCSxoF+FjYrCUgJe4MqECKmYl4I/CXXIB20O6rYbjpa0io0ucDAcyIdeJ89o1nSbLVx+BY1lSpkaX5HGS3MZDTAuD6BZND4dqNYMpgyDlmC0iCCHXBdzGn5tkAcz9U399kOcb2WjhsWag71OpTnn15EGR5wrmWLAzZMwPaEfbNYDzYSZ5kiLeRKnrGIhs3iRAtzMqo/EO9UugcoWsAmABJkwIk8ylqNdtBve+26nDAnBJuKT7RRqUIpxeADv1jmkqAAEkgQCT0GpUvumls6gEbrpyW3ui1hYvjr2EFrGkEAhpLi5wd8olvdbPnvqt7CVg9rXDcacjoQeoMhZX/TVOZBcBs2xAjYFwJi+l1q4OgGANboJ1uSTJJJ5ytuY4ehgx2kHuqzeZZ1dFKQkhCFSK6ohEIQhCIVR1MduwwJDKkGNJdSmEIUmdfgf6SPRW0QhCgU0QiEITQiEFCEIRCIQhJCEQhCaEJShCfZCRSUB3h5/RCFOL2wgqOEQhC5lCIRCEIQiEQhCEIhOpi6EKTPaCR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beach family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4067175" cy="498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>
            <a:noAutofit/>
          </a:bodyPr>
          <a:lstStyle/>
          <a:p>
            <a:r>
              <a:rPr lang="en-US" sz="9600" dirty="0" err="1"/>
              <a:t>g</a:t>
            </a:r>
            <a:r>
              <a:rPr lang="en-US" sz="9600" dirty="0" err="1" smtClean="0"/>
              <a:t>uapo</a:t>
            </a:r>
            <a:r>
              <a:rPr lang="en-US" sz="9600" dirty="0" smtClean="0"/>
              <a:t>	</a:t>
            </a:r>
            <a:endParaRPr lang="en-US" sz="9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57912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s-CO" sz="9600" dirty="0" smtClean="0"/>
              <a:t>feo</a:t>
            </a:r>
            <a:endParaRPr lang="en-US" sz="9600" dirty="0"/>
          </a:p>
        </p:txBody>
      </p:sp>
      <p:pic>
        <p:nvPicPr>
          <p:cNvPr id="2050" name="Picture 2" descr="C:\Documents and Settings\rosalyn1.rhodes\Local Settings\Temporary Internet Files\Content.IE5\ROUYN5HA\MC900360792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565366" cy="4607372"/>
          </a:xfrm>
          <a:prstGeom prst="rect">
            <a:avLst/>
          </a:prstGeom>
          <a:noFill/>
        </p:spPr>
      </p:pic>
      <p:pic>
        <p:nvPicPr>
          <p:cNvPr id="2052" name="Picture 4" descr="C:\Documents and Settings\rosalyn1.rhodes\Local Settings\Temporary Internet Files\Content.IE5\TE0YJSXJ\MC900140971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699269" cy="486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86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5715000"/>
            <a:ext cx="4041775" cy="639762"/>
          </a:xfrm>
        </p:spPr>
        <p:txBody>
          <a:bodyPr>
            <a:noAutofit/>
          </a:bodyPr>
          <a:lstStyle/>
          <a:p>
            <a:r>
              <a:rPr lang="es-CO" sz="9600" dirty="0" smtClean="0"/>
              <a:t>cómico</a:t>
            </a:r>
            <a:endParaRPr lang="en-US" sz="9600" dirty="0"/>
          </a:p>
        </p:txBody>
      </p:sp>
      <p:pic>
        <p:nvPicPr>
          <p:cNvPr id="3075" name="Picture 3" descr="C:\Documents and Settings\rosalyn1.rhodes\Local Settings\Temporary Internet Files\Content.IE5\TE0YJSXJ\MP90044237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472392" cy="4675188"/>
          </a:xfrm>
          <a:prstGeom prst="rect">
            <a:avLst/>
          </a:prstGeom>
          <a:noFill/>
        </p:spPr>
      </p:pic>
      <p:pic>
        <p:nvPicPr>
          <p:cNvPr id="3076" name="Picture 4" descr="C:\Documents and Settings\rosalyn1.rhodes\Local Settings\Temporary Internet Files\Content.IE5\IK1RFGOX\MC900432441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370055" cy="2969419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serio</a:t>
            </a:r>
            <a:endParaRPr lang="en-US" sz="9600" dirty="0"/>
          </a:p>
        </p:txBody>
      </p:sp>
    </p:spTree>
    <p:extLst>
      <p:ext uri="{BB962C8B-B14F-4D97-AF65-F5344CB8AC3E}">
        <p14:creationId xmlns="" xmlns:p14="http://schemas.microsoft.com/office/powerpoint/2010/main" val="419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7086600" cy="639762"/>
          </a:xfrm>
        </p:spPr>
        <p:txBody>
          <a:bodyPr>
            <a:noAutofit/>
          </a:bodyPr>
          <a:lstStyle/>
          <a:p>
            <a:r>
              <a:rPr lang="es-CO" sz="9600" dirty="0" smtClean="0"/>
              <a:t>extrovertido</a:t>
            </a:r>
            <a:endParaRPr lang="en-US" sz="9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5943600"/>
            <a:ext cx="3886200" cy="639762"/>
          </a:xfrm>
        </p:spPr>
        <p:txBody>
          <a:bodyPr>
            <a:noAutofit/>
          </a:bodyPr>
          <a:lstStyle/>
          <a:p>
            <a:r>
              <a:rPr lang="es-CO" sz="9600" dirty="0" smtClean="0"/>
              <a:t>tímido</a:t>
            </a:r>
            <a:endParaRPr lang="en-US" sz="9600" dirty="0"/>
          </a:p>
        </p:txBody>
      </p:sp>
      <p:pic>
        <p:nvPicPr>
          <p:cNvPr id="3074" name="Picture 2" descr="C:\Documents and Settings\rosalyn1.rhodes\Local Settings\Temporary Internet Files\Content.IE5\IK1RFGOX\MP900448629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204509" cy="3306763"/>
          </a:xfrm>
          <a:prstGeom prst="rect">
            <a:avLst/>
          </a:prstGeom>
          <a:noFill/>
        </p:spPr>
      </p:pic>
      <p:pic>
        <p:nvPicPr>
          <p:cNvPr id="3075" name="Picture 3" descr="C:\Documents and Settings\rosalyn1.rhodes\Local Settings\Temporary Internet Files\Content.IE5\TE0YJSXJ\MC900053612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278245" cy="3300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20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5257800" cy="639762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perezoso</a:t>
            </a:r>
            <a:r>
              <a:rPr lang="en-US" sz="9600" dirty="0" smtClean="0"/>
              <a:t>	</a:t>
            </a:r>
            <a:endParaRPr lang="en-US" sz="9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0" y="5867400"/>
            <a:ext cx="5791200" cy="639762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trabajador</a:t>
            </a:r>
            <a:endParaRPr lang="en-US" sz="9600" dirty="0"/>
          </a:p>
        </p:txBody>
      </p:sp>
      <p:pic>
        <p:nvPicPr>
          <p:cNvPr id="1026" name="Picture 2" descr="C:\Documents and Settings\rosalyn1.rhodes\Local Settings\Temporary Internet Files\Content.IE5\EJCV0DSG\MC900281333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2877195" cy="3826949"/>
          </a:xfrm>
          <a:prstGeom prst="rect">
            <a:avLst/>
          </a:prstGeom>
          <a:noFill/>
        </p:spPr>
      </p:pic>
      <p:pic>
        <p:nvPicPr>
          <p:cNvPr id="1029" name="Picture 5" descr="C:\Documents and Settings\rosalyn1.rhodes\Local Settings\Temporary Internet Files\Content.IE5\ROUYN5HA\MC900078836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4604874" cy="2639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71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6019800" cy="639762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inteligente</a:t>
            </a:r>
            <a:endParaRPr lang="en-US" sz="9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5867400"/>
            <a:ext cx="3276600" cy="639762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tonto</a:t>
            </a:r>
            <a:endParaRPr lang="en-US" sz="9600" dirty="0"/>
          </a:p>
        </p:txBody>
      </p:sp>
      <p:pic>
        <p:nvPicPr>
          <p:cNvPr id="2050" name="Picture 2" descr="C:\Documents and Settings\rosalyn1.rhodes\Local Settings\Temporary Internet Files\Content.IE5\IK1RFGOX\MP90043115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040188" cy="269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Documents and Settings\rosalyn1.rhodes\Local Settings\Temporary Internet Files\Content.IE5\EJCV0DSG\MC900232100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143000"/>
            <a:ext cx="1451274" cy="413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95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6019800" cy="639762"/>
          </a:xfrm>
        </p:spPr>
        <p:txBody>
          <a:bodyPr>
            <a:noAutofit/>
          </a:bodyPr>
          <a:lstStyle/>
          <a:p>
            <a:r>
              <a:rPr lang="es-CO" sz="9600" dirty="0" smtClean="0"/>
              <a:t>atlético</a:t>
            </a:r>
            <a:endParaRPr lang="en-US" sz="9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5943600"/>
            <a:ext cx="4800600" cy="639762"/>
          </a:xfrm>
        </p:spPr>
        <p:txBody>
          <a:bodyPr>
            <a:noAutofit/>
          </a:bodyPr>
          <a:lstStyle/>
          <a:p>
            <a:r>
              <a:rPr lang="es-ES" sz="9600" dirty="0" smtClean="0"/>
              <a:t>artístico</a:t>
            </a:r>
            <a:endParaRPr lang="es-ES" sz="9600" dirty="0"/>
          </a:p>
        </p:txBody>
      </p:sp>
      <p:pic>
        <p:nvPicPr>
          <p:cNvPr id="5122" name="Picture 2" descr="C:\Documents and Settings\rosalyn1.rhodes\Local Settings\Temporary Internet Files\Content.IE5\ROUYN5HA\MC900389138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3309467" cy="2716290"/>
          </a:xfrm>
          <a:prstGeom prst="rect">
            <a:avLst/>
          </a:prstGeom>
          <a:noFill/>
        </p:spPr>
      </p:pic>
      <p:pic>
        <p:nvPicPr>
          <p:cNvPr id="5123" name="Picture 3" descr="C:\Documents and Settings\rosalyn1.rhodes\Local Settings\Temporary Internet Files\Content.IE5\TE0YJSXJ\MC900334168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2895600" cy="3261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1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3429000" cy="639762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/>
              <a:t>rubio</a:t>
            </a:r>
            <a:endParaRPr lang="en-US" sz="9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5867400"/>
            <a:ext cx="4572000" cy="639762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pelirrojo</a:t>
            </a:r>
            <a:endParaRPr lang="en-US" sz="9600" dirty="0"/>
          </a:p>
        </p:txBody>
      </p:sp>
      <p:pic>
        <p:nvPicPr>
          <p:cNvPr id="6147" name="Picture 3" descr="C:\Documents and Settings\rosalyn1.rhodes\Local Settings\Temporary Internet Files\Content.IE5\EJCV0DSG\MC900440587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352800" cy="3352800"/>
          </a:xfrm>
          <a:prstGeom prst="rect">
            <a:avLst/>
          </a:prstGeom>
          <a:noFill/>
        </p:spPr>
      </p:pic>
      <p:pic>
        <p:nvPicPr>
          <p:cNvPr id="6148" name="Picture 4" descr="C:\Documents and Settings\rosalyn1.rhodes\Local Settings\Temporary Internet Files\Content.IE5\IK1RFGOX\MC90044058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391694" cy="339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48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3429000" cy="639762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/>
              <a:t>p</a:t>
            </a:r>
            <a:r>
              <a:rPr lang="en-US" sz="4800" dirty="0" err="1" smtClean="0"/>
              <a:t>elo</a:t>
            </a:r>
            <a:r>
              <a:rPr lang="en-US" sz="4800" dirty="0" smtClean="0"/>
              <a:t> negro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142038"/>
            <a:ext cx="4191000" cy="639762"/>
          </a:xfrm>
        </p:spPr>
        <p:txBody>
          <a:bodyPr>
            <a:noAutofit/>
          </a:bodyPr>
          <a:lstStyle/>
          <a:p>
            <a:r>
              <a:rPr lang="es-ES" sz="5400" dirty="0"/>
              <a:t>p</a:t>
            </a:r>
            <a:r>
              <a:rPr lang="es-ES" sz="5400" dirty="0" smtClean="0"/>
              <a:t>elo castaño</a:t>
            </a:r>
            <a:endParaRPr lang="es-ES" sz="5400" dirty="0"/>
          </a:p>
        </p:txBody>
      </p:sp>
      <p:pic>
        <p:nvPicPr>
          <p:cNvPr id="7170" name="Picture 2" descr="C:\Documents and Settings\rosalyn1.rhodes\Local Settings\Temporary Internet Files\Content.IE5\EJCV0DSG\MC900440605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352800" cy="3352800"/>
          </a:xfrm>
          <a:prstGeom prst="rect">
            <a:avLst/>
          </a:prstGeom>
          <a:noFill/>
        </p:spPr>
      </p:pic>
      <p:pic>
        <p:nvPicPr>
          <p:cNvPr id="10" name="Content Placeholder 9" descr="brunette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828800"/>
            <a:ext cx="3124200" cy="3236119"/>
          </a:xfr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8185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Bauhaus 93" panose="04030905020B02020C02" pitchFamily="82" charset="0"/>
              </a:rPr>
              <a:t>¿Cómo </a:t>
            </a:r>
            <a:r>
              <a:rPr lang="es-ES" sz="5400" dirty="0" smtClean="0">
                <a:latin typeface="Bauhaus 93" panose="04030905020B02020C02" pitchFamily="82" charset="0"/>
              </a:rPr>
              <a:t>es </a:t>
            </a:r>
            <a:r>
              <a:rPr lang="es-ES" sz="5400" dirty="0">
                <a:latin typeface="Bauhaus 93" panose="04030905020B02020C02" pitchFamily="82" charset="0"/>
              </a:rPr>
              <a:t>Él</a:t>
            </a:r>
            <a:r>
              <a:rPr lang="es-ES" sz="5400" dirty="0" smtClean="0">
                <a:latin typeface="Bauhaus 93" panose="04030905020B02020C02" pitchFamily="82" charset="0"/>
              </a:rPr>
              <a:t>?</a:t>
            </a:r>
            <a:endParaRPr lang="es-E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772400" cy="1423987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Él es _________________________.</a:t>
            </a:r>
          </a:p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A) perezoso 	B) trabajador</a:t>
            </a:r>
            <a:r>
              <a:rPr lang="es-ES" sz="36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	</a:t>
            </a:r>
            <a:endParaRPr lang="es-ES" sz="36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7935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1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Bauhaus 93" panose="04030905020B02020C02" pitchFamily="82" charset="0"/>
              </a:rPr>
              <a:t>¿Cómo </a:t>
            </a:r>
            <a:r>
              <a:rPr lang="es-ES" sz="5400" dirty="0" smtClean="0">
                <a:latin typeface="Bauhaus 93" panose="04030905020B02020C02" pitchFamily="82" charset="0"/>
              </a:rPr>
              <a:t>es </a:t>
            </a:r>
            <a:r>
              <a:rPr lang="es-ES" sz="5400" dirty="0">
                <a:latin typeface="Bauhaus 93" panose="04030905020B02020C02" pitchFamily="82" charset="0"/>
              </a:rPr>
              <a:t>Él</a:t>
            </a:r>
            <a:r>
              <a:rPr lang="es-ES" sz="5400" dirty="0" smtClean="0">
                <a:latin typeface="Bauhaus 93" panose="04030905020B02020C02" pitchFamily="82" charset="0"/>
              </a:rPr>
              <a:t>?</a:t>
            </a:r>
            <a:endParaRPr lang="es-E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772400" cy="14239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Él es _________________________.</a:t>
            </a:r>
          </a:p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A) inteligente	</a:t>
            </a:r>
            <a:r>
              <a:rPr lang="es-E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	B)tonto				</a:t>
            </a:r>
            <a:r>
              <a:rPr lang="es-ES" sz="36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	</a:t>
            </a:r>
            <a:endParaRPr lang="es-ES" sz="36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2252663" cy="33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31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objetivo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 can describe myself and others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Bauhaus 93" panose="04030905020B02020C02" pitchFamily="82" charset="0"/>
              </a:rPr>
              <a:t>¿Cómo </a:t>
            </a:r>
            <a:r>
              <a:rPr lang="es-ES" sz="5400" dirty="0" smtClean="0">
                <a:latin typeface="Bauhaus 93" panose="04030905020B02020C02" pitchFamily="82" charset="0"/>
              </a:rPr>
              <a:t>es </a:t>
            </a:r>
            <a:r>
              <a:rPr lang="es-ES" sz="5400" dirty="0">
                <a:latin typeface="Bauhaus 93" panose="04030905020B02020C02" pitchFamily="82" charset="0"/>
              </a:rPr>
              <a:t>Él</a:t>
            </a:r>
            <a:r>
              <a:rPr lang="es-ES" sz="5400" dirty="0" smtClean="0">
                <a:latin typeface="Bauhaus 93" panose="04030905020B02020C02" pitchFamily="82" charset="0"/>
              </a:rPr>
              <a:t>?</a:t>
            </a:r>
            <a:endParaRPr lang="es-E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772400" cy="1423987"/>
          </a:xfrm>
        </p:spPr>
        <p:txBody>
          <a:bodyPr>
            <a:normAutofit fontScale="92500"/>
          </a:bodyPr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Él es _________________________.</a:t>
            </a:r>
          </a:p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A) </a:t>
            </a:r>
            <a:r>
              <a:rPr lang="es-ES" sz="3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timido</a:t>
            </a:r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		B) extrovertido	</a:t>
            </a:r>
            <a:r>
              <a:rPr lang="es-ES" sz="36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	</a:t>
            </a:r>
            <a:endParaRPr lang="es-ES" sz="36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2628900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6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Bauhaus 93" panose="04030905020B02020C02" pitchFamily="82" charset="0"/>
              </a:rPr>
              <a:t>¿Cómo </a:t>
            </a:r>
            <a:r>
              <a:rPr lang="es-ES" sz="5400" dirty="0" smtClean="0">
                <a:latin typeface="Bauhaus 93" panose="04030905020B02020C02" pitchFamily="82" charset="0"/>
              </a:rPr>
              <a:t>es ELLA?</a:t>
            </a:r>
            <a:endParaRPr lang="es-E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772400" cy="1423987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Ella es _________________________.</a:t>
            </a:r>
          </a:p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A) 	bonita		B)	fea	</a:t>
            </a:r>
            <a:r>
              <a:rPr lang="es-ES" sz="36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		</a:t>
            </a:r>
            <a:endParaRPr lang="es-ES" sz="36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15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Bauhaus 93" panose="04030905020B02020C02" pitchFamily="82" charset="0"/>
              </a:rPr>
              <a:t>¿Cómo </a:t>
            </a:r>
            <a:r>
              <a:rPr lang="es-ES" sz="5400" dirty="0" smtClean="0">
                <a:latin typeface="Bauhaus 93" panose="04030905020B02020C02" pitchFamily="82" charset="0"/>
              </a:rPr>
              <a:t>es ella?</a:t>
            </a:r>
            <a:endParaRPr lang="es-E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772400" cy="1423987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Ella es _________________________.</a:t>
            </a:r>
          </a:p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A) 	baja		B) alta</a:t>
            </a:r>
            <a:r>
              <a:rPr lang="es-ES" sz="36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			</a:t>
            </a:r>
            <a:endParaRPr lang="es-ES" sz="36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773985" cy="380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90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57200"/>
          <a:ext cx="83058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1485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85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5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5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rosalyn1.rhodes\Local Settings\Temporary Internet Files\Content.IE5\ROUYN5HA\MC900389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1081298" cy="887490"/>
          </a:xfrm>
          <a:prstGeom prst="rect">
            <a:avLst/>
          </a:prstGeom>
          <a:noFill/>
        </p:spPr>
      </p:pic>
      <p:pic>
        <p:nvPicPr>
          <p:cNvPr id="6" name="Picture 4" descr="C:\Documents and Settings\rosalyn1.rhodes\Local Settings\Temporary Internet Files\Content.IE5\IK1RFGOX\MC9004405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838200"/>
            <a:ext cx="1029494" cy="1029494"/>
          </a:xfrm>
          <a:prstGeom prst="rect">
            <a:avLst/>
          </a:prstGeom>
          <a:noFill/>
        </p:spPr>
      </p:pic>
      <p:pic>
        <p:nvPicPr>
          <p:cNvPr id="7" name="Picture 2" descr="C:\Documents and Settings\rosalyn1.rhodes\Local Settings\Temporary Internet Files\Content.IE5\ROUYN5HA\MC9000787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57800" y="685800"/>
            <a:ext cx="762000" cy="1096963"/>
          </a:xfrm>
          <a:prstGeom prst="rect">
            <a:avLst/>
          </a:prstGeom>
          <a:noFill/>
        </p:spPr>
      </p:pic>
      <p:pic>
        <p:nvPicPr>
          <p:cNvPr id="8" name="Picture 3" descr="C:\Documents and Settings\rosalyn1.rhodes\Local Settings\Temporary Internet Files\Content.IE5\TE0YJSXJ\MC90033416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953000"/>
            <a:ext cx="1204281" cy="1356429"/>
          </a:xfrm>
          <a:prstGeom prst="rect">
            <a:avLst/>
          </a:prstGeom>
          <a:noFill/>
        </p:spPr>
      </p:pic>
      <p:pic>
        <p:nvPicPr>
          <p:cNvPr id="9" name="Picture 3" descr="C:\Documents and Settings\rosalyn1.rhodes\Local Settings\Temporary Internet Files\Content.IE5\EJCV0DSG\MC9002321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057400"/>
            <a:ext cx="460877" cy="1311997"/>
          </a:xfrm>
          <a:prstGeom prst="rect">
            <a:avLst/>
          </a:prstGeom>
          <a:noFill/>
        </p:spPr>
      </p:pic>
      <p:pic>
        <p:nvPicPr>
          <p:cNvPr id="10" name="Picture 2" descr="C:\Documents and Settings\rosalyn1.rhodes\Local Settings\Temporary Internet Files\Content.IE5\IK1RFGOX\MP90043115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657600"/>
            <a:ext cx="1222751" cy="1019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5" descr="C:\Documents and Settings\rosalyn1.rhodes\Local Settings\Temporary Internet Files\Content.IE5\ROUYN5HA\MC9000788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209800"/>
            <a:ext cx="1374297" cy="1143000"/>
          </a:xfrm>
          <a:prstGeom prst="rect">
            <a:avLst/>
          </a:prstGeom>
          <a:noFill/>
        </p:spPr>
      </p:pic>
      <p:pic>
        <p:nvPicPr>
          <p:cNvPr id="12" name="Picture 2" descr="C:\Documents and Settings\rosalyn1.rhodes\Local Settings\Temporary Internet Files\Content.IE5\EJCV0DSG\MC90028133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3429000"/>
            <a:ext cx="1043946" cy="1388549"/>
          </a:xfrm>
          <a:prstGeom prst="rect">
            <a:avLst/>
          </a:prstGeom>
          <a:noFill/>
        </p:spPr>
      </p:pic>
      <p:pic>
        <p:nvPicPr>
          <p:cNvPr id="13" name="Picture 2" descr="C:\Documents and Settings\rosalyn1.rhodes\Local Settings\Temporary Internet Files\Content.IE5\IK1RFGOX\MP900448629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2133600"/>
            <a:ext cx="934509" cy="1173163"/>
          </a:xfrm>
          <a:prstGeom prst="rect">
            <a:avLst/>
          </a:prstGeom>
          <a:noFill/>
        </p:spPr>
      </p:pic>
      <p:pic>
        <p:nvPicPr>
          <p:cNvPr id="14" name="Picture 3" descr="C:\Documents and Settings\rosalyn1.rhodes\Local Settings\Temporary Internet Files\Content.IE5\TE0YJSXJ\MC900053612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5105400"/>
            <a:ext cx="1083291" cy="1090618"/>
          </a:xfrm>
          <a:prstGeom prst="rect">
            <a:avLst/>
          </a:prstGeom>
          <a:noFill/>
        </p:spPr>
      </p:pic>
      <p:pic>
        <p:nvPicPr>
          <p:cNvPr id="15" name="Picture 3" descr="C:\Documents and Settings\rosalyn1.rhodes\Local Settings\Temporary Internet Files\Content.IE5\TE0YJSXJ\MP900442375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5029200"/>
            <a:ext cx="990600" cy="1181332"/>
          </a:xfrm>
          <a:prstGeom prst="rect">
            <a:avLst/>
          </a:prstGeom>
          <a:noFill/>
        </p:spPr>
      </p:pic>
      <p:pic>
        <p:nvPicPr>
          <p:cNvPr id="16" name="Picture 4" descr="C:\Documents and Settings\rosalyn1.rhodes\Local Settings\Temporary Internet Files\Content.IE5\IK1RFGOX\MC900432441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762000"/>
            <a:ext cx="1294512" cy="1140619"/>
          </a:xfrm>
          <a:prstGeom prst="rect">
            <a:avLst/>
          </a:prstGeom>
          <a:noFill/>
        </p:spPr>
      </p:pic>
      <p:pic>
        <p:nvPicPr>
          <p:cNvPr id="17" name="Picture 4" descr="C:\Documents and Settings\rosalyn1.rhodes\Local Settings\Temporary Internet Files\Content.IE5\TE0YJSXJ\MC900140971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95600" y="3581400"/>
            <a:ext cx="1265945" cy="1284019"/>
          </a:xfrm>
          <a:prstGeom prst="rect">
            <a:avLst/>
          </a:prstGeom>
          <a:noFill/>
        </p:spPr>
      </p:pic>
      <p:pic>
        <p:nvPicPr>
          <p:cNvPr id="18" name="Picture 3" descr="C:\Documents and Settings\rosalyn1.rhodes\Local Settings\Temporary Internet Files\Content.IE5\EJCV0DSG\MC900440587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3657600"/>
            <a:ext cx="1066800" cy="1066800"/>
          </a:xfrm>
          <a:prstGeom prst="rect">
            <a:avLst/>
          </a:prstGeom>
          <a:noFill/>
        </p:spPr>
      </p:pic>
      <p:pic>
        <p:nvPicPr>
          <p:cNvPr id="19" name="Picture 2" descr="C:\Documents and Settings\rosalyn1.rhodes\Local Settings\Temporary Internet Files\Content.IE5\ROUYN5HA\MC90036079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29200" y="1981200"/>
            <a:ext cx="1012570" cy="1308502"/>
          </a:xfrm>
          <a:prstGeom prst="rect">
            <a:avLst/>
          </a:prstGeom>
          <a:noFill/>
        </p:spPr>
      </p:pic>
      <p:pic>
        <p:nvPicPr>
          <p:cNvPr id="20" name="Picture 3" descr="C:\Documents and Settings\rosalyn1.rhodes\Local Settings\Temporary Internet Files\Content.IE5\IK1RFGOX\MC9000787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105400"/>
            <a:ext cx="907522" cy="1131888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rot="16200000" flipH="1">
            <a:off x="2628900" y="5219700"/>
            <a:ext cx="457200" cy="228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838700" y="419100"/>
            <a:ext cx="457200" cy="228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practicar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Momento</a:t>
            </a:r>
            <a:r>
              <a:rPr lang="en-US" dirty="0" smtClean="0"/>
              <a:t> Cultural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304800"/>
            <a:ext cx="7772400" cy="1470025"/>
          </a:xfrm>
        </p:spPr>
        <p:txBody>
          <a:bodyPr>
            <a:noAutofit/>
          </a:bodyPr>
          <a:lstStyle/>
          <a:p>
            <a:r>
              <a:rPr lang="es-ES" sz="9600" dirty="0">
                <a:latin typeface="Bauhaus 93" panose="04030905020B02020C02" pitchFamily="82" charset="0"/>
              </a:rPr>
              <a:t>¿</a:t>
            </a:r>
            <a:r>
              <a:rPr lang="es-ES" sz="9600" dirty="0" smtClean="0">
                <a:latin typeface="Bauhaus 93" panose="04030905020B02020C02" pitchFamily="82" charset="0"/>
              </a:rPr>
              <a:t>Cómo eres?</a:t>
            </a:r>
            <a:endParaRPr lang="es-ES" sz="9600" dirty="0"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1524000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http://www.youtube.com/watch?v=tUyhxKrrUsQ</a:t>
            </a:r>
            <a:endParaRPr lang="es-ES" dirty="0"/>
          </a:p>
        </p:txBody>
      </p:sp>
      <p:sp>
        <p:nvSpPr>
          <p:cNvPr id="4" name="AutoShape 2" descr="data:image/jpeg;base64,/9j/4AAQSkZJRgABAQAAAQABAAD/2wCEAAkGBxQSEhQUExIWFBQXGBQUGRUYFBQWFxgaFxcXFhgdFBgaHCggHRooHhUUJDIiJSorMDouFx8zODUsNygtLisBCgoKDg0OGxAQGiwcHCUsLCwtLSwsLCwsLCwsLCwsLCwsKywsLCwsLCwtLCwsLCwsKzcsNywsKy43LDcsLCwsLP/AABEIADkAVgMBEQACEQEDEQH/xAAaAAACAwEBAAAAAAAAAAAAAAADBAIFBgEA/8QAMhAAAQMDAgMFBwQDAAAAAAAAAQACEQMhMQQSBUFhEyJRgbEGMkJxkZLBI6Hh8BQzgv/EABkBAAMBAQEAAAAAAAAAAAAAAAECAwAEBf/EACQRAAICAQQDAAIDAAAAAAAAAAABAhEDBBIhMRMyQQVhFCJR/9oADAMBAAIRAxEAPwDDURZdcbPFkxygYCKbIs68WRTdG7PaWmXPaOoR3cAT5o1TaaTcW3V2dDOoWT+2bd/gDWUSWO52Ky4doMnFrky5ym3O7I3QxSpkmAtKb3GVndZoHC5CWUrY9FVVasx0ximLJk+BGw9MLJiBm05ucIx6Fbob4TeoOglK2aKtl4HRlTc4xVyOvFByltStghXBn+FyLXYd1I9R/htQob2uAkyOhXZCfFnlZMbg6kjNvHeIPIlUTt2csk4sY0Dgx4nHihL2HhIt+K65hZaEr7KtqjIVhdFiWEbhMq2iug7SBnHNFVQVFy4QZlQEeiD4ElBw9h/gbLuJ6BCrKQaLRtIvcxgMFzgJzAucKE8HnXj6s9HQZY4simHq8LezUiiwUi1wDtz203viwe6HXzNhb3epV8X4/TwVNWzv1H5HVZJ8OkE1OiZRsHl7iZ9xrWjx2gJsmOEFSPN1Vt7pPky/EWAVXRzuh94PPnXbPPokAE4J6q0sW1Wc6yK6FNUo8dl7FnBZ0E60LUttAqkMvEAJ4pbSmmyVJHKVQOEj6LcM6NXk3S5VF3whn6c+JP8AfVRk6ObpdFhTqbSDexBnw+S5pznjTnEWWSUYuSIe0fD/APIr6bVU6e+pShrg2oWEjcSPm3vOmL5yrYNRHOt67R6Wk1Szxv6hz2gf2ri0O2wIDhfqVsmq3uo9HPl1H9uFaMnr2VKZb2gDhfvtz/03z5JoSrkTJGGRWuCWp1oLQwi9r8rBdznvjRwR09SsBXEiVzySRT6KOSOhidNtp/a35Twx2Mdq13T/AKzy+IBO8X7LY5QTTPCo837M/ePySh4kh82SM5Go0bCGNBEQBz81NxpiNoKoPHvTTEnHyRcUM8E1tM1D2jjSEvYCCYc4Zxi277V4Go0uowpvCT0OicJtSdIBVaNzoMiTB8RgL2NHjlHGlPsqoRxppOyu4007LNmCPiAznK7o44t0mFxVXZm6wdPuH7mroUUvoiin9GGVSRBpuGOYSvGhXFJ9gagUpRNwe01bxj6BDa0rRnEZNYR18oj1ymV1YUkG07Q4saybwDIGZ5R5JWZRV8Gp7B0XgfOFMuo8EG0DfvCBkgTE2vASye3spDC5PbHsrNJpnE0psd1Wqe6bPeTDTbP6p+in5FupF/40qf6LLsjMbmziMFW4u0cbjTohr9M403Wmx64uimzShxyZpz2wJkunpEeqokRqKIvrDlMc5Az5Iu0CSXwTrVb/AMBI7Cog6JW52hkNBlkyT2kmyVJ5aQ5pggyD6LKPBlKi3pcbqnIa+PER6JFBlFlCUfaJzQ4Bm3dYgOImMSt4tw+LUSjK48ENNxna6WMIdmd6DxIMdVJN/s9U44dxPZguJJJJJMorGJ5bdgNRxqs4FoIaDaAPym2civNbKzai07EbOVGwtK7CmKVUsmVRyinXqaRYU8Jl6kGeTR9RQ+l+JIgMAU8QhNN7wU17GykH5KePYY9HAi/YmvY8coS9igOulyDIUr8lORZ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276600" cy="2454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59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PowerPoint…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title slide has a link to the opening video.  They should be able to answer the question “How do you ask ‘What are you like?’ in Spanish.</a:t>
            </a:r>
          </a:p>
          <a:p>
            <a:r>
              <a:rPr lang="en-US" sz="1800" dirty="0" smtClean="0"/>
              <a:t>Slides 3-5 can be printed 3 to a page for them to take notes later on in the lesson.</a:t>
            </a:r>
          </a:p>
          <a:p>
            <a:r>
              <a:rPr lang="en-US" sz="1800" dirty="0" smtClean="0"/>
              <a:t>After the video, introduce the question </a:t>
            </a:r>
            <a:r>
              <a:rPr lang="es-ES" sz="1800" dirty="0">
                <a:latin typeface="Arial Rounded MT Bold" panose="020F0704030504030204" pitchFamily="34" charset="0"/>
              </a:rPr>
              <a:t>¿Cómo eres</a:t>
            </a:r>
            <a:r>
              <a:rPr lang="es-ES" sz="1800" dirty="0" smtClean="0">
                <a:latin typeface="Arial Rounded MT Bold" panose="020F0704030504030204" pitchFamily="34" charset="0"/>
              </a:rPr>
              <a:t>?</a:t>
            </a:r>
            <a:r>
              <a:rPr lang="en-US" sz="1800" dirty="0" smtClean="0"/>
              <a:t> And continue with each slide of adjectives, talking to individual kids, and giving them the sentence starter “</a:t>
            </a:r>
            <a:r>
              <a:rPr lang="en-US" sz="1800" dirty="0" err="1" smtClean="0"/>
              <a:t>Yo</a:t>
            </a:r>
            <a:r>
              <a:rPr lang="en-US" sz="1800" dirty="0" smtClean="0"/>
              <a:t> soy ____” each time.  They’ll identify with one or the other of the options.</a:t>
            </a:r>
          </a:p>
          <a:p>
            <a:r>
              <a:rPr lang="en-US" sz="1800" dirty="0" smtClean="0"/>
              <a:t>Make sure to recast the correct o/a ending on adjectives that they need to fix</a:t>
            </a:r>
            <a:r>
              <a:rPr lang="en-US" sz="1800" dirty="0" smtClean="0">
                <a:latin typeface="+mj-lt"/>
              </a:rPr>
              <a:t>.  Switch your sign to English and see if they picked up on why it was o or a.</a:t>
            </a:r>
          </a:p>
          <a:p>
            <a:r>
              <a:rPr lang="en-US" sz="1800" dirty="0" smtClean="0">
                <a:latin typeface="+mj-lt"/>
              </a:rPr>
              <a:t>Put them in partners, reset the vocab slides and give them 30 seconds </a:t>
            </a:r>
            <a:r>
              <a:rPr lang="en-US" sz="1800" smtClean="0">
                <a:latin typeface="+mj-lt"/>
              </a:rPr>
              <a:t>per slide </a:t>
            </a:r>
            <a:r>
              <a:rPr lang="en-US" sz="1800" dirty="0" smtClean="0">
                <a:latin typeface="+mj-lt"/>
              </a:rPr>
              <a:t>to ask and answer the questions with their partner.</a:t>
            </a:r>
          </a:p>
          <a:p>
            <a:r>
              <a:rPr lang="en-US" sz="1800" dirty="0" smtClean="0">
                <a:latin typeface="+mj-lt"/>
              </a:rPr>
              <a:t>There are multiple choice questions that you can use after they have practiced in partners, to see if they are grasping the concept.</a:t>
            </a:r>
          </a:p>
          <a:p>
            <a:r>
              <a:rPr lang="en-US" sz="1800" dirty="0" smtClean="0">
                <a:latin typeface="+mj-lt"/>
              </a:rPr>
              <a:t>The last slide is a review that you can talk through, or use as a flyswatter.</a:t>
            </a:r>
            <a:endParaRPr lang="es-ES" sz="1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2991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Arial Rounded MT Bold" panose="020F0704030504030204" pitchFamily="34" charset="0"/>
              </a:rPr>
              <a:t>Preguntas y Respuestas</a:t>
            </a:r>
            <a:endParaRPr lang="es-ES" u="sng" dirty="0"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s-ES" sz="12800" dirty="0">
                <a:latin typeface="Arial Rounded MT Bold" panose="020F0704030504030204" pitchFamily="34" charset="0"/>
              </a:rPr>
              <a:t>¿Cómo </a:t>
            </a:r>
            <a:r>
              <a:rPr lang="es-ES" sz="12800" dirty="0" smtClean="0">
                <a:latin typeface="Arial Rounded MT Bold" panose="020F0704030504030204" pitchFamily="34" charset="0"/>
              </a:rPr>
              <a:t>eres?</a:t>
            </a:r>
          </a:p>
          <a:p>
            <a:pPr lvl="6">
              <a:lnSpc>
                <a:spcPct val="120000"/>
              </a:lnSpc>
            </a:pPr>
            <a:r>
              <a:rPr lang="es-ES" sz="12000" dirty="0">
                <a:latin typeface="Arial Rounded MT Bold" panose="020F0704030504030204" pitchFamily="34" charset="0"/>
              </a:rPr>
              <a:t>Yo soy </a:t>
            </a:r>
            <a:r>
              <a:rPr lang="es-ES" sz="12000" dirty="0" smtClean="0">
                <a:latin typeface="Arial Rounded MT Bold" panose="020F0704030504030204" pitchFamily="34" charset="0"/>
              </a:rPr>
              <a:t>________________.</a:t>
            </a:r>
            <a:endParaRPr lang="es-ES" sz="12000" dirty="0"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endParaRPr lang="es-ES" sz="12800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12800" dirty="0" smtClean="0">
                <a:latin typeface="Arial Rounded MT Bold" panose="020F0704030504030204" pitchFamily="34" charset="0"/>
              </a:rPr>
              <a:t>¿</a:t>
            </a:r>
            <a:r>
              <a:rPr lang="es-ES" sz="12800" dirty="0">
                <a:latin typeface="Arial Rounded MT Bold" panose="020F0704030504030204" pitchFamily="34" charset="0"/>
              </a:rPr>
              <a:t>Cómo es </a:t>
            </a:r>
            <a:r>
              <a:rPr lang="es-ES" sz="12800" dirty="0" smtClean="0">
                <a:latin typeface="Arial Rounded MT Bold" panose="020F0704030504030204" pitchFamily="34" charset="0"/>
              </a:rPr>
              <a:t>él?</a:t>
            </a:r>
          </a:p>
          <a:p>
            <a:pPr lvl="6">
              <a:lnSpc>
                <a:spcPct val="120000"/>
              </a:lnSpc>
            </a:pPr>
            <a:r>
              <a:rPr lang="es-ES" sz="12000" dirty="0" smtClean="0">
                <a:latin typeface="Arial Rounded MT Bold" panose="020F0704030504030204" pitchFamily="34" charset="0"/>
              </a:rPr>
              <a:t>Él </a:t>
            </a:r>
            <a:r>
              <a:rPr lang="es-ES" sz="12000" dirty="0">
                <a:latin typeface="Arial Rounded MT Bold" panose="020F0704030504030204" pitchFamily="34" charset="0"/>
              </a:rPr>
              <a:t>es </a:t>
            </a:r>
            <a:r>
              <a:rPr lang="es-ES" sz="12000" dirty="0" smtClean="0">
                <a:latin typeface="Arial Rounded MT Bold" panose="020F0704030504030204" pitchFamily="34" charset="0"/>
              </a:rPr>
              <a:t>________________.</a:t>
            </a:r>
            <a:endParaRPr lang="es-ES" sz="12000" dirty="0"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endParaRPr lang="es-ES" sz="12800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12800" dirty="0" smtClean="0">
                <a:latin typeface="Arial Rounded MT Bold" panose="020F0704030504030204" pitchFamily="34" charset="0"/>
              </a:rPr>
              <a:t>¿</a:t>
            </a:r>
            <a:r>
              <a:rPr lang="es-ES" sz="12800" dirty="0">
                <a:latin typeface="Arial Rounded MT Bold" panose="020F0704030504030204" pitchFamily="34" charset="0"/>
              </a:rPr>
              <a:t>Cómo es </a:t>
            </a:r>
            <a:r>
              <a:rPr lang="es-ES" sz="12800" dirty="0" smtClean="0">
                <a:latin typeface="Arial Rounded MT Bold" panose="020F0704030504030204" pitchFamily="34" charset="0"/>
              </a:rPr>
              <a:t>ella?</a:t>
            </a:r>
          </a:p>
          <a:p>
            <a:pPr lvl="6">
              <a:lnSpc>
                <a:spcPct val="120000"/>
              </a:lnSpc>
            </a:pPr>
            <a:r>
              <a:rPr lang="es-ES" sz="12000" dirty="0">
                <a:latin typeface="Arial Rounded MT Bold" panose="020F0704030504030204" pitchFamily="34" charset="0"/>
              </a:rPr>
              <a:t>Ella es </a:t>
            </a:r>
            <a:r>
              <a:rPr lang="es-ES" sz="12000" dirty="0" smtClean="0">
                <a:latin typeface="Arial Rounded MT Bold" panose="020F0704030504030204" pitchFamily="34" charset="0"/>
              </a:rPr>
              <a:t>_______________.</a:t>
            </a:r>
            <a:endParaRPr lang="es-ES" sz="12000" dirty="0">
              <a:latin typeface="Arial Rounded MT Bold" panose="020F0704030504030204" pitchFamily="34" charset="0"/>
            </a:endParaRPr>
          </a:p>
          <a:p>
            <a:pPr lvl="1">
              <a:lnSpc>
                <a:spcPct val="170000"/>
              </a:lnSpc>
            </a:pPr>
            <a:endParaRPr lang="es-ES" sz="3900" dirty="0" smtClean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503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Adjetivos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Adjectives </a:t>
            </a:r>
            <a:r>
              <a:rPr lang="en-US" altLang="en-US" dirty="0"/>
              <a:t>are called </a:t>
            </a:r>
            <a:r>
              <a:rPr lang="en-US" altLang="en-US" dirty="0" smtClean="0"/>
              <a:t>“</a:t>
            </a:r>
            <a:r>
              <a:rPr lang="en-US" altLang="en-US" dirty="0" err="1" smtClean="0"/>
              <a:t>adjetivos</a:t>
            </a:r>
            <a:r>
              <a:rPr lang="en-US" altLang="en-US" dirty="0"/>
              <a:t>”</a:t>
            </a:r>
          </a:p>
          <a:p>
            <a:r>
              <a:rPr lang="en-US" altLang="en-US" dirty="0" smtClean="0"/>
              <a:t>Adjectives always go AFTER the noun they describe. </a:t>
            </a:r>
          </a:p>
          <a:p>
            <a:r>
              <a:rPr lang="en-US" altLang="en-US" dirty="0" smtClean="0"/>
              <a:t>Adjectives can end in “O”, “A”, “E” or a consonant.</a:t>
            </a:r>
          </a:p>
          <a:p>
            <a:r>
              <a:rPr lang="en-US" altLang="en-US" dirty="0" smtClean="0"/>
              <a:t>Adjectives that end in “O” or “A” have to change to match their noun…</a:t>
            </a:r>
            <a:endParaRPr lang="en-US" altLang="en-US" dirty="0"/>
          </a:p>
          <a:p>
            <a:r>
              <a:rPr lang="es-ES" dirty="0" smtClean="0"/>
              <a:t>Ejemplo…</a:t>
            </a:r>
          </a:p>
          <a:p>
            <a:pPr lvl="1"/>
            <a:r>
              <a:rPr lang="es-ES" dirty="0" smtClean="0"/>
              <a:t>El niño es alt</a:t>
            </a:r>
            <a:r>
              <a:rPr lang="es-ES" dirty="0" smtClean="0">
                <a:solidFill>
                  <a:schemeClr val="accent2"/>
                </a:solidFill>
              </a:rPr>
              <a:t>o.</a:t>
            </a:r>
          </a:p>
          <a:p>
            <a:pPr lvl="1"/>
            <a:r>
              <a:rPr lang="es-ES" dirty="0" smtClean="0"/>
              <a:t>La niña es alt</a:t>
            </a:r>
            <a:r>
              <a:rPr lang="es-ES" dirty="0" smtClean="0">
                <a:solidFill>
                  <a:schemeClr val="accent2"/>
                </a:solidFill>
              </a:rPr>
              <a:t>a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3194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Adjetivos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Adjectives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in “E” </a:t>
            </a:r>
            <a:r>
              <a:rPr lang="es-ES" dirty="0" err="1" smtClean="0"/>
              <a:t>stay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.</a:t>
            </a:r>
          </a:p>
          <a:p>
            <a:r>
              <a:rPr lang="es-ES" dirty="0" smtClean="0"/>
              <a:t>Ejemplo…</a:t>
            </a:r>
          </a:p>
          <a:p>
            <a:pPr lvl="1"/>
            <a:r>
              <a:rPr lang="es-ES" dirty="0" smtClean="0"/>
              <a:t>El niño es grand</a:t>
            </a:r>
            <a:r>
              <a:rPr lang="es-ES" dirty="0" smtClean="0">
                <a:solidFill>
                  <a:schemeClr val="accent2"/>
                </a:solidFill>
              </a:rPr>
              <a:t>e.</a:t>
            </a:r>
          </a:p>
          <a:p>
            <a:pPr lvl="1"/>
            <a:r>
              <a:rPr lang="es-ES" dirty="0" smtClean="0"/>
              <a:t>La niña es grand</a:t>
            </a:r>
            <a:r>
              <a:rPr lang="es-ES" dirty="0" smtClean="0">
                <a:solidFill>
                  <a:schemeClr val="accent2"/>
                </a:solidFill>
              </a:rPr>
              <a:t>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adjective</a:t>
            </a:r>
            <a:r>
              <a:rPr lang="es-ES" dirty="0" smtClean="0"/>
              <a:t> </a:t>
            </a:r>
            <a:r>
              <a:rPr lang="es-ES" dirty="0" err="1" smtClean="0"/>
              <a:t>ends</a:t>
            </a:r>
            <a:r>
              <a:rPr lang="es-ES" dirty="0" smtClean="0"/>
              <a:t> in a </a:t>
            </a:r>
            <a:r>
              <a:rPr lang="es-ES" dirty="0" err="1" smtClean="0"/>
              <a:t>consonant</a:t>
            </a:r>
            <a:r>
              <a:rPr lang="es-ES" dirty="0" smtClean="0"/>
              <a:t>,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“A”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feminine</a:t>
            </a:r>
            <a:endParaRPr lang="es-ES" dirty="0"/>
          </a:p>
          <a:p>
            <a:r>
              <a:rPr lang="es-ES" dirty="0"/>
              <a:t>Ejemplo…</a:t>
            </a:r>
          </a:p>
          <a:p>
            <a:pPr lvl="1"/>
            <a:r>
              <a:rPr lang="es-ES" dirty="0"/>
              <a:t>El niño es </a:t>
            </a:r>
            <a:r>
              <a:rPr lang="es-ES" dirty="0" smtClean="0"/>
              <a:t>trabajador</a:t>
            </a:r>
            <a:r>
              <a:rPr lang="es-ES" dirty="0" smtClean="0">
                <a:solidFill>
                  <a:schemeClr val="accent2"/>
                </a:solidFill>
              </a:rPr>
              <a:t>.</a:t>
            </a:r>
            <a:endParaRPr lang="es-ES" dirty="0">
              <a:solidFill>
                <a:schemeClr val="accent2"/>
              </a:solidFill>
            </a:endParaRPr>
          </a:p>
          <a:p>
            <a:pPr lvl="1"/>
            <a:r>
              <a:rPr lang="es-ES" dirty="0"/>
              <a:t>La niña es </a:t>
            </a:r>
            <a:r>
              <a:rPr lang="es-ES" dirty="0" smtClean="0"/>
              <a:t>trabajador</a:t>
            </a:r>
            <a:r>
              <a:rPr lang="es-ES" dirty="0" smtClean="0">
                <a:solidFill>
                  <a:schemeClr val="accent2"/>
                </a:solidFill>
              </a:rPr>
              <a:t>a</a:t>
            </a:r>
            <a:r>
              <a:rPr lang="es-ES" dirty="0" smtClean="0"/>
              <a:t>.</a:t>
            </a:r>
            <a:endParaRPr lang="es-ES" dirty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1071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4040188" cy="639762"/>
          </a:xfrm>
        </p:spPr>
        <p:txBody>
          <a:bodyPr>
            <a:noAutofit/>
          </a:bodyPr>
          <a:lstStyle/>
          <a:p>
            <a:r>
              <a:rPr lang="es-CO" sz="9600" dirty="0"/>
              <a:t>alto</a:t>
            </a:r>
            <a:endParaRPr lang="en-US" sz="9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715000" y="5791200"/>
            <a:ext cx="2822575" cy="639762"/>
          </a:xfrm>
        </p:spPr>
        <p:txBody>
          <a:bodyPr>
            <a:noAutofit/>
          </a:bodyPr>
          <a:lstStyle/>
          <a:p>
            <a:r>
              <a:rPr lang="es-CO" sz="9600" dirty="0"/>
              <a:t>bajo</a:t>
            </a:r>
            <a:endParaRPr lang="en-US" sz="9600" dirty="0"/>
          </a:p>
        </p:txBody>
      </p:sp>
      <p:pic>
        <p:nvPicPr>
          <p:cNvPr id="1026" name="Picture 2" descr="C:\Documents and Settings\rosalyn1.rhodes\Local Settings\Temporary Internet Files\Content.IE5\ROUYN5HA\MC90007870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59751" y="2174875"/>
            <a:ext cx="2035086" cy="3951288"/>
          </a:xfrm>
          <a:prstGeom prst="rect">
            <a:avLst/>
          </a:prstGeom>
          <a:noFill/>
        </p:spPr>
      </p:pic>
      <p:pic>
        <p:nvPicPr>
          <p:cNvPr id="1027" name="Picture 3" descr="C:\Documents and Settings\rosalyn1.rhodes\Local Settings\Temporary Internet Files\Content.IE5\IK1RFGOX\MC900078704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371600"/>
            <a:ext cx="2035086" cy="395128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1600200" y="1447800"/>
            <a:ext cx="990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800600" y="1828800"/>
            <a:ext cx="2514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80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494</Words>
  <Application>Microsoft Office PowerPoint</Application>
  <PresentationFormat>On-screen Show (4:3)</PresentationFormat>
  <Paragraphs>89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  Vámonos      </vt:lpstr>
      <vt:lpstr>El objetivo</vt:lpstr>
      <vt:lpstr>Momento Cultural</vt:lpstr>
      <vt:lpstr>¿Cómo eres?</vt:lpstr>
      <vt:lpstr>How to use this PowerPoint…</vt:lpstr>
      <vt:lpstr>Preguntas y Respuestas</vt:lpstr>
      <vt:lpstr>Adjetivos</vt:lpstr>
      <vt:lpstr>Adjetivos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¿Cómo es Él?</vt:lpstr>
      <vt:lpstr>¿Cómo es Él?</vt:lpstr>
      <vt:lpstr>¿Cómo es Él?</vt:lpstr>
      <vt:lpstr>¿Cómo es ELLA?</vt:lpstr>
      <vt:lpstr>¿Cómo es ella?</vt:lpstr>
      <vt:lpstr>Slide 23</vt:lpstr>
      <vt:lpstr>A practicar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eres?</dc:title>
  <dc:creator>rbreanne</dc:creator>
  <cp:lastModifiedBy>diana1.lugo</cp:lastModifiedBy>
  <cp:revision>54</cp:revision>
  <dcterms:created xsi:type="dcterms:W3CDTF">2013-10-02T01:16:46Z</dcterms:created>
  <dcterms:modified xsi:type="dcterms:W3CDTF">2014-09-15T20:39:40Z</dcterms:modified>
</cp:coreProperties>
</file>