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360" r:id="rId2"/>
    <p:sldId id="361" r:id="rId3"/>
    <p:sldId id="260" r:id="rId4"/>
    <p:sldId id="350" r:id="rId5"/>
    <p:sldId id="293" r:id="rId6"/>
    <p:sldId id="352" r:id="rId7"/>
    <p:sldId id="356" r:id="rId8"/>
    <p:sldId id="362" r:id="rId9"/>
    <p:sldId id="363" r:id="rId10"/>
    <p:sldId id="3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A8963-9486-BC4D-A048-3EC1EF0D4AB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C71F8-6110-0D43-AFC7-674F225E61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71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71F8-6110-0D43-AFC7-674F225E61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7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show this as the chart,</a:t>
            </a:r>
            <a:r>
              <a:rPr lang="en-US" baseline="0" dirty="0" smtClean="0"/>
              <a:t> if you want to emphasize that this verb still works like other Spanish irregular verbs, there are just more parts!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3EEE9-953F-E740-AC78-714EFAC593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8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7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4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5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3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6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charset="0"/>
              </a:defRPr>
            </a:lvl1pPr>
          </a:lstStyle>
          <a:p>
            <a:fld id="{34300441-3833-4543-B04F-16E064FAEF6D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charset="0"/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charset="0"/>
              </a:defRPr>
            </a:lvl1pPr>
          </a:lstStyle>
          <a:p>
            <a:fld id="{98389ACE-F4C1-CA42-B115-B7A2BC1C7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12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ＭＳ Ｐゴシック" charset="0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131888"/>
            <a:ext cx="6172200" cy="524303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i="1" dirty="0" smtClean="0"/>
              <a:t>Escribe la </a:t>
            </a:r>
            <a:r>
              <a:rPr lang="en-US" i="1" dirty="0" err="1" smtClean="0"/>
              <a:t>fecha</a:t>
            </a:r>
            <a:endParaRPr lang="en-US" i="1" dirty="0" smtClean="0"/>
          </a:p>
          <a:p>
            <a:pPr marL="342900" indent="-342900">
              <a:buAutoNum type="arabicPeriod"/>
            </a:pPr>
            <a:r>
              <a:rPr lang="en-US" dirty="0" smtClean="0"/>
              <a:t>Translate the following sentences from Spanish to English. </a:t>
            </a:r>
          </a:p>
          <a:p>
            <a:pPr marL="800100" lvl="1" indent="-342900" algn="l">
              <a:buAutoNum type="arabicPeriod"/>
            </a:pPr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deportes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son </a:t>
            </a:r>
            <a:r>
              <a:rPr lang="en-US" dirty="0" err="1" smtClean="0"/>
              <a:t>divertidos</a:t>
            </a:r>
            <a:r>
              <a:rPr lang="en-US" dirty="0" smtClean="0"/>
              <a:t>. </a:t>
            </a:r>
          </a:p>
          <a:p>
            <a:pPr marL="800100" lvl="1" indent="-342900" algn="l">
              <a:buAutoNum type="arabicPeriod"/>
            </a:pPr>
            <a:r>
              <a:rPr lang="en-US" dirty="0" smtClean="0"/>
              <a:t> No me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hamburguesas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son </a:t>
            </a:r>
            <a:r>
              <a:rPr lang="en-US" dirty="0" err="1" smtClean="0"/>
              <a:t>pésimas</a:t>
            </a:r>
            <a:r>
              <a:rPr lang="en-US" dirty="0" smtClean="0"/>
              <a:t>.</a:t>
            </a:r>
          </a:p>
          <a:p>
            <a:pPr marL="800100" lvl="1" indent="-342900" algn="l">
              <a:buAutoNum type="arabicPeriod"/>
            </a:pPr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nadar</a:t>
            </a:r>
            <a:r>
              <a:rPr lang="en-US" dirty="0" smtClean="0"/>
              <a:t> en la playa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r>
              <a:rPr lang="en-US" dirty="0" smtClean="0"/>
              <a:t>. </a:t>
            </a:r>
          </a:p>
          <a:p>
            <a:pPr marL="342900" indent="-342900"/>
            <a:r>
              <a:rPr lang="en-US" dirty="0" smtClean="0"/>
              <a:t>Translate the following sentences from English to Spanish. </a:t>
            </a:r>
          </a:p>
          <a:p>
            <a:pPr marL="800100" lvl="1" indent="-342900" algn="l"/>
            <a:r>
              <a:rPr lang="en-US" dirty="0" smtClean="0"/>
              <a:t>4. Do you like to eat ice cream?</a:t>
            </a:r>
          </a:p>
          <a:p>
            <a:pPr marL="800100" lvl="1" indent="-342900" algn="l"/>
            <a:r>
              <a:rPr lang="en-US" dirty="0" smtClean="0"/>
              <a:t>5. Why do you like to read books?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28800" y="76200"/>
            <a:ext cx="7315200" cy="10556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112" charset="-128"/>
                <a:cs typeface="ＭＳ Ｐゴシック" charset="0"/>
              </a:rPr>
              <a:t>VÁMONOS (</a:t>
            </a:r>
            <a:r>
              <a:rPr lang="en-US" sz="6000" b="1" u="sng" noProof="0" dirty="0" smtClean="0">
                <a:solidFill>
                  <a:schemeClr val="tx2"/>
                </a:solidFill>
                <a:latin typeface="+mj-lt"/>
                <a:ea typeface="ＭＳ Ｐゴシック" pitchFamily="-112" charset="-128"/>
                <a:cs typeface="ＭＳ Ｐゴシック" charset="0"/>
              </a:rPr>
              <a:t>2</a:t>
            </a:r>
            <a:r>
              <a:rPr lang="en-US" sz="6000" b="1" u="sng" dirty="0" smtClean="0">
                <a:solidFill>
                  <a:schemeClr val="tx2"/>
                </a:solidFill>
                <a:latin typeface="+mj-lt"/>
                <a:ea typeface="ＭＳ Ｐゴシック" pitchFamily="-112" charset="-128"/>
                <a:cs typeface="ＭＳ Ｐゴシック" charset="0"/>
              </a:rPr>
              <a:t>-2</a:t>
            </a: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112" charset="-128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5263" y="1131888"/>
            <a:ext cx="6978315" cy="5243034"/>
          </a:xfrm>
        </p:spPr>
        <p:txBody>
          <a:bodyPr/>
          <a:lstStyle/>
          <a:p>
            <a:pPr marL="800100" lvl="1" indent="-342900" algn="l">
              <a:buAutoNum type="arabicPeriod"/>
            </a:pPr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deportes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son </a:t>
            </a:r>
            <a:r>
              <a:rPr lang="en-US" dirty="0" err="1" smtClean="0"/>
              <a:t>divertidos</a:t>
            </a:r>
            <a:r>
              <a:rPr lang="en-US" dirty="0" smtClean="0"/>
              <a:t>. </a:t>
            </a:r>
          </a:p>
          <a:p>
            <a:pPr marL="800100" lvl="1" indent="-342900" algn="l"/>
            <a:endParaRPr lang="en-US" dirty="0" smtClean="0"/>
          </a:p>
          <a:p>
            <a:pPr marL="800100" lvl="1" indent="-342900" algn="l">
              <a:buAutoNum type="arabicPeriod"/>
            </a:pPr>
            <a:endParaRPr lang="en-US" dirty="0" smtClean="0"/>
          </a:p>
          <a:p>
            <a:pPr marL="800100" lvl="1" indent="-342900" algn="l">
              <a:buAutoNum type="arabicPeriod"/>
            </a:pPr>
            <a:r>
              <a:rPr lang="en-US" dirty="0" smtClean="0"/>
              <a:t> No me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hamburguesas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son </a:t>
            </a:r>
            <a:r>
              <a:rPr lang="en-US" dirty="0" err="1" smtClean="0"/>
              <a:t>pésimas</a:t>
            </a:r>
            <a:r>
              <a:rPr lang="en-US" dirty="0" smtClean="0"/>
              <a:t>.</a:t>
            </a:r>
          </a:p>
          <a:p>
            <a:pPr marL="800100" lvl="1" indent="-342900" algn="l"/>
            <a:endParaRPr lang="en-US" dirty="0" smtClean="0"/>
          </a:p>
          <a:p>
            <a:pPr marL="800100" lvl="1" indent="-342900" algn="l">
              <a:buAutoNum type="arabicPeriod"/>
            </a:pPr>
            <a:endParaRPr lang="en-US" dirty="0" smtClean="0"/>
          </a:p>
          <a:p>
            <a:pPr marL="800100" lvl="1" indent="-342900" algn="l">
              <a:buAutoNum type="arabicPeriod"/>
            </a:pPr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nadar</a:t>
            </a:r>
            <a:r>
              <a:rPr lang="en-US" dirty="0" smtClean="0"/>
              <a:t> en la playa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r>
              <a:rPr lang="en-US" dirty="0" smtClean="0"/>
              <a:t>. </a:t>
            </a:r>
          </a:p>
          <a:p>
            <a:pPr marL="800100" lvl="1" indent="-342900" algn="l"/>
            <a:endParaRPr lang="en-US" dirty="0" smtClean="0"/>
          </a:p>
          <a:p>
            <a:pPr marL="800100" lvl="1" indent="-342900" algn="l">
              <a:buAutoNum type="arabicPeriod"/>
            </a:pPr>
            <a:endParaRPr lang="en-US" dirty="0" smtClean="0"/>
          </a:p>
          <a:p>
            <a:pPr marL="800100" lvl="1" indent="-342900" algn="l">
              <a:buAutoNum type="arabicPeriod"/>
            </a:pPr>
            <a:r>
              <a:rPr lang="en-US" dirty="0" smtClean="0"/>
              <a:t>Do you like to eat ice cream?</a:t>
            </a:r>
          </a:p>
          <a:p>
            <a:pPr marL="800100" lvl="1" indent="-342900" algn="l"/>
            <a:endParaRPr lang="en-US" dirty="0" smtClean="0"/>
          </a:p>
          <a:p>
            <a:pPr marL="800100" lvl="1" indent="-342900" algn="l">
              <a:buAutoNum type="arabicPeriod"/>
            </a:pPr>
            <a:endParaRPr lang="en-US" dirty="0" smtClean="0"/>
          </a:p>
          <a:p>
            <a:pPr marL="800100" lvl="1" indent="-342900" algn="l">
              <a:buAutoNum type="arabicPeriod"/>
            </a:pPr>
            <a:r>
              <a:rPr lang="en-US" dirty="0" smtClean="0"/>
              <a:t>Why do you like to read books?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28800" y="76200"/>
            <a:ext cx="7315200" cy="10556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112" charset="-128"/>
                <a:cs typeface="ＭＳ Ｐゴシック" charset="0"/>
              </a:rPr>
              <a:t>VÁMONOS (</a:t>
            </a:r>
            <a:r>
              <a:rPr lang="en-US" sz="6000" b="1" u="sng" dirty="0" smtClean="0">
                <a:solidFill>
                  <a:schemeClr val="tx2"/>
                </a:solidFill>
                <a:latin typeface="+mj-lt"/>
                <a:ea typeface="ＭＳ Ｐゴシック" pitchFamily="-112" charset="-128"/>
                <a:cs typeface="ＭＳ Ｐゴシック" charset="0"/>
              </a:rPr>
              <a:t>4-2</a:t>
            </a: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112" charset="-128"/>
                <a:cs typeface="ＭＳ Ｐゴシック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87045" y="1497266"/>
            <a:ext cx="6082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I like sports because they are fun. 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5765" y="2785402"/>
            <a:ext cx="60826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I do not like hamburgers because they are awful. 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9133" y="4051494"/>
            <a:ext cx="60826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I like to swim at the beach when it’s hot. 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9133" y="5154770"/>
            <a:ext cx="6082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¿Te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gusta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 comer el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helado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9133" y="6293543"/>
            <a:ext cx="6082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Por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qué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gusta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 leer los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libros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5000" b="1" u="sng" dirty="0" smtClean="0"/>
              <a:t>TAREA:</a:t>
            </a:r>
            <a:endParaRPr lang="en-US" sz="5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001000" cy="48737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400" dirty="0" smtClean="0"/>
              <a:t>Practice today’s vocabulary using </a:t>
            </a:r>
            <a:r>
              <a:rPr lang="en-US" sz="5400" dirty="0" err="1" smtClean="0"/>
              <a:t>Quizlet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err="1" smtClean="0"/>
              <a:t>Examen</a:t>
            </a:r>
            <a:r>
              <a:rPr lang="en-US" sz="5400" dirty="0" smtClean="0"/>
              <a:t> (Test)</a:t>
            </a:r>
          </a:p>
          <a:p>
            <a:pPr marL="0" indent="0" algn="ctr">
              <a:buNone/>
            </a:pPr>
            <a:r>
              <a:rPr lang="en-US" sz="5400" dirty="0" smtClean="0"/>
              <a:t>Next class</a:t>
            </a:r>
          </a:p>
          <a:p>
            <a:pPr marL="0" indent="0" algn="ctr">
              <a:buNone/>
            </a:pPr>
            <a:r>
              <a:rPr lang="en-US" sz="5400" dirty="0" err="1" smtClean="0"/>
              <a:t>Septiembre</a:t>
            </a:r>
            <a:r>
              <a:rPr lang="en-US" sz="5400" dirty="0" smtClean="0"/>
              <a:t> 14-A</a:t>
            </a:r>
          </a:p>
          <a:p>
            <a:pPr marL="0" indent="0" algn="ctr">
              <a:buNone/>
            </a:pPr>
            <a:r>
              <a:rPr lang="en-US" sz="5400" dirty="0" smtClean="0"/>
              <a:t>                    15-B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686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>
          <a:xfrm>
            <a:off x="2036618" y="841375"/>
            <a:ext cx="6172200" cy="2054225"/>
          </a:xfrm>
        </p:spPr>
        <p:txBody>
          <a:bodyPr/>
          <a:lstStyle/>
          <a:p>
            <a:r>
              <a:rPr lang="en-US" cap="none" dirty="0" smtClean="0"/>
              <a:t>MOMENTO </a:t>
            </a:r>
            <a:r>
              <a:rPr lang="ja-JP" altLang="en-US" cap="none" smtClean="0"/>
              <a:t>“</a:t>
            </a:r>
            <a:r>
              <a:rPr lang="en-US" altLang="ja-JP" cap="none" dirty="0" smtClean="0"/>
              <a:t>CULTURAL</a:t>
            </a:r>
            <a:r>
              <a:rPr lang="ja-JP" altLang="en-US" cap="none" smtClean="0"/>
              <a:t>”</a:t>
            </a:r>
            <a:endParaRPr lang="en-US" cap="none" dirty="0" smtClean="0"/>
          </a:p>
        </p:txBody>
      </p:sp>
      <p:sp>
        <p:nvSpPr>
          <p:cNvPr id="10243" name="Text Placeholder 4"/>
          <p:cNvSpPr>
            <a:spLocks noGrp="1"/>
          </p:cNvSpPr>
          <p:nvPr>
            <p:ph type="body" idx="1"/>
          </p:nvPr>
        </p:nvSpPr>
        <p:spPr>
          <a:xfrm>
            <a:off x="2286000" y="3131127"/>
            <a:ext cx="6172200" cy="1371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Celebrating the Hispanic Heritage Month</a:t>
            </a:r>
          </a:p>
          <a:p>
            <a:r>
              <a:rPr lang="en-US" dirty="0" smtClean="0"/>
              <a:t>Studying Spanish is AWESOME because…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/>
              <a:t>El OBJETIVO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I can describe my likes and dislikes and my free time activities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57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Mi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 –</a:t>
            </a:r>
            <a:r>
              <a:rPr lang="en-US" dirty="0" err="1" smtClean="0"/>
              <a:t>Vocabulario</a:t>
            </a:r>
            <a:r>
              <a:rPr lang="en-US" dirty="0" smtClean="0"/>
              <a:t> </a:t>
            </a:r>
            <a:r>
              <a:rPr lang="en-US" dirty="0" err="1" smtClean="0"/>
              <a:t>Repaso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Trabajo</a:t>
            </a:r>
            <a:r>
              <a:rPr lang="en-US" dirty="0" smtClean="0"/>
              <a:t> en </a:t>
            </a:r>
            <a:r>
              <a:rPr lang="en-US" dirty="0" err="1" smtClean="0"/>
              <a:t>equipo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>WHAT DO </a:t>
            </a:r>
            <a:r>
              <a:rPr lang="en-US" b="1" dirty="0" smtClean="0">
                <a:latin typeface="Century Gothic" pitchFamily="34" charset="0"/>
              </a:rPr>
              <a:t>INDIRECT OBJECT PRONOUNS </a:t>
            </a:r>
            <a:r>
              <a:rPr lang="en-US" dirty="0" smtClean="0">
                <a:latin typeface="Century Gothic" pitchFamily="34" charset="0"/>
              </a:rPr>
              <a:t>ACTUALLY DO? </a:t>
            </a:r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371600"/>
          <a:ext cx="60960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65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(*a mi</a:t>
                      </a: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)…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TO ME</a:t>
                      </a:r>
                      <a:endParaRPr lang="en-US" sz="2400" b="1" dirty="0"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(*a </a:t>
                      </a:r>
                      <a:r>
                        <a:rPr lang="en-US" sz="2400" b="1" i="1" dirty="0" err="1">
                          <a:latin typeface="Century Gothic"/>
                          <a:ea typeface="MS ??"/>
                          <a:cs typeface="Times New Roman"/>
                        </a:rPr>
                        <a:t>nosotros</a:t>
                      </a: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)…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TO US</a:t>
                      </a:r>
                      <a:endParaRPr lang="en-US" sz="2400" b="1" dirty="0"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(*a </a:t>
                      </a:r>
                      <a:r>
                        <a:rPr lang="en-US" sz="2400" b="1" i="1" dirty="0" err="1">
                          <a:latin typeface="Century Gothic"/>
                          <a:ea typeface="MS ??"/>
                          <a:cs typeface="Times New Roman"/>
                        </a:rPr>
                        <a:t>ti</a:t>
                      </a: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)…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TO YOU</a:t>
                      </a:r>
                      <a:endParaRPr lang="en-US" sz="2400" b="1" dirty="0"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(*a </a:t>
                      </a:r>
                      <a:r>
                        <a:rPr lang="en-US" sz="2400" b="1" i="1" dirty="0" err="1">
                          <a:latin typeface="Century Gothic"/>
                          <a:ea typeface="MS ??"/>
                          <a:cs typeface="Times New Roman"/>
                        </a:rPr>
                        <a:t>vosotros</a:t>
                      </a: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)…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TO Y’ALL</a:t>
                      </a:r>
                      <a:endParaRPr lang="en-US" sz="2400" b="1" dirty="0"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A </a:t>
                      </a:r>
                      <a:r>
                        <a:rPr lang="en-US" sz="2400" b="1" i="1" dirty="0" err="1">
                          <a:latin typeface="Century Gothic"/>
                          <a:ea typeface="MS ??"/>
                          <a:cs typeface="Times New Roman"/>
                        </a:rPr>
                        <a:t>él</a:t>
                      </a: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/</a:t>
                      </a:r>
                      <a:r>
                        <a:rPr lang="en-US" sz="2400" b="1" i="1" dirty="0" err="1">
                          <a:latin typeface="Century Gothic"/>
                          <a:ea typeface="MS ??"/>
                          <a:cs typeface="Times New Roman"/>
                        </a:rPr>
                        <a:t>ella</a:t>
                      </a: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/</a:t>
                      </a:r>
                      <a:r>
                        <a:rPr lang="en-US" sz="2400" b="1" i="1" dirty="0" err="1">
                          <a:latin typeface="Century Gothic"/>
                          <a:ea typeface="MS ??"/>
                          <a:cs typeface="Times New Roman"/>
                        </a:rPr>
                        <a:t>Ud</a:t>
                      </a: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TO HIM/HER/YOU</a:t>
                      </a:r>
                      <a:endParaRPr lang="en-US" sz="2400" b="1" dirty="0"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A </a:t>
                      </a:r>
                      <a:r>
                        <a:rPr lang="en-US" sz="2400" b="1" i="1" dirty="0" err="1">
                          <a:latin typeface="Century Gothic"/>
                          <a:ea typeface="MS ??"/>
                          <a:cs typeface="Times New Roman"/>
                        </a:rPr>
                        <a:t>ellos</a:t>
                      </a: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/</a:t>
                      </a:r>
                      <a:r>
                        <a:rPr lang="en-US" sz="2400" b="1" i="1" dirty="0" err="1">
                          <a:latin typeface="Century Gothic"/>
                          <a:ea typeface="MS ??"/>
                          <a:cs typeface="Times New Roman"/>
                        </a:rPr>
                        <a:t>ellas</a:t>
                      </a:r>
                      <a:r>
                        <a:rPr lang="en-US" sz="2400" b="1" i="1" dirty="0">
                          <a:latin typeface="Century Gothic"/>
                          <a:ea typeface="MS ??"/>
                          <a:cs typeface="Times New Roman"/>
                        </a:rPr>
                        <a:t>/</a:t>
                      </a:r>
                      <a:r>
                        <a:rPr lang="en-US" sz="2400" b="1" i="1" dirty="0" err="1">
                          <a:latin typeface="Century Gothic"/>
                          <a:ea typeface="MS ??"/>
                          <a:cs typeface="Times New Roman"/>
                        </a:rPr>
                        <a:t>Uds</a:t>
                      </a: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latin typeface="Century Gothic"/>
                          <a:ea typeface="MS ??"/>
                          <a:cs typeface="Times New Roman"/>
                        </a:rPr>
                        <a:t>TO THEM/Y’ALL</a:t>
                      </a:r>
                      <a:endParaRPr lang="en-US" sz="2400" b="1" dirty="0"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5072" name="TextBox 3"/>
          <p:cNvSpPr txBox="1">
            <a:spLocks noChangeArrowheads="1"/>
          </p:cNvSpPr>
          <p:nvPr/>
        </p:nvSpPr>
        <p:spPr bwMode="auto">
          <a:xfrm>
            <a:off x="0" y="18288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 dirty="0">
                <a:latin typeface="Century Gothic" pitchFamily="34" charset="0"/>
              </a:rPr>
              <a:t>me</a:t>
            </a:r>
          </a:p>
        </p:txBody>
      </p:sp>
      <p:sp>
        <p:nvSpPr>
          <p:cNvPr id="45073" name="TextBox 4"/>
          <p:cNvSpPr txBox="1">
            <a:spLocks noChangeArrowheads="1"/>
          </p:cNvSpPr>
          <p:nvPr/>
        </p:nvSpPr>
        <p:spPr bwMode="auto">
          <a:xfrm>
            <a:off x="0" y="3629025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 dirty="0" err="1">
                <a:solidFill>
                  <a:srgbClr val="000000"/>
                </a:solidFill>
                <a:latin typeface="Century Gothic" pitchFamily="34" charset="0"/>
              </a:rPr>
              <a:t>te</a:t>
            </a:r>
            <a:endParaRPr lang="en-US" sz="80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5074" name="TextBox 5"/>
          <p:cNvSpPr txBox="1">
            <a:spLocks noChangeArrowheads="1"/>
          </p:cNvSpPr>
          <p:nvPr/>
        </p:nvSpPr>
        <p:spPr bwMode="auto">
          <a:xfrm>
            <a:off x="0" y="51816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 dirty="0">
                <a:solidFill>
                  <a:srgbClr val="000000"/>
                </a:solidFill>
                <a:latin typeface="Century Gothic" pitchFamily="34" charset="0"/>
              </a:rPr>
              <a:t>le</a:t>
            </a:r>
          </a:p>
        </p:txBody>
      </p:sp>
      <p:sp>
        <p:nvSpPr>
          <p:cNvPr id="45075" name="TextBox 6"/>
          <p:cNvSpPr txBox="1">
            <a:spLocks noChangeArrowheads="1"/>
          </p:cNvSpPr>
          <p:nvPr/>
        </p:nvSpPr>
        <p:spPr bwMode="auto">
          <a:xfrm>
            <a:off x="2667000" y="17526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 dirty="0" err="1">
                <a:solidFill>
                  <a:srgbClr val="000000"/>
                </a:solidFill>
                <a:latin typeface="Century Gothic" pitchFamily="34" charset="0"/>
              </a:rPr>
              <a:t>nos</a:t>
            </a:r>
            <a:endParaRPr lang="en-US" sz="80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5076" name="TextBox 7"/>
          <p:cNvSpPr txBox="1">
            <a:spLocks noChangeArrowheads="1"/>
          </p:cNvSpPr>
          <p:nvPr/>
        </p:nvSpPr>
        <p:spPr bwMode="auto">
          <a:xfrm>
            <a:off x="2362200" y="35814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 dirty="0" err="1">
                <a:solidFill>
                  <a:srgbClr val="000000"/>
                </a:solidFill>
                <a:latin typeface="Century Gothic" pitchFamily="34" charset="0"/>
              </a:rPr>
              <a:t>os</a:t>
            </a:r>
            <a:endParaRPr lang="en-US" sz="80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5077" name="TextBox 8"/>
          <p:cNvSpPr txBox="1">
            <a:spLocks noChangeArrowheads="1"/>
          </p:cNvSpPr>
          <p:nvPr/>
        </p:nvSpPr>
        <p:spPr bwMode="auto">
          <a:xfrm>
            <a:off x="2590800" y="5153025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 dirty="0">
                <a:solidFill>
                  <a:srgbClr val="000000"/>
                </a:solidFill>
                <a:latin typeface="Century Gothic" pitchFamily="34" charset="0"/>
              </a:rPr>
              <a:t>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0800" y="1371600"/>
            <a:ext cx="2362200" cy="5078413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atin typeface="Century Gothic" pitchFamily="34" charset="0"/>
                <a:cs typeface="+mn-cs"/>
              </a:rPr>
              <a:t>They tell us </a:t>
            </a:r>
            <a:r>
              <a:rPr lang="en-US" sz="5400" b="1" u="sng" dirty="0">
                <a:latin typeface="Century Gothic" pitchFamily="34" charset="0"/>
                <a:cs typeface="+mn-cs"/>
              </a:rPr>
              <a:t>WHO</a:t>
            </a:r>
            <a:r>
              <a:rPr lang="en-US" sz="5400" b="1" dirty="0">
                <a:latin typeface="Century Gothic" pitchFamily="34" charset="0"/>
                <a:cs typeface="+mn-cs"/>
              </a:rPr>
              <a:t> likes what thing! </a:t>
            </a:r>
          </a:p>
        </p:txBody>
      </p:sp>
    </p:spTree>
    <p:extLst>
      <p:ext uri="{BB962C8B-B14F-4D97-AF65-F5344CB8AC3E}">
        <p14:creationId xmlns:p14="http://schemas.microsoft.com/office/powerpoint/2010/main" val="184314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0020516"/>
              </p:ext>
            </p:extLst>
          </p:nvPr>
        </p:nvGraphicFramePr>
        <p:xfrm>
          <a:off x="234072" y="254371"/>
          <a:ext cx="8691090" cy="6603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545"/>
                <a:gridCol w="4345545"/>
              </a:tblGrid>
              <a:tr h="2316747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solidFill>
                            <a:srgbClr val="000090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mi </a:t>
                      </a:r>
                    </a:p>
                    <a:p>
                      <a:r>
                        <a:rPr lang="en-US" sz="4800" b="1" u="sng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me </a:t>
                      </a:r>
                      <a:r>
                        <a:rPr lang="en-US" sz="4800" b="1" baseline="0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gusta</a:t>
                      </a:r>
                      <a:r>
                        <a:rPr lang="en-US" sz="4800" b="1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smtClean="0">
                          <a:solidFill>
                            <a:srgbClr val="000090"/>
                          </a:solidFill>
                          <a:latin typeface="Century Gothic"/>
                          <a:cs typeface="Century Gothic"/>
                        </a:rPr>
                        <a:t>A </a:t>
                      </a:r>
                      <a:r>
                        <a:rPr lang="en-US" sz="4800" b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nosotros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4800" b="1" u="sng" baseline="0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nos</a:t>
                      </a:r>
                      <a:r>
                        <a:rPr lang="en-US" sz="4800" b="1" u="sng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4800" b="1" baseline="0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gusta</a:t>
                      </a:r>
                      <a:r>
                        <a:rPr lang="en-US" sz="4800" b="1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(n)</a:t>
                      </a:r>
                    </a:p>
                  </a:txBody>
                  <a:tcPr/>
                </a:tc>
              </a:tr>
              <a:tr h="1870559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0090"/>
                          </a:solidFill>
                          <a:latin typeface="Century Gothic"/>
                          <a:cs typeface="Century Gothic"/>
                        </a:rPr>
                        <a:t>A </a:t>
                      </a:r>
                      <a:r>
                        <a:rPr lang="en-US" sz="44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ti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4400" b="1" u="sng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te</a:t>
                      </a:r>
                      <a:r>
                        <a:rPr lang="en-US" sz="4400" b="1" u="sng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gusta</a:t>
                      </a:r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(n)</a:t>
                      </a:r>
                      <a:endParaRPr lang="en-US" sz="44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solidFill>
                            <a:srgbClr val="000090"/>
                          </a:solidFill>
                          <a:latin typeface="Century Gothic"/>
                          <a:cs typeface="Century Gothic"/>
                        </a:rPr>
                        <a:t>A </a:t>
                      </a:r>
                      <a:r>
                        <a:rPr lang="en-US" sz="48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vosotros</a:t>
                      </a:r>
                      <a:endParaRPr lang="en-US" sz="4800" b="1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4800" b="1" u="sng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os</a:t>
                      </a:r>
                      <a:r>
                        <a:rPr lang="en-US" sz="4800" b="1" u="sng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48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gusta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(n)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2416323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solidFill>
                            <a:srgbClr val="000090"/>
                          </a:solidFill>
                          <a:latin typeface="Century Gothic"/>
                          <a:cs typeface="Century Gothic"/>
                        </a:rPr>
                        <a:t>A 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él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/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ella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/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usted</a:t>
                      </a:r>
                      <a:endParaRPr lang="en-US" sz="3000" b="1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3000" b="1" u="sng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le 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gusta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(n)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solidFill>
                            <a:srgbClr val="000090"/>
                          </a:solidFill>
                          <a:latin typeface="Century Gothic"/>
                          <a:cs typeface="Century Gothic"/>
                        </a:rPr>
                        <a:t>A 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ellos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/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ellas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/</a:t>
                      </a:r>
                      <a:r>
                        <a:rPr lang="en-US" sz="30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ustedes</a:t>
                      </a:r>
                      <a:endParaRPr lang="en-US" sz="3000" b="1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4800" b="1" u="sng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les </a:t>
                      </a:r>
                      <a:r>
                        <a:rPr lang="en-US" sz="4800" b="1" dirty="0" err="1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gusta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(n)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4072" y="1721880"/>
            <a:ext cx="4323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entury Gothic" pitchFamily="34" charset="0"/>
              </a:rPr>
              <a:t>I like</a:t>
            </a:r>
            <a:endParaRPr lang="en-US" sz="5400" b="1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072" y="3421626"/>
            <a:ext cx="4323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entury Gothic" pitchFamily="34" charset="0"/>
              </a:rPr>
              <a:t>You like</a:t>
            </a:r>
            <a:endParaRPr lang="en-US" sz="54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072" y="5846176"/>
            <a:ext cx="4323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entury Gothic" pitchFamily="34" charset="0"/>
              </a:rPr>
              <a:t>He/she/you likes</a:t>
            </a:r>
            <a:endParaRPr lang="en-US" sz="3000" b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1982" y="1721880"/>
            <a:ext cx="4323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entury Gothic" pitchFamily="34" charset="0"/>
              </a:rPr>
              <a:t>We like</a:t>
            </a:r>
            <a:endParaRPr lang="en-US" sz="3000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1982" y="3994217"/>
            <a:ext cx="4323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entury Gothic" pitchFamily="34" charset="0"/>
              </a:rPr>
              <a:t>Y’all like</a:t>
            </a:r>
            <a:endParaRPr lang="en-US" sz="3000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2154" y="5975369"/>
            <a:ext cx="4323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entury Gothic" pitchFamily="34" charset="0"/>
              </a:rPr>
              <a:t>They/you all like</a:t>
            </a:r>
            <a:endParaRPr lang="en-US" sz="30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2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bbl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Bubbles.thmx</Template>
  <TotalTime>1170</TotalTime>
  <Words>361</Words>
  <Application>Microsoft Office PowerPoint</Application>
  <PresentationFormat>On-screen Show (4:3)</PresentationFormat>
  <Paragraphs>86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Calibri</vt:lpstr>
      <vt:lpstr>Cambria</vt:lpstr>
      <vt:lpstr>Century Gothic</vt:lpstr>
      <vt:lpstr>Century Schoolbook</vt:lpstr>
      <vt:lpstr>MS ??</vt:lpstr>
      <vt:lpstr>Times New Roman</vt:lpstr>
      <vt:lpstr>Wingdings</vt:lpstr>
      <vt:lpstr>Wingdings 2</vt:lpstr>
      <vt:lpstr>Bubbles</vt:lpstr>
      <vt:lpstr>PowerPoint Presentation</vt:lpstr>
      <vt:lpstr>PowerPoint Presentation</vt:lpstr>
      <vt:lpstr>TAREA:</vt:lpstr>
      <vt:lpstr>MOMENTO “CULTURAL”</vt:lpstr>
      <vt:lpstr>El OBJETIVO</vt:lpstr>
      <vt:lpstr> Mi tiempo Libre –Vocabulario Repaso</vt:lpstr>
      <vt:lpstr>Vamos a practicar</vt:lpstr>
      <vt:lpstr>WHAT DO INDIRECT OBJECT PRONOUNS ACTUALLY DO? </vt:lpstr>
      <vt:lpstr>PowerPoint Presentation</vt:lpstr>
      <vt:lpstr>Kahoot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Procuniar</dc:creator>
  <cp:lastModifiedBy>Lugo, Diana</cp:lastModifiedBy>
  <cp:revision>88</cp:revision>
  <dcterms:created xsi:type="dcterms:W3CDTF">2011-10-02T13:29:13Z</dcterms:created>
  <dcterms:modified xsi:type="dcterms:W3CDTF">2015-09-13T14:55:38Z</dcterms:modified>
</cp:coreProperties>
</file>