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9" r:id="rId3"/>
    <p:sldId id="258" r:id="rId4"/>
    <p:sldId id="372" r:id="rId5"/>
    <p:sldId id="373" r:id="rId6"/>
    <p:sldId id="374" r:id="rId7"/>
    <p:sldId id="375" r:id="rId8"/>
    <p:sldId id="263" r:id="rId9"/>
    <p:sldId id="376" r:id="rId10"/>
    <p:sldId id="377" r:id="rId11"/>
    <p:sldId id="378" r:id="rId12"/>
    <p:sldId id="379" r:id="rId13"/>
    <p:sldId id="380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D1CEB-C26D-40A5-8CAE-061094F687E0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76C4F-42A5-4544-9C8A-FEEC81D78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35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6FC31-4C47-1444-A012-9AE672D4612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DEE7A-A6B9-E04F-BF1F-BDE48E6E0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8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</a:t>
            </a:r>
            <a:r>
              <a:rPr lang="en-US" baseline="0" dirty="0" smtClean="0"/>
              <a:t> student responses underneath each pictures—pay close attention to adjective agreement!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EE7A-A6B9-E04F-BF1F-BDE48E6E015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2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2626A-14A4-544E-91CB-9D3A97822DF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28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=eD8gkTKApv8</a:t>
            </a:r>
          </a:p>
          <a:p>
            <a:r>
              <a:rPr lang="en-US" dirty="0" smtClean="0"/>
              <a:t>Watch GUSTAR</a:t>
            </a:r>
            <a:r>
              <a:rPr lang="en-US" baseline="0" dirty="0" smtClean="0"/>
              <a:t> music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EE7A-A6B9-E04F-BF1F-BDE48E6E015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76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have extra time you can do the </a:t>
            </a:r>
            <a:r>
              <a:rPr lang="en-US" dirty="0" err="1" smtClean="0"/>
              <a:t>gustar</a:t>
            </a:r>
            <a:r>
              <a:rPr lang="en-US" dirty="0" smtClean="0"/>
              <a:t> chant</a:t>
            </a:r>
            <a:r>
              <a:rPr lang="en-US" baseline="0" dirty="0" smtClean="0"/>
              <a:t> you use the TPR vocabulary motions and just put me </a:t>
            </a:r>
            <a:r>
              <a:rPr lang="en-US" baseline="0" dirty="0" err="1" smtClean="0"/>
              <a:t>gusta</a:t>
            </a:r>
            <a:r>
              <a:rPr lang="en-US" baseline="0" dirty="0" smtClean="0"/>
              <a:t> in between each infinitive. </a:t>
            </a:r>
          </a:p>
          <a:p>
            <a:r>
              <a:rPr lang="en-US" baseline="0" dirty="0" smtClean="0"/>
              <a:t>Me </a:t>
            </a:r>
            <a:r>
              <a:rPr lang="en-US" baseline="0" dirty="0" err="1" smtClean="0"/>
              <a:t>gustacantar</a:t>
            </a:r>
            <a:r>
              <a:rPr lang="en-US" baseline="0" dirty="0" smtClean="0"/>
              <a:t>, me </a:t>
            </a:r>
            <a:r>
              <a:rPr lang="en-US" baseline="0" dirty="0" err="1" smtClean="0"/>
              <a:t>gustaesquiar</a:t>
            </a:r>
            <a:r>
              <a:rPr lang="en-US" baseline="0" dirty="0" smtClean="0"/>
              <a:t>, me </a:t>
            </a:r>
            <a:r>
              <a:rPr lang="en-US" baseline="0" dirty="0" err="1" smtClean="0"/>
              <a:t>gusta</a:t>
            </a:r>
            <a:r>
              <a:rPr lang="en-US" baseline="0" dirty="0" smtClean="0"/>
              <a:t> comer, me </a:t>
            </a:r>
            <a:r>
              <a:rPr lang="en-US" baseline="0" dirty="0" err="1" smtClean="0"/>
              <a:t>gustabeber</a:t>
            </a:r>
            <a:r>
              <a:rPr lang="en-US" baseline="0" dirty="0" smtClean="0"/>
              <a:t>, -- make sure it goes two AR or two ER in a row so that the chant flows!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3EEE9-953F-E740-AC78-714EFAC593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32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show this as the chart,</a:t>
            </a:r>
            <a:r>
              <a:rPr lang="en-US" baseline="0" dirty="0" smtClean="0"/>
              <a:t> if you want to emphasize that this verb still works like other Spanish irregular verbs, there are just more parts!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3EEE9-953F-E740-AC78-714EFAC5934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8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D00B0BD-299A-1A44-95E1-9EBEC2DE25CB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585D2A4-3C55-904E-B679-D80DC38FB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B0BD-299A-1A44-95E1-9EBEC2DE25CB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D2A4-3C55-904E-B679-D80DC38FB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B0BD-299A-1A44-95E1-9EBEC2DE25CB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D2A4-3C55-904E-B679-D80DC38FB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00B0BD-299A-1A44-95E1-9EBEC2DE25CB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85D2A4-3C55-904E-B679-D80DC38FBF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D00B0BD-299A-1A44-95E1-9EBEC2DE25CB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585D2A4-3C55-904E-B679-D80DC38FB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B0BD-299A-1A44-95E1-9EBEC2DE25CB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D2A4-3C55-904E-B679-D80DC38FBF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B0BD-299A-1A44-95E1-9EBEC2DE25CB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D2A4-3C55-904E-B679-D80DC38FBF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00B0BD-299A-1A44-95E1-9EBEC2DE25CB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85D2A4-3C55-904E-B679-D80DC38FBF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B0BD-299A-1A44-95E1-9EBEC2DE25CB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D2A4-3C55-904E-B679-D80DC38FB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00B0BD-299A-1A44-95E1-9EBEC2DE25CB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85D2A4-3C55-904E-B679-D80DC38FBF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00B0BD-299A-1A44-95E1-9EBEC2DE25CB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85D2A4-3C55-904E-B679-D80DC38FBF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D00B0BD-299A-1A44-95E1-9EBEC2DE25CB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85D2A4-3C55-904E-B679-D80DC38FB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-751362"/>
            <a:ext cx="7162800" cy="1894362"/>
          </a:xfrm>
        </p:spPr>
        <p:txBody>
          <a:bodyPr>
            <a:normAutofit/>
          </a:bodyPr>
          <a:lstStyle/>
          <a:p>
            <a:r>
              <a:rPr lang="en-US" sz="6600" u="sng" dirty="0" smtClean="0"/>
              <a:t>VÁMONOS </a:t>
            </a:r>
            <a:endParaRPr lang="en-US" sz="66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143000"/>
            <a:ext cx="6172200" cy="523192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700" b="0" i="1" dirty="0" smtClean="0"/>
              <a:t>Escribe la </a:t>
            </a:r>
            <a:r>
              <a:rPr lang="en-US" sz="2700" b="0" i="1" dirty="0" err="1" smtClean="0"/>
              <a:t>fecha</a:t>
            </a:r>
            <a:r>
              <a:rPr lang="en-US" sz="2700" b="0" i="1" dirty="0" smtClean="0"/>
              <a:t> y el </a:t>
            </a:r>
            <a:r>
              <a:rPr lang="en-US" sz="2700" b="0" i="1" dirty="0" err="1" smtClean="0"/>
              <a:t>objetivo</a:t>
            </a:r>
            <a:r>
              <a:rPr lang="en-US" sz="2700" b="0" i="1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700" b="0" dirty="0" smtClean="0"/>
              <a:t>Answer the question: ¿</a:t>
            </a:r>
            <a:r>
              <a:rPr lang="en-US" sz="2700" b="0" i="1" dirty="0" err="1" smtClean="0"/>
              <a:t>Cómo</a:t>
            </a:r>
            <a:r>
              <a:rPr lang="en-US" sz="2700" b="0" i="1" dirty="0" smtClean="0"/>
              <a:t> </a:t>
            </a:r>
            <a:r>
              <a:rPr lang="en-US" sz="2700" b="0" i="1" dirty="0" err="1" smtClean="0"/>
              <a:t>eres</a:t>
            </a:r>
            <a:r>
              <a:rPr lang="en-US" sz="2700" b="0" i="1" dirty="0" smtClean="0"/>
              <a:t>? </a:t>
            </a:r>
          </a:p>
          <a:p>
            <a:pPr marL="457200" indent="-457200">
              <a:buAutoNum type="arabicPeriod"/>
            </a:pPr>
            <a:r>
              <a:rPr lang="en-US" sz="2700" b="0" i="1" dirty="0" err="1" smtClean="0"/>
              <a:t>Cómo</a:t>
            </a:r>
            <a:r>
              <a:rPr lang="en-US" sz="2700" b="0" i="1" dirty="0" smtClean="0"/>
              <a:t> </a:t>
            </a:r>
            <a:r>
              <a:rPr lang="en-US" sz="2700" b="0" i="1" dirty="0" err="1" smtClean="0"/>
              <a:t>es</a:t>
            </a:r>
            <a:r>
              <a:rPr lang="en-US" sz="2700" b="0" i="1" dirty="0" smtClean="0"/>
              <a:t> </a:t>
            </a:r>
            <a:r>
              <a:rPr lang="en-US" sz="2700" b="0" i="1" dirty="0" err="1" smtClean="0"/>
              <a:t>cada</a:t>
            </a:r>
            <a:r>
              <a:rPr lang="en-US" sz="2700" b="0" dirty="0" smtClean="0"/>
              <a:t>(each</a:t>
            </a:r>
            <a:r>
              <a:rPr lang="en-US" sz="2700" b="0" i="1" dirty="0" smtClean="0"/>
              <a:t>) persona </a:t>
            </a:r>
            <a:r>
              <a:rPr lang="en-US" sz="2700" b="0" i="1" dirty="0" err="1" smtClean="0"/>
              <a:t>abajo</a:t>
            </a:r>
            <a:r>
              <a:rPr lang="en-US" sz="2700" b="0" dirty="0" smtClean="0"/>
              <a:t> (below)</a:t>
            </a:r>
            <a:r>
              <a:rPr lang="en-US" sz="2700" b="0" i="1" dirty="0" smtClean="0"/>
              <a:t>? </a:t>
            </a:r>
          </a:p>
          <a:p>
            <a:pPr marL="457200" indent="-457200">
              <a:buAutoNum type="arabicPeriod"/>
            </a:pPr>
            <a:endParaRPr lang="en-US" sz="20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038600"/>
            <a:ext cx="2495550" cy="2523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383" y="4038600"/>
            <a:ext cx="1916817" cy="2559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600"/>
            <a:ext cx="3289300" cy="25235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3429000"/>
            <a:ext cx="278765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(A) Cam Newton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2150" y="3429000"/>
            <a:ext cx="309245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(B) </a:t>
            </a:r>
            <a:r>
              <a:rPr lang="en-US" sz="2400" b="1" dirty="0" err="1" smtClean="0">
                <a:solidFill>
                  <a:schemeClr val="bg1"/>
                </a:solidFill>
              </a:rPr>
              <a:t>WakaFlocka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7950" y="3424535"/>
            <a:ext cx="2907417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(C) </a:t>
            </a:r>
            <a:r>
              <a:rPr lang="en-US" sz="2400" b="1" dirty="0" err="1" smtClean="0">
                <a:solidFill>
                  <a:schemeClr val="bg1"/>
                </a:solidFill>
              </a:rPr>
              <a:t>Miley</a:t>
            </a:r>
            <a:r>
              <a:rPr lang="en-US" sz="2400" b="1" dirty="0" smtClean="0">
                <a:solidFill>
                  <a:schemeClr val="bg1"/>
                </a:solidFill>
              </a:rPr>
              <a:t> Cyrus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¡</a:t>
            </a:r>
            <a:r>
              <a:rPr lang="en-US" dirty="0" err="1" smtClean="0"/>
              <a:t>Practicamos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With a partner complete the examples on the page. You will have 2 minutes and 27 seconds.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2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apshot 2011-10-30 19-17-0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30" y="1750431"/>
            <a:ext cx="7060384" cy="4778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9946" y="2762935"/>
            <a:ext cx="3055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gustan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9946" y="3224599"/>
            <a:ext cx="3055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gusta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2346" y="3499676"/>
            <a:ext cx="3055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gusta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9946" y="4221628"/>
            <a:ext cx="3055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gustan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9946" y="4683293"/>
            <a:ext cx="3055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gustan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0531" y="0"/>
            <a:ext cx="350141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Roses are red, </a:t>
            </a:r>
          </a:p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Violets are blue,</a:t>
            </a:r>
          </a:p>
          <a:p>
            <a:pPr algn="ctr"/>
            <a:r>
              <a:rPr lang="en-US" sz="2800" b="1" dirty="0" err="1" smtClean="0">
                <a:latin typeface="Century Gothic"/>
                <a:cs typeface="Century Gothic"/>
              </a:rPr>
              <a:t>Gusta</a:t>
            </a:r>
            <a:r>
              <a:rPr lang="en-US" sz="2800" b="1" dirty="0" smtClean="0">
                <a:latin typeface="Century Gothic"/>
                <a:cs typeface="Century Gothic"/>
              </a:rPr>
              <a:t> is for ONE</a:t>
            </a:r>
          </a:p>
          <a:p>
            <a:pPr algn="ctr"/>
            <a:r>
              <a:rPr lang="en-US" sz="2800" b="1" dirty="0" err="1" smtClean="0">
                <a:latin typeface="Century Gothic"/>
                <a:cs typeface="Century Gothic"/>
              </a:rPr>
              <a:t>Gustan</a:t>
            </a:r>
            <a:r>
              <a:rPr lang="en-US" sz="2800" b="1" dirty="0" smtClean="0">
                <a:latin typeface="Century Gothic"/>
                <a:cs typeface="Century Gothic"/>
              </a:rPr>
              <a:t> is for TWO!</a:t>
            </a:r>
          </a:p>
          <a:p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16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napshot 2011-10-30 19-17-1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369" y="1527337"/>
            <a:ext cx="6260982" cy="49894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8290" y="0"/>
            <a:ext cx="46243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/>
                <a:cs typeface="Century Gothic"/>
              </a:rPr>
              <a:t>When we like TO DO things – we use GUSTA! --Every time--</a:t>
            </a:r>
          </a:p>
          <a:p>
            <a:endParaRPr lang="en-US" sz="2400" b="1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7521" y="2993767"/>
            <a:ext cx="3055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cantar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7521" y="3672473"/>
            <a:ext cx="3055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dibujar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7521" y="4496205"/>
            <a:ext cx="3055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patinar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7521" y="5110270"/>
            <a:ext cx="3055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comer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492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err="1" smtClean="0"/>
              <a:t>Pizarritas</a:t>
            </a:r>
            <a:endParaRPr lang="en-US" sz="8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Escribe</a:t>
            </a:r>
            <a:r>
              <a:rPr lang="en-US" dirty="0" smtClean="0"/>
              <a:t> TODA la </a:t>
            </a:r>
            <a:r>
              <a:rPr lang="en-US" dirty="0" err="1" smtClean="0"/>
              <a:t>oración</a:t>
            </a:r>
            <a:r>
              <a:rPr lang="en-US" dirty="0" smtClean="0"/>
              <a:t>.</a:t>
            </a:r>
          </a:p>
          <a:p>
            <a:r>
              <a:rPr lang="en-US" dirty="0" smtClean="0"/>
              <a:t>3-2-1 MUÉSTRAME!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48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 smtClean="0">
                <a:latin typeface="Century Gothic"/>
                <a:cs typeface="Century Gothic"/>
              </a:rPr>
              <a:t>Direcciones</a:t>
            </a:r>
            <a:r>
              <a:rPr lang="en-US" sz="3600" b="1" i="1" u="sng" dirty="0" smtClean="0">
                <a:latin typeface="Century Gothic"/>
                <a:cs typeface="Century Gothic"/>
              </a:rPr>
              <a:t>:</a:t>
            </a:r>
          </a:p>
          <a:p>
            <a:pPr algn="ctr"/>
            <a:r>
              <a:rPr lang="en-US" sz="3600" b="1" i="1" dirty="0" err="1" smtClean="0">
                <a:latin typeface="Century Gothic"/>
                <a:cs typeface="Century Gothic"/>
              </a:rPr>
              <a:t>Llena</a:t>
            </a:r>
            <a:r>
              <a:rPr lang="en-US" sz="3600" b="1" i="1" dirty="0" smtClean="0">
                <a:latin typeface="Century Gothic"/>
                <a:cs typeface="Century Gothic"/>
              </a:rPr>
              <a:t> el </a:t>
            </a:r>
            <a:r>
              <a:rPr lang="en-US" sz="3600" b="1" i="1" dirty="0" err="1" smtClean="0">
                <a:latin typeface="Century Gothic"/>
                <a:cs typeface="Century Gothic"/>
              </a:rPr>
              <a:t>espacio</a:t>
            </a:r>
            <a:r>
              <a:rPr lang="en-US" sz="3600" b="1" i="1" dirty="0" smtClean="0">
                <a:latin typeface="Century Gothic"/>
                <a:cs typeface="Century Gothic"/>
              </a:rPr>
              <a:t> con “</a:t>
            </a:r>
            <a:r>
              <a:rPr lang="en-US" sz="3600" b="1" i="1" dirty="0" err="1" smtClean="0">
                <a:latin typeface="Century Gothic"/>
                <a:cs typeface="Century Gothic"/>
              </a:rPr>
              <a:t>gusta</a:t>
            </a:r>
            <a:r>
              <a:rPr lang="en-US" sz="3600" b="1" i="1" dirty="0" smtClean="0">
                <a:latin typeface="Century Gothic"/>
                <a:cs typeface="Century Gothic"/>
              </a:rPr>
              <a:t>” o “</a:t>
            </a:r>
            <a:r>
              <a:rPr lang="en-US" sz="3600" b="1" i="1" dirty="0" err="1" smtClean="0">
                <a:latin typeface="Century Gothic"/>
                <a:cs typeface="Century Gothic"/>
              </a:rPr>
              <a:t>gustan</a:t>
            </a:r>
            <a:r>
              <a:rPr lang="en-US" sz="3600" b="1" i="1" dirty="0" smtClean="0">
                <a:latin typeface="Century Gothic"/>
                <a:cs typeface="Century Gothic"/>
              </a:rPr>
              <a:t>.”</a:t>
            </a:r>
            <a:endParaRPr lang="en-US" sz="4800" b="1" i="1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EJ: Me ____________ </a:t>
            </a:r>
            <a:r>
              <a:rPr lang="en-US" sz="5400" b="1" dirty="0" err="1" smtClean="0">
                <a:solidFill>
                  <a:srgbClr val="00B0F0"/>
                </a:solidFill>
                <a:latin typeface="Century Gothic"/>
                <a:cs typeface="Century Gothic"/>
              </a:rPr>
              <a:t>las</a:t>
            </a:r>
            <a:r>
              <a:rPr lang="en-US" sz="54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Century Gothic"/>
                <a:cs typeface="Century Gothic"/>
              </a:rPr>
              <a:t>novelas</a:t>
            </a:r>
            <a:r>
              <a:rPr lang="en-US" sz="54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.</a:t>
            </a:r>
            <a:endParaRPr lang="en-US" sz="5400" b="1" dirty="0">
              <a:solidFill>
                <a:srgbClr val="00B0F0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10367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1"/>
                </a:solidFill>
                <a:latin typeface="Century Gothic"/>
                <a:cs typeface="Century Gothic"/>
              </a:rPr>
              <a:t>gustan</a:t>
            </a:r>
            <a:endParaRPr lang="en-US" sz="54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432" y="1682769"/>
            <a:ext cx="4567084" cy="342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2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 smtClean="0">
                <a:latin typeface="Century Gothic"/>
                <a:cs typeface="Century Gothic"/>
              </a:rPr>
              <a:t>Direcciones</a:t>
            </a:r>
            <a:r>
              <a:rPr lang="en-US" sz="3600" b="1" i="1" u="sng" dirty="0" smtClean="0">
                <a:latin typeface="Century Gothic"/>
                <a:cs typeface="Century Gothic"/>
              </a:rPr>
              <a:t>:</a:t>
            </a:r>
          </a:p>
          <a:p>
            <a:pPr algn="ctr"/>
            <a:r>
              <a:rPr lang="en-US" sz="3600" b="1" i="1" dirty="0" err="1" smtClean="0">
                <a:latin typeface="Century Gothic"/>
                <a:cs typeface="Century Gothic"/>
              </a:rPr>
              <a:t>Llena</a:t>
            </a:r>
            <a:r>
              <a:rPr lang="en-US" sz="3600" b="1" i="1" dirty="0" smtClean="0">
                <a:latin typeface="Century Gothic"/>
                <a:cs typeface="Century Gothic"/>
              </a:rPr>
              <a:t> el </a:t>
            </a:r>
            <a:r>
              <a:rPr lang="en-US" sz="3600" b="1" i="1" dirty="0" err="1" smtClean="0">
                <a:latin typeface="Century Gothic"/>
                <a:cs typeface="Century Gothic"/>
              </a:rPr>
              <a:t>hueco</a:t>
            </a:r>
            <a:r>
              <a:rPr lang="en-US" sz="3600" b="1" i="1" dirty="0" smtClean="0">
                <a:latin typeface="Century Gothic"/>
                <a:cs typeface="Century Gothic"/>
              </a:rPr>
              <a:t> con “</a:t>
            </a:r>
            <a:r>
              <a:rPr lang="en-US" sz="3600" b="1" i="1" dirty="0" err="1" smtClean="0">
                <a:latin typeface="Century Gothic"/>
                <a:cs typeface="Century Gothic"/>
              </a:rPr>
              <a:t>gusta</a:t>
            </a:r>
            <a:r>
              <a:rPr lang="en-US" sz="3600" b="1" i="1" dirty="0" smtClean="0">
                <a:latin typeface="Century Gothic"/>
                <a:cs typeface="Century Gothic"/>
              </a:rPr>
              <a:t>” o “</a:t>
            </a:r>
            <a:r>
              <a:rPr lang="en-US" sz="3600" b="1" i="1" dirty="0" err="1" smtClean="0">
                <a:latin typeface="Century Gothic"/>
                <a:cs typeface="Century Gothic"/>
              </a:rPr>
              <a:t>gustan</a:t>
            </a:r>
            <a:r>
              <a:rPr lang="en-US" sz="3600" b="1" i="1" dirty="0" smtClean="0">
                <a:latin typeface="Century Gothic"/>
                <a:cs typeface="Century Gothic"/>
              </a:rPr>
              <a:t>.”</a:t>
            </a:r>
            <a:endParaRPr lang="en-US" sz="4800" b="1" i="1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1. Me ____________ </a:t>
            </a:r>
            <a:r>
              <a:rPr lang="en-US" sz="5400" b="1" dirty="0" err="1" smtClean="0">
                <a:solidFill>
                  <a:srgbClr val="00B0F0"/>
                </a:solidFill>
                <a:latin typeface="Century Gothic"/>
                <a:cs typeface="Century Gothic"/>
              </a:rPr>
              <a:t>las</a:t>
            </a:r>
            <a:r>
              <a:rPr lang="en-US" sz="54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Century Gothic"/>
                <a:cs typeface="Century Gothic"/>
              </a:rPr>
              <a:t>películas</a:t>
            </a:r>
            <a:r>
              <a:rPr lang="en-US" sz="54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 de </a:t>
            </a:r>
            <a:r>
              <a:rPr lang="en-US" sz="5400" b="1" dirty="0" err="1" smtClean="0">
                <a:solidFill>
                  <a:srgbClr val="00B0F0"/>
                </a:solidFill>
                <a:latin typeface="Century Gothic"/>
                <a:cs typeface="Century Gothic"/>
              </a:rPr>
              <a:t>misterio</a:t>
            </a:r>
            <a:r>
              <a:rPr lang="en-US" sz="54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.</a:t>
            </a:r>
            <a:endParaRPr lang="en-US" sz="5400" b="1" dirty="0">
              <a:solidFill>
                <a:srgbClr val="00B0F0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207" y="1278612"/>
            <a:ext cx="3099619" cy="382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510367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1"/>
                </a:solidFill>
                <a:latin typeface="Century Gothic"/>
                <a:cs typeface="Century Gothic"/>
              </a:rPr>
              <a:t>gustan</a:t>
            </a:r>
            <a:endParaRPr lang="en-US" sz="54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7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 smtClean="0">
                <a:latin typeface="Century Gothic"/>
                <a:cs typeface="Century Gothic"/>
              </a:rPr>
              <a:t>Direcciones</a:t>
            </a:r>
            <a:r>
              <a:rPr lang="en-US" sz="3600" b="1" i="1" u="sng" dirty="0" smtClean="0">
                <a:latin typeface="Century Gothic"/>
                <a:cs typeface="Century Gothic"/>
              </a:rPr>
              <a:t>:</a:t>
            </a:r>
          </a:p>
          <a:p>
            <a:pPr algn="ctr"/>
            <a:r>
              <a:rPr lang="en-US" sz="3600" b="1" i="1" dirty="0" err="1" smtClean="0">
                <a:latin typeface="Century Gothic"/>
                <a:cs typeface="Century Gothic"/>
              </a:rPr>
              <a:t>Llena</a:t>
            </a:r>
            <a:r>
              <a:rPr lang="en-US" sz="3600" b="1" i="1" dirty="0" smtClean="0">
                <a:latin typeface="Century Gothic"/>
                <a:cs typeface="Century Gothic"/>
              </a:rPr>
              <a:t> el </a:t>
            </a:r>
            <a:r>
              <a:rPr lang="en-US" sz="3600" b="1" i="1" dirty="0" err="1" smtClean="0">
                <a:latin typeface="Century Gothic"/>
                <a:cs typeface="Century Gothic"/>
              </a:rPr>
              <a:t>hueco</a:t>
            </a:r>
            <a:r>
              <a:rPr lang="en-US" sz="3600" b="1" i="1" dirty="0" smtClean="0">
                <a:latin typeface="Century Gothic"/>
                <a:cs typeface="Century Gothic"/>
              </a:rPr>
              <a:t> con “</a:t>
            </a:r>
            <a:r>
              <a:rPr lang="en-US" sz="3600" b="1" i="1" dirty="0" err="1" smtClean="0">
                <a:latin typeface="Century Gothic"/>
                <a:cs typeface="Century Gothic"/>
              </a:rPr>
              <a:t>gusta</a:t>
            </a:r>
            <a:r>
              <a:rPr lang="en-US" sz="3600" b="1" i="1" dirty="0" smtClean="0">
                <a:latin typeface="Century Gothic"/>
                <a:cs typeface="Century Gothic"/>
              </a:rPr>
              <a:t>” o “</a:t>
            </a:r>
            <a:r>
              <a:rPr lang="en-US" sz="3600" b="1" i="1" dirty="0" err="1" smtClean="0">
                <a:latin typeface="Century Gothic"/>
                <a:cs typeface="Century Gothic"/>
              </a:rPr>
              <a:t>gustan</a:t>
            </a:r>
            <a:r>
              <a:rPr lang="en-US" sz="3600" b="1" i="1" dirty="0" smtClean="0">
                <a:latin typeface="Century Gothic"/>
                <a:cs typeface="Century Gothic"/>
              </a:rPr>
              <a:t>.”</a:t>
            </a:r>
            <a:endParaRPr lang="en-US" sz="4800" b="1" i="1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0367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2. Te ____________ la pizza?</a:t>
            </a:r>
            <a:endParaRPr lang="en-US" sz="5400" b="1" dirty="0">
              <a:solidFill>
                <a:srgbClr val="00B0F0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10367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1"/>
                </a:solidFill>
                <a:latin typeface="Century Gothic"/>
                <a:cs typeface="Century Gothic"/>
              </a:rPr>
              <a:t>gusta</a:t>
            </a:r>
            <a:endParaRPr lang="en-US" sz="54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0104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41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 smtClean="0">
                <a:latin typeface="Century Gothic"/>
                <a:cs typeface="Century Gothic"/>
              </a:rPr>
              <a:t>Direcciones</a:t>
            </a:r>
            <a:r>
              <a:rPr lang="en-US" sz="3600" b="1" i="1" u="sng" dirty="0" smtClean="0">
                <a:latin typeface="Century Gothic"/>
                <a:cs typeface="Century Gothic"/>
              </a:rPr>
              <a:t>:</a:t>
            </a:r>
          </a:p>
          <a:p>
            <a:pPr algn="ctr"/>
            <a:r>
              <a:rPr lang="en-US" sz="3600" b="1" i="1" dirty="0" err="1" smtClean="0">
                <a:latin typeface="Century Gothic"/>
                <a:cs typeface="Century Gothic"/>
              </a:rPr>
              <a:t>Llena</a:t>
            </a:r>
            <a:r>
              <a:rPr lang="en-US" sz="3600" b="1" i="1" dirty="0" smtClean="0">
                <a:latin typeface="Century Gothic"/>
                <a:cs typeface="Century Gothic"/>
              </a:rPr>
              <a:t> el </a:t>
            </a:r>
            <a:r>
              <a:rPr lang="en-US" sz="3600" b="1" i="1" dirty="0" err="1" smtClean="0">
                <a:latin typeface="Century Gothic"/>
                <a:cs typeface="Century Gothic"/>
              </a:rPr>
              <a:t>hueco</a:t>
            </a:r>
            <a:r>
              <a:rPr lang="en-US" sz="3600" b="1" i="1" dirty="0" smtClean="0">
                <a:latin typeface="Century Gothic"/>
                <a:cs typeface="Century Gothic"/>
              </a:rPr>
              <a:t> con “</a:t>
            </a:r>
            <a:r>
              <a:rPr lang="en-US" sz="3600" b="1" i="1" dirty="0" err="1" smtClean="0">
                <a:latin typeface="Century Gothic"/>
                <a:cs typeface="Century Gothic"/>
              </a:rPr>
              <a:t>gusta</a:t>
            </a:r>
            <a:r>
              <a:rPr lang="en-US" sz="3600" b="1" i="1" dirty="0" smtClean="0">
                <a:latin typeface="Century Gothic"/>
                <a:cs typeface="Century Gothic"/>
              </a:rPr>
              <a:t>” o “</a:t>
            </a:r>
            <a:r>
              <a:rPr lang="en-US" sz="3600" b="1" i="1" dirty="0" err="1" smtClean="0">
                <a:latin typeface="Century Gothic"/>
                <a:cs typeface="Century Gothic"/>
              </a:rPr>
              <a:t>gustan</a:t>
            </a:r>
            <a:r>
              <a:rPr lang="en-US" sz="3600" b="1" i="1" dirty="0" smtClean="0">
                <a:latin typeface="Century Gothic"/>
                <a:cs typeface="Century Gothic"/>
              </a:rPr>
              <a:t>.”</a:t>
            </a:r>
            <a:endParaRPr lang="en-US" sz="4800" b="1" i="1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0367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smtClean="0">
                <a:solidFill>
                  <a:srgbClr val="00B0F0"/>
                </a:solidFill>
                <a:latin typeface="Century Gothic"/>
                <a:cs typeface="Century Gothic"/>
              </a:rPr>
              <a:t>3. A Marisol le  ____________ las hamburguesas.</a:t>
            </a:r>
            <a:endParaRPr lang="en-US" sz="5000" b="1" dirty="0">
              <a:solidFill>
                <a:srgbClr val="00B0F0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0206" y="5103674"/>
            <a:ext cx="4326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1"/>
                </a:solidFill>
                <a:latin typeface="Century Gothic"/>
                <a:cs typeface="Century Gothic"/>
              </a:rPr>
              <a:t>gustan</a:t>
            </a:r>
            <a:endParaRPr lang="en-US" sz="54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638800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80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 smtClean="0">
                <a:latin typeface="Century Gothic"/>
                <a:cs typeface="Century Gothic"/>
              </a:rPr>
              <a:t>Direcciones</a:t>
            </a:r>
            <a:r>
              <a:rPr lang="en-US" sz="3600" b="1" i="1" u="sng" dirty="0" smtClean="0">
                <a:latin typeface="Century Gothic"/>
                <a:cs typeface="Century Gothic"/>
              </a:rPr>
              <a:t>:</a:t>
            </a:r>
          </a:p>
          <a:p>
            <a:pPr algn="ctr"/>
            <a:r>
              <a:rPr lang="en-US" sz="3600" b="1" i="1" dirty="0" err="1" smtClean="0">
                <a:latin typeface="Century Gothic"/>
                <a:cs typeface="Century Gothic"/>
              </a:rPr>
              <a:t>Llena</a:t>
            </a:r>
            <a:r>
              <a:rPr lang="en-US" sz="3600" b="1" i="1" dirty="0" smtClean="0">
                <a:latin typeface="Century Gothic"/>
                <a:cs typeface="Century Gothic"/>
              </a:rPr>
              <a:t> el </a:t>
            </a:r>
            <a:r>
              <a:rPr lang="en-US" sz="3600" b="1" i="1" dirty="0" err="1" smtClean="0">
                <a:latin typeface="Century Gothic"/>
                <a:cs typeface="Century Gothic"/>
              </a:rPr>
              <a:t>hueco</a:t>
            </a:r>
            <a:r>
              <a:rPr lang="en-US" sz="3600" b="1" i="1" dirty="0" smtClean="0">
                <a:latin typeface="Century Gothic"/>
                <a:cs typeface="Century Gothic"/>
              </a:rPr>
              <a:t> con “</a:t>
            </a:r>
            <a:r>
              <a:rPr lang="en-US" sz="3600" b="1" i="1" dirty="0" err="1" smtClean="0">
                <a:latin typeface="Century Gothic"/>
                <a:cs typeface="Century Gothic"/>
              </a:rPr>
              <a:t>gusta</a:t>
            </a:r>
            <a:r>
              <a:rPr lang="en-US" sz="3600" b="1" i="1" dirty="0" smtClean="0">
                <a:latin typeface="Century Gothic"/>
                <a:cs typeface="Century Gothic"/>
              </a:rPr>
              <a:t>” o “</a:t>
            </a:r>
            <a:r>
              <a:rPr lang="en-US" sz="3600" b="1" i="1" dirty="0" err="1" smtClean="0">
                <a:latin typeface="Century Gothic"/>
                <a:cs typeface="Century Gothic"/>
              </a:rPr>
              <a:t>gustan</a:t>
            </a:r>
            <a:r>
              <a:rPr lang="en-US" sz="3600" b="1" i="1" dirty="0" smtClean="0">
                <a:latin typeface="Century Gothic"/>
                <a:cs typeface="Century Gothic"/>
              </a:rPr>
              <a:t>.”</a:t>
            </a:r>
            <a:endParaRPr lang="en-US" sz="4800" b="1" i="1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0367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4. A </a:t>
            </a:r>
            <a:r>
              <a:rPr lang="en-US" sz="5000" b="1" dirty="0" err="1" smtClean="0">
                <a:solidFill>
                  <a:srgbClr val="00B0F0"/>
                </a:solidFill>
                <a:latin typeface="Century Gothic"/>
                <a:cs typeface="Century Gothic"/>
              </a:rPr>
              <a:t>ellos</a:t>
            </a:r>
            <a:r>
              <a:rPr lang="en-US" sz="50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 no les  ____________ la comida china.</a:t>
            </a:r>
            <a:endParaRPr lang="en-US" sz="5000" b="1" dirty="0">
              <a:solidFill>
                <a:srgbClr val="00B0F0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0206" y="5103674"/>
            <a:ext cx="4326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1"/>
                </a:solidFill>
                <a:latin typeface="Century Gothic"/>
                <a:cs typeface="Century Gothic"/>
              </a:rPr>
              <a:t>gusta</a:t>
            </a:r>
            <a:endParaRPr lang="en-US" sz="54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23" y="1468931"/>
            <a:ext cx="4569542" cy="363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41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 smtClean="0">
                <a:latin typeface="Century Gothic"/>
                <a:cs typeface="Century Gothic"/>
              </a:rPr>
              <a:t>Direcciones</a:t>
            </a:r>
            <a:r>
              <a:rPr lang="en-US" sz="3600" b="1" i="1" u="sng" dirty="0" smtClean="0">
                <a:latin typeface="Century Gothic"/>
                <a:cs typeface="Century Gothic"/>
              </a:rPr>
              <a:t>:</a:t>
            </a:r>
          </a:p>
          <a:p>
            <a:pPr algn="ctr"/>
            <a:r>
              <a:rPr lang="en-US" sz="3600" b="1" i="1" dirty="0" err="1" smtClean="0">
                <a:latin typeface="Century Gothic"/>
                <a:cs typeface="Century Gothic"/>
              </a:rPr>
              <a:t>Llena</a:t>
            </a:r>
            <a:r>
              <a:rPr lang="en-US" sz="3600" b="1" i="1" dirty="0" smtClean="0">
                <a:latin typeface="Century Gothic"/>
                <a:cs typeface="Century Gothic"/>
              </a:rPr>
              <a:t> el </a:t>
            </a:r>
            <a:r>
              <a:rPr lang="en-US" sz="3600" b="1" i="1" dirty="0" err="1" smtClean="0">
                <a:latin typeface="Century Gothic"/>
                <a:cs typeface="Century Gothic"/>
              </a:rPr>
              <a:t>hueco</a:t>
            </a:r>
            <a:r>
              <a:rPr lang="en-US" sz="3600" b="1" i="1" dirty="0" smtClean="0">
                <a:latin typeface="Century Gothic"/>
                <a:cs typeface="Century Gothic"/>
              </a:rPr>
              <a:t> con “</a:t>
            </a:r>
            <a:r>
              <a:rPr lang="en-US" sz="3600" b="1" i="1" dirty="0" err="1" smtClean="0">
                <a:latin typeface="Century Gothic"/>
                <a:cs typeface="Century Gothic"/>
              </a:rPr>
              <a:t>gusta</a:t>
            </a:r>
            <a:r>
              <a:rPr lang="en-US" sz="3600" b="1" i="1" dirty="0" smtClean="0">
                <a:latin typeface="Century Gothic"/>
                <a:cs typeface="Century Gothic"/>
              </a:rPr>
              <a:t>” o “</a:t>
            </a:r>
            <a:r>
              <a:rPr lang="en-US" sz="3600" b="1" i="1" dirty="0" err="1" smtClean="0">
                <a:latin typeface="Century Gothic"/>
                <a:cs typeface="Century Gothic"/>
              </a:rPr>
              <a:t>gustan</a:t>
            </a:r>
            <a:r>
              <a:rPr lang="en-US" sz="3600" b="1" i="1" dirty="0" smtClean="0">
                <a:latin typeface="Century Gothic"/>
                <a:cs typeface="Century Gothic"/>
              </a:rPr>
              <a:t>.”</a:t>
            </a:r>
            <a:endParaRPr lang="en-US" sz="4800" b="1" i="1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0367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5. </a:t>
            </a:r>
            <a:r>
              <a:rPr lang="en-US" sz="5000" b="1" dirty="0" err="1" smtClean="0">
                <a:solidFill>
                  <a:srgbClr val="00B0F0"/>
                </a:solidFill>
                <a:latin typeface="Century Gothic"/>
                <a:cs typeface="Century Gothic"/>
              </a:rPr>
              <a:t>Nos</a:t>
            </a:r>
            <a:r>
              <a:rPr lang="en-US" sz="50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____________ los </a:t>
            </a:r>
            <a:r>
              <a:rPr lang="en-US" sz="5000" b="1" dirty="0" err="1" smtClean="0">
                <a:solidFill>
                  <a:srgbClr val="00B0F0"/>
                </a:solidFill>
                <a:latin typeface="Century Gothic"/>
                <a:cs typeface="Century Gothic"/>
              </a:rPr>
              <a:t>videojuegos</a:t>
            </a:r>
            <a:r>
              <a:rPr lang="en-US" sz="50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.</a:t>
            </a:r>
            <a:endParaRPr lang="en-US" sz="5000" b="1" dirty="0">
              <a:solidFill>
                <a:srgbClr val="00B0F0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5148" y="5103674"/>
            <a:ext cx="387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1"/>
                </a:solidFill>
                <a:latin typeface="Century Gothic"/>
                <a:cs typeface="Century Gothic"/>
              </a:rPr>
              <a:t>gustan</a:t>
            </a:r>
            <a:endParaRPr lang="en-US" sz="54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2" descr="http://images4.tescoentertainment.com/Assets/82010/Xbox---Call-of-Duty-Black-Ops___512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2743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57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-838200"/>
            <a:ext cx="7162800" cy="18943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sng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VÁMONOS 2-4</a:t>
            </a:r>
            <a:endParaRPr kumimoji="0" lang="en-US" sz="6600" b="1" i="0" u="sng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680865"/>
            <a:ext cx="1445299" cy="1461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2384" y="1680865"/>
            <a:ext cx="1110126" cy="1482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80865"/>
            <a:ext cx="1905000" cy="14614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071265"/>
            <a:ext cx="278765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(A) Cam Newton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2150" y="1071265"/>
            <a:ext cx="309245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(B) </a:t>
            </a:r>
            <a:r>
              <a:rPr lang="en-US" sz="2400" b="1" dirty="0" err="1" smtClean="0">
                <a:solidFill>
                  <a:schemeClr val="bg1"/>
                </a:solidFill>
              </a:rPr>
              <a:t>WakaFlocka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7950" y="1066800"/>
            <a:ext cx="2907417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(C) </a:t>
            </a:r>
            <a:r>
              <a:rPr lang="en-US" sz="2400" b="1" dirty="0" err="1" smtClean="0">
                <a:solidFill>
                  <a:schemeClr val="bg1"/>
                </a:solidFill>
              </a:rPr>
              <a:t>Miley</a:t>
            </a:r>
            <a:r>
              <a:rPr lang="en-US" sz="2400" b="1" dirty="0" smtClean="0">
                <a:solidFill>
                  <a:schemeClr val="bg1"/>
                </a:solidFill>
              </a:rPr>
              <a:t> Cyrus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 smtClean="0">
                <a:latin typeface="Century Gothic"/>
                <a:cs typeface="Century Gothic"/>
              </a:rPr>
              <a:t>Direcciones</a:t>
            </a:r>
            <a:r>
              <a:rPr lang="en-US" sz="3600" b="1" i="1" u="sng" dirty="0" smtClean="0">
                <a:latin typeface="Century Gothic"/>
                <a:cs typeface="Century Gothic"/>
              </a:rPr>
              <a:t>:</a:t>
            </a:r>
          </a:p>
          <a:p>
            <a:pPr algn="ctr"/>
            <a:r>
              <a:rPr lang="en-US" sz="3600" b="1" i="1" dirty="0" err="1" smtClean="0">
                <a:latin typeface="Century Gothic"/>
                <a:cs typeface="Century Gothic"/>
              </a:rPr>
              <a:t>Llena</a:t>
            </a:r>
            <a:r>
              <a:rPr lang="en-US" sz="3600" b="1" i="1" dirty="0" smtClean="0">
                <a:latin typeface="Century Gothic"/>
                <a:cs typeface="Century Gothic"/>
              </a:rPr>
              <a:t> el </a:t>
            </a:r>
            <a:r>
              <a:rPr lang="en-US" sz="3600" b="1" i="1" dirty="0" err="1" smtClean="0">
                <a:latin typeface="Century Gothic"/>
                <a:cs typeface="Century Gothic"/>
              </a:rPr>
              <a:t>hueco</a:t>
            </a:r>
            <a:r>
              <a:rPr lang="en-US" sz="3600" b="1" i="1" dirty="0" smtClean="0">
                <a:latin typeface="Century Gothic"/>
                <a:cs typeface="Century Gothic"/>
              </a:rPr>
              <a:t> con “</a:t>
            </a:r>
            <a:r>
              <a:rPr lang="en-US" sz="3600" b="1" i="1" dirty="0" err="1" smtClean="0">
                <a:latin typeface="Century Gothic"/>
                <a:cs typeface="Century Gothic"/>
              </a:rPr>
              <a:t>gusta</a:t>
            </a:r>
            <a:r>
              <a:rPr lang="en-US" sz="3600" b="1" i="1" dirty="0" smtClean="0">
                <a:latin typeface="Century Gothic"/>
                <a:cs typeface="Century Gothic"/>
              </a:rPr>
              <a:t>” o “</a:t>
            </a:r>
            <a:r>
              <a:rPr lang="en-US" sz="3600" b="1" i="1" dirty="0" err="1" smtClean="0">
                <a:latin typeface="Century Gothic"/>
                <a:cs typeface="Century Gothic"/>
              </a:rPr>
              <a:t>gustan</a:t>
            </a:r>
            <a:r>
              <a:rPr lang="en-US" sz="3600" b="1" i="1" dirty="0" smtClean="0">
                <a:latin typeface="Century Gothic"/>
                <a:cs typeface="Century Gothic"/>
              </a:rPr>
              <a:t>.”</a:t>
            </a:r>
            <a:endParaRPr lang="en-US" sz="4800" b="1" i="1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0367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6. A Pedro no le ____________ </a:t>
            </a:r>
            <a:r>
              <a:rPr lang="en-US" sz="5000" b="1" dirty="0" err="1" smtClean="0">
                <a:solidFill>
                  <a:srgbClr val="00B0F0"/>
                </a:solidFill>
                <a:latin typeface="Century Gothic"/>
                <a:cs typeface="Century Gothic"/>
              </a:rPr>
              <a:t>correr</a:t>
            </a:r>
            <a:r>
              <a:rPr lang="en-US" sz="50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.</a:t>
            </a:r>
            <a:endParaRPr lang="en-US" sz="5000" b="1" dirty="0">
              <a:solidFill>
                <a:srgbClr val="00B0F0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6684" y="5103674"/>
            <a:ext cx="3967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1"/>
                </a:solidFill>
                <a:latin typeface="Century Gothic"/>
                <a:cs typeface="Century Gothic"/>
              </a:rPr>
              <a:t>gusta</a:t>
            </a:r>
            <a:endParaRPr lang="en-US" sz="54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52" y="1354343"/>
            <a:ext cx="4748981" cy="374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76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 smtClean="0">
                <a:latin typeface="Century Gothic"/>
                <a:cs typeface="Century Gothic"/>
              </a:rPr>
              <a:t>Direcciones</a:t>
            </a:r>
            <a:r>
              <a:rPr lang="en-US" sz="3600" b="1" i="1" u="sng" dirty="0" smtClean="0">
                <a:latin typeface="Century Gothic"/>
                <a:cs typeface="Century Gothic"/>
              </a:rPr>
              <a:t>:</a:t>
            </a:r>
          </a:p>
          <a:p>
            <a:pPr algn="ctr"/>
            <a:r>
              <a:rPr lang="en-US" sz="3600" b="1" i="1" dirty="0" err="1" smtClean="0">
                <a:latin typeface="Century Gothic"/>
                <a:cs typeface="Century Gothic"/>
              </a:rPr>
              <a:t>Llena</a:t>
            </a:r>
            <a:r>
              <a:rPr lang="en-US" sz="3600" b="1" i="1" dirty="0" smtClean="0">
                <a:latin typeface="Century Gothic"/>
                <a:cs typeface="Century Gothic"/>
              </a:rPr>
              <a:t> el </a:t>
            </a:r>
            <a:r>
              <a:rPr lang="en-US" sz="3600" b="1" i="1" dirty="0" err="1" smtClean="0">
                <a:latin typeface="Century Gothic"/>
                <a:cs typeface="Century Gothic"/>
              </a:rPr>
              <a:t>hueco</a:t>
            </a:r>
            <a:r>
              <a:rPr lang="en-US" sz="3600" b="1" i="1" dirty="0" smtClean="0">
                <a:latin typeface="Century Gothic"/>
                <a:cs typeface="Century Gothic"/>
              </a:rPr>
              <a:t> con “</a:t>
            </a:r>
            <a:r>
              <a:rPr lang="en-US" sz="3600" b="1" i="1" dirty="0" err="1" smtClean="0">
                <a:latin typeface="Century Gothic"/>
                <a:cs typeface="Century Gothic"/>
              </a:rPr>
              <a:t>gusta</a:t>
            </a:r>
            <a:r>
              <a:rPr lang="en-US" sz="3600" b="1" i="1" dirty="0" smtClean="0">
                <a:latin typeface="Century Gothic"/>
                <a:cs typeface="Century Gothic"/>
              </a:rPr>
              <a:t>” o “</a:t>
            </a:r>
            <a:r>
              <a:rPr lang="en-US" sz="3600" b="1" i="1" dirty="0" err="1" smtClean="0">
                <a:latin typeface="Century Gothic"/>
                <a:cs typeface="Century Gothic"/>
              </a:rPr>
              <a:t>gustan</a:t>
            </a:r>
            <a:r>
              <a:rPr lang="en-US" sz="3600" b="1" i="1" dirty="0" smtClean="0">
                <a:latin typeface="Century Gothic"/>
                <a:cs typeface="Century Gothic"/>
              </a:rPr>
              <a:t>.”</a:t>
            </a:r>
            <a:endParaRPr lang="en-US" sz="4800" b="1" i="1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03674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7. Me____________ </a:t>
            </a:r>
            <a:r>
              <a:rPr lang="en-US" sz="5000" b="1" dirty="0" err="1" smtClean="0">
                <a:solidFill>
                  <a:srgbClr val="00B0F0"/>
                </a:solidFill>
                <a:latin typeface="Century Gothic"/>
                <a:cs typeface="Century Gothic"/>
              </a:rPr>
              <a:t>dibujar</a:t>
            </a:r>
            <a:r>
              <a:rPr lang="en-US" sz="50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.</a:t>
            </a:r>
            <a:endParaRPr lang="en-US" sz="5000" b="1" dirty="0">
              <a:solidFill>
                <a:srgbClr val="00B0F0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1252" y="5103674"/>
            <a:ext cx="3982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1"/>
                </a:solidFill>
                <a:latin typeface="Century Gothic"/>
                <a:cs typeface="Century Gothic"/>
              </a:rPr>
              <a:t>gusta</a:t>
            </a:r>
            <a:endParaRPr lang="en-US" sz="54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2" descr="dibu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10" y="1468526"/>
            <a:ext cx="3293806" cy="338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39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 smtClean="0">
                <a:latin typeface="Century Gothic"/>
                <a:cs typeface="Century Gothic"/>
              </a:rPr>
              <a:t>Direcciones</a:t>
            </a:r>
            <a:r>
              <a:rPr lang="en-US" sz="3600" b="1" i="1" u="sng" dirty="0" smtClean="0">
                <a:latin typeface="Century Gothic"/>
                <a:cs typeface="Century Gothic"/>
              </a:rPr>
              <a:t>:</a:t>
            </a:r>
          </a:p>
          <a:p>
            <a:pPr algn="ctr"/>
            <a:r>
              <a:rPr lang="en-US" sz="3600" b="1" i="1" dirty="0" err="1" smtClean="0">
                <a:latin typeface="Century Gothic"/>
                <a:cs typeface="Century Gothic"/>
              </a:rPr>
              <a:t>Llena</a:t>
            </a:r>
            <a:r>
              <a:rPr lang="en-US" sz="3600" b="1" i="1" dirty="0" smtClean="0">
                <a:latin typeface="Century Gothic"/>
                <a:cs typeface="Century Gothic"/>
              </a:rPr>
              <a:t> el </a:t>
            </a:r>
            <a:r>
              <a:rPr lang="en-US" sz="3600" b="1" i="1" dirty="0" err="1" smtClean="0">
                <a:latin typeface="Century Gothic"/>
                <a:cs typeface="Century Gothic"/>
              </a:rPr>
              <a:t>hueco</a:t>
            </a:r>
            <a:r>
              <a:rPr lang="en-US" sz="3600" b="1" i="1" dirty="0" smtClean="0">
                <a:latin typeface="Century Gothic"/>
                <a:cs typeface="Century Gothic"/>
              </a:rPr>
              <a:t> con “</a:t>
            </a:r>
            <a:r>
              <a:rPr lang="en-US" sz="3600" b="1" i="1" dirty="0" err="1" smtClean="0">
                <a:latin typeface="Century Gothic"/>
                <a:cs typeface="Century Gothic"/>
              </a:rPr>
              <a:t>gusta</a:t>
            </a:r>
            <a:r>
              <a:rPr lang="en-US" sz="3600" b="1" i="1" dirty="0" smtClean="0">
                <a:latin typeface="Century Gothic"/>
                <a:cs typeface="Century Gothic"/>
              </a:rPr>
              <a:t>” o “</a:t>
            </a:r>
            <a:r>
              <a:rPr lang="en-US" sz="3600" b="1" i="1" dirty="0" err="1" smtClean="0">
                <a:latin typeface="Century Gothic"/>
                <a:cs typeface="Century Gothic"/>
              </a:rPr>
              <a:t>gustan</a:t>
            </a:r>
            <a:r>
              <a:rPr lang="en-US" sz="3600" b="1" i="1" dirty="0" smtClean="0">
                <a:latin typeface="Century Gothic"/>
                <a:cs typeface="Century Gothic"/>
              </a:rPr>
              <a:t>.”</a:t>
            </a:r>
            <a:endParaRPr lang="en-US" sz="4800" b="1" i="1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0367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8. </a:t>
            </a:r>
            <a:r>
              <a:rPr lang="en-US" sz="5000" b="1" dirty="0" err="1" smtClean="0">
                <a:solidFill>
                  <a:srgbClr val="00B0F0"/>
                </a:solidFill>
                <a:latin typeface="Century Gothic"/>
                <a:cs typeface="Century Gothic"/>
              </a:rPr>
              <a:t>Nos</a:t>
            </a:r>
            <a:r>
              <a:rPr lang="en-US" sz="50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____________ </a:t>
            </a:r>
            <a:r>
              <a:rPr lang="en-US" sz="5000" b="1" dirty="0" err="1" smtClean="0">
                <a:solidFill>
                  <a:srgbClr val="00B0F0"/>
                </a:solidFill>
                <a:latin typeface="Century Gothic"/>
                <a:cs typeface="Century Gothic"/>
              </a:rPr>
              <a:t>hacer</a:t>
            </a:r>
            <a:r>
              <a:rPr lang="en-US" sz="50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 la </a:t>
            </a:r>
            <a:r>
              <a:rPr lang="en-US" sz="5000" b="1" dirty="0" err="1" smtClean="0">
                <a:solidFill>
                  <a:srgbClr val="00B0F0"/>
                </a:solidFill>
                <a:latin typeface="Century Gothic"/>
                <a:cs typeface="Century Gothic"/>
              </a:rPr>
              <a:t>tarea</a:t>
            </a:r>
            <a:r>
              <a:rPr lang="en-US" sz="50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.</a:t>
            </a:r>
            <a:endParaRPr lang="en-US" sz="5000" b="1" dirty="0">
              <a:solidFill>
                <a:srgbClr val="00B0F0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1252" y="5103674"/>
            <a:ext cx="3982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1"/>
                </a:solidFill>
                <a:latin typeface="Century Gothic"/>
                <a:cs typeface="Century Gothic"/>
              </a:rPr>
              <a:t>gusta</a:t>
            </a:r>
            <a:endParaRPr lang="en-US" sz="54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968" y="1204077"/>
            <a:ext cx="3291348" cy="379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6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 smtClean="0">
                <a:latin typeface="Century Gothic"/>
                <a:cs typeface="Century Gothic"/>
              </a:rPr>
              <a:t>Direcciones</a:t>
            </a:r>
            <a:r>
              <a:rPr lang="en-US" sz="3600" b="1" i="1" u="sng" dirty="0" smtClean="0">
                <a:latin typeface="Century Gothic"/>
                <a:cs typeface="Century Gothic"/>
              </a:rPr>
              <a:t>:</a:t>
            </a:r>
          </a:p>
          <a:p>
            <a:pPr algn="ctr"/>
            <a:r>
              <a:rPr lang="en-US" sz="3600" b="1" i="1" dirty="0" err="1" smtClean="0">
                <a:latin typeface="Century Gothic"/>
                <a:cs typeface="Century Gothic"/>
              </a:rPr>
              <a:t>Llena</a:t>
            </a:r>
            <a:r>
              <a:rPr lang="en-US" sz="3600" b="1" i="1" dirty="0" smtClean="0">
                <a:latin typeface="Century Gothic"/>
                <a:cs typeface="Century Gothic"/>
              </a:rPr>
              <a:t> el </a:t>
            </a:r>
            <a:r>
              <a:rPr lang="en-US" sz="3600" b="1" i="1" dirty="0" err="1" smtClean="0">
                <a:latin typeface="Century Gothic"/>
                <a:cs typeface="Century Gothic"/>
              </a:rPr>
              <a:t>hueco</a:t>
            </a:r>
            <a:r>
              <a:rPr lang="en-US" sz="3600" b="1" i="1" dirty="0" smtClean="0">
                <a:latin typeface="Century Gothic"/>
                <a:cs typeface="Century Gothic"/>
              </a:rPr>
              <a:t> con “</a:t>
            </a:r>
            <a:r>
              <a:rPr lang="en-US" sz="3600" b="1" i="1" dirty="0" err="1" smtClean="0">
                <a:latin typeface="Century Gothic"/>
                <a:cs typeface="Century Gothic"/>
              </a:rPr>
              <a:t>gusta</a:t>
            </a:r>
            <a:r>
              <a:rPr lang="en-US" sz="3600" b="1" i="1" dirty="0" smtClean="0">
                <a:latin typeface="Century Gothic"/>
                <a:cs typeface="Century Gothic"/>
              </a:rPr>
              <a:t>” o “</a:t>
            </a:r>
            <a:r>
              <a:rPr lang="en-US" sz="3600" b="1" i="1" dirty="0" err="1" smtClean="0">
                <a:latin typeface="Century Gothic"/>
                <a:cs typeface="Century Gothic"/>
              </a:rPr>
              <a:t>gustan</a:t>
            </a:r>
            <a:r>
              <a:rPr lang="en-US" sz="3600" b="1" i="1" dirty="0" smtClean="0">
                <a:latin typeface="Century Gothic"/>
                <a:cs typeface="Century Gothic"/>
              </a:rPr>
              <a:t>.”</a:t>
            </a:r>
            <a:endParaRPr lang="en-US" sz="4800" b="1" i="1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0367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9. A </a:t>
            </a:r>
            <a:r>
              <a:rPr lang="en-US" sz="5000" b="1" dirty="0" err="1" smtClean="0">
                <a:solidFill>
                  <a:srgbClr val="00B0F0"/>
                </a:solidFill>
                <a:latin typeface="Century Gothic"/>
                <a:cs typeface="Century Gothic"/>
              </a:rPr>
              <a:t>ellas</a:t>
            </a:r>
            <a:r>
              <a:rPr lang="en-US" sz="50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 les ____________ los </a:t>
            </a:r>
            <a:r>
              <a:rPr lang="en-US" sz="5000" b="1" dirty="0" err="1" smtClean="0">
                <a:solidFill>
                  <a:srgbClr val="00B0F0"/>
                </a:solidFill>
                <a:latin typeface="Century Gothic"/>
                <a:cs typeface="Century Gothic"/>
              </a:rPr>
              <a:t>libros</a:t>
            </a:r>
            <a:r>
              <a:rPr lang="en-US" sz="50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 de </a:t>
            </a:r>
            <a:r>
              <a:rPr lang="en-US" sz="5000" b="1" dirty="0" err="1" smtClean="0">
                <a:solidFill>
                  <a:srgbClr val="00B0F0"/>
                </a:solidFill>
                <a:latin typeface="Century Gothic"/>
                <a:cs typeface="Century Gothic"/>
              </a:rPr>
              <a:t>amor</a:t>
            </a:r>
            <a:r>
              <a:rPr lang="en-US" sz="50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.</a:t>
            </a:r>
            <a:endParaRPr lang="en-US" sz="5000" b="1" dirty="0">
              <a:solidFill>
                <a:srgbClr val="00B0F0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9987" y="5103674"/>
            <a:ext cx="3790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1"/>
                </a:solidFill>
                <a:latin typeface="Century Gothic"/>
                <a:cs typeface="Century Gothic"/>
              </a:rPr>
              <a:t>gustan</a:t>
            </a:r>
            <a:endParaRPr lang="en-US" sz="54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2" descr="http://www.news.sjsu.edu/wp-content/uploads/2010/11/twilight-book-cov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706" y="1396794"/>
            <a:ext cx="2485103" cy="372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81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 smtClean="0">
                <a:latin typeface="Century Gothic"/>
                <a:cs typeface="Century Gothic"/>
              </a:rPr>
              <a:t>Direcciones</a:t>
            </a:r>
            <a:r>
              <a:rPr lang="en-US" sz="3600" b="1" i="1" u="sng" dirty="0" smtClean="0">
                <a:latin typeface="Century Gothic"/>
                <a:cs typeface="Century Gothic"/>
              </a:rPr>
              <a:t>:</a:t>
            </a:r>
          </a:p>
          <a:p>
            <a:pPr algn="ctr"/>
            <a:r>
              <a:rPr lang="en-US" sz="3600" b="1" i="1" dirty="0" err="1" smtClean="0">
                <a:latin typeface="Century Gothic"/>
                <a:cs typeface="Century Gothic"/>
              </a:rPr>
              <a:t>Llena</a:t>
            </a:r>
            <a:r>
              <a:rPr lang="en-US" sz="3600" b="1" i="1" dirty="0" smtClean="0">
                <a:latin typeface="Century Gothic"/>
                <a:cs typeface="Century Gothic"/>
              </a:rPr>
              <a:t> el </a:t>
            </a:r>
            <a:r>
              <a:rPr lang="en-US" sz="3600" b="1" i="1" dirty="0" err="1" smtClean="0">
                <a:latin typeface="Century Gothic"/>
                <a:cs typeface="Century Gothic"/>
              </a:rPr>
              <a:t>hueco</a:t>
            </a:r>
            <a:r>
              <a:rPr lang="en-US" sz="3600" b="1" i="1" dirty="0" smtClean="0">
                <a:latin typeface="Century Gothic"/>
                <a:cs typeface="Century Gothic"/>
              </a:rPr>
              <a:t> con “</a:t>
            </a:r>
            <a:r>
              <a:rPr lang="en-US" sz="3600" b="1" i="1" dirty="0" err="1" smtClean="0">
                <a:latin typeface="Century Gothic"/>
                <a:cs typeface="Century Gothic"/>
              </a:rPr>
              <a:t>gusta</a:t>
            </a:r>
            <a:r>
              <a:rPr lang="en-US" sz="3600" b="1" i="1" dirty="0" smtClean="0">
                <a:latin typeface="Century Gothic"/>
                <a:cs typeface="Century Gothic"/>
              </a:rPr>
              <a:t>” o “</a:t>
            </a:r>
            <a:r>
              <a:rPr lang="en-US" sz="3600" b="1" i="1" dirty="0" err="1" smtClean="0">
                <a:latin typeface="Century Gothic"/>
                <a:cs typeface="Century Gothic"/>
              </a:rPr>
              <a:t>gustan</a:t>
            </a:r>
            <a:r>
              <a:rPr lang="en-US" sz="3600" b="1" i="1" dirty="0" smtClean="0">
                <a:latin typeface="Century Gothic"/>
                <a:cs typeface="Century Gothic"/>
              </a:rPr>
              <a:t>.”</a:t>
            </a:r>
            <a:endParaRPr lang="en-US" sz="4800" b="1" i="1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0367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10. A </a:t>
            </a:r>
            <a:r>
              <a:rPr lang="en-US" sz="5000" b="1" dirty="0" err="1" smtClean="0">
                <a:solidFill>
                  <a:srgbClr val="00B0F0"/>
                </a:solidFill>
                <a:latin typeface="Century Gothic"/>
                <a:cs typeface="Century Gothic"/>
              </a:rPr>
              <a:t>ti</a:t>
            </a:r>
            <a:r>
              <a:rPr lang="en-US" sz="50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 </a:t>
            </a:r>
            <a:r>
              <a:rPr lang="en-US" sz="5000" b="1" dirty="0" err="1" smtClean="0">
                <a:solidFill>
                  <a:srgbClr val="00B0F0"/>
                </a:solidFill>
                <a:latin typeface="Century Gothic"/>
                <a:cs typeface="Century Gothic"/>
              </a:rPr>
              <a:t>te</a:t>
            </a:r>
            <a:r>
              <a:rPr lang="en-US" sz="50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 ____________ los </a:t>
            </a:r>
            <a:r>
              <a:rPr lang="en-US" sz="5000" b="1" dirty="0" err="1" smtClean="0">
                <a:solidFill>
                  <a:srgbClr val="00B0F0"/>
                </a:solidFill>
                <a:latin typeface="Century Gothic"/>
                <a:cs typeface="Century Gothic"/>
              </a:rPr>
              <a:t>carros</a:t>
            </a:r>
            <a:r>
              <a:rPr lang="en-US" sz="5000" b="1" dirty="0" smtClean="0">
                <a:solidFill>
                  <a:srgbClr val="00B0F0"/>
                </a:solidFill>
                <a:latin typeface="Century Gothic"/>
                <a:cs typeface="Century Gothic"/>
              </a:rPr>
              <a:t>.</a:t>
            </a:r>
            <a:endParaRPr lang="en-US" sz="5000" b="1" dirty="0">
              <a:solidFill>
                <a:srgbClr val="00B0F0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1845" y="5103674"/>
            <a:ext cx="3834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1"/>
                </a:solidFill>
                <a:latin typeface="Century Gothic"/>
                <a:cs typeface="Century Gothic"/>
              </a:rPr>
              <a:t>gustan</a:t>
            </a:r>
            <a:endParaRPr lang="en-US" sz="5400" b="1" dirty="0">
              <a:solidFill>
                <a:schemeClr val="accent1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04077"/>
            <a:ext cx="388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38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923" y="2895600"/>
            <a:ext cx="7366000" cy="205359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INM II: </a:t>
            </a:r>
            <a:br>
              <a:rPr lang="en-US" sz="4000" u="sng" dirty="0" smtClean="0"/>
            </a:br>
            <a:r>
              <a:rPr lang="en-US" sz="4000" u="sng" dirty="0" smtClean="0"/>
              <a:t>Indirect Object Pronouns</a:t>
            </a:r>
            <a:endParaRPr lang="en-US" sz="40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519592" cy="1371600"/>
          </a:xfrm>
        </p:spPr>
        <p:txBody>
          <a:bodyPr/>
          <a:lstStyle/>
          <a:p>
            <a:r>
              <a:rPr lang="en-US" sz="3600" b="0" dirty="0" err="1" smtClean="0"/>
              <a:t>Por</a:t>
            </a:r>
            <a:r>
              <a:rPr lang="en-US" sz="3600" b="0" dirty="0" smtClean="0"/>
              <a:t> favor </a:t>
            </a:r>
            <a:r>
              <a:rPr lang="en-US" sz="3600" b="0" dirty="0" err="1" smtClean="0"/>
              <a:t>escribe</a:t>
            </a:r>
            <a:r>
              <a:rPr lang="en-US" sz="3600" b="0" dirty="0" smtClean="0"/>
              <a:t> los </a:t>
            </a:r>
            <a:r>
              <a:rPr lang="en-US" sz="3600" b="0" dirty="0" err="1" smtClean="0"/>
              <a:t>apuntes</a:t>
            </a:r>
            <a:r>
              <a:rPr lang="en-US" sz="3600" b="0" dirty="0" smtClean="0"/>
              <a:t> en el </a:t>
            </a:r>
            <a:r>
              <a:rPr lang="en-US" sz="3600" b="0" dirty="0" err="1" smtClean="0"/>
              <a:t>cuaderno</a:t>
            </a:r>
            <a:r>
              <a:rPr lang="en-US" sz="3600" b="0" dirty="0" smtClean="0"/>
              <a:t>.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38892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entury Gothic" pitchFamily="34" charset="0"/>
              </a:rPr>
              <a:t>WHAT DO </a:t>
            </a:r>
            <a:r>
              <a:rPr lang="en-US" b="1" dirty="0" smtClean="0">
                <a:latin typeface="Century Gothic" pitchFamily="34" charset="0"/>
              </a:rPr>
              <a:t>INDIRECT OBJECT PRONOUNS </a:t>
            </a:r>
            <a:r>
              <a:rPr lang="en-US" dirty="0" smtClean="0">
                <a:latin typeface="Century Gothic" pitchFamily="34" charset="0"/>
              </a:rPr>
              <a:t>ACTUALLY DO? </a:t>
            </a:r>
            <a:endParaRPr lang="en-US" dirty="0">
              <a:latin typeface="Century Gothic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1371600"/>
          <a:ext cx="60960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65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Century Gothic"/>
                          <a:ea typeface="MS ??"/>
                          <a:cs typeface="Times New Roman"/>
                        </a:rPr>
                        <a:t>(*a mi</a:t>
                      </a:r>
                      <a:r>
                        <a:rPr lang="en-US" sz="2400" b="1" i="1" dirty="0" smtClean="0">
                          <a:latin typeface="Century Gothic"/>
                          <a:ea typeface="MS ??"/>
                          <a:cs typeface="Times New Roman"/>
                        </a:rPr>
                        <a:t>)…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latin typeface="Century Gothic"/>
                          <a:ea typeface="MS ??"/>
                          <a:cs typeface="Times New Roman"/>
                        </a:rPr>
                        <a:t>TO ME</a:t>
                      </a:r>
                      <a:endParaRPr lang="en-US" sz="2400" b="1" dirty="0"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Century Gothic"/>
                          <a:ea typeface="MS ??"/>
                          <a:cs typeface="Times New Roman"/>
                        </a:rPr>
                        <a:t>(*a </a:t>
                      </a:r>
                      <a:r>
                        <a:rPr lang="en-US" sz="2400" b="1" i="1" dirty="0" err="1">
                          <a:latin typeface="Century Gothic"/>
                          <a:ea typeface="MS ??"/>
                          <a:cs typeface="Times New Roman"/>
                        </a:rPr>
                        <a:t>nosotros</a:t>
                      </a:r>
                      <a:r>
                        <a:rPr lang="en-US" sz="2400" b="1" i="1" dirty="0" smtClean="0">
                          <a:latin typeface="Century Gothic"/>
                          <a:ea typeface="MS ??"/>
                          <a:cs typeface="Times New Roman"/>
                        </a:rPr>
                        <a:t>)…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latin typeface="Century Gothic"/>
                          <a:ea typeface="MS ??"/>
                          <a:cs typeface="Times New Roman"/>
                        </a:rPr>
                        <a:t>TO US</a:t>
                      </a:r>
                      <a:endParaRPr lang="en-US" sz="2400" b="1" dirty="0"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Century Gothic"/>
                          <a:ea typeface="MS ??"/>
                          <a:cs typeface="Times New Roman"/>
                        </a:rPr>
                        <a:t>(*a </a:t>
                      </a:r>
                      <a:r>
                        <a:rPr lang="en-US" sz="2400" b="1" i="1" dirty="0" err="1">
                          <a:latin typeface="Century Gothic"/>
                          <a:ea typeface="MS ??"/>
                          <a:cs typeface="Times New Roman"/>
                        </a:rPr>
                        <a:t>ti</a:t>
                      </a:r>
                      <a:r>
                        <a:rPr lang="en-US" sz="2400" b="1" i="1" dirty="0" smtClean="0">
                          <a:latin typeface="Century Gothic"/>
                          <a:ea typeface="MS ??"/>
                          <a:cs typeface="Times New Roman"/>
                        </a:rPr>
                        <a:t>)…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latin typeface="Century Gothic"/>
                          <a:ea typeface="MS ??"/>
                          <a:cs typeface="Times New Roman"/>
                        </a:rPr>
                        <a:t>TO YOU</a:t>
                      </a:r>
                      <a:endParaRPr lang="en-US" sz="2400" b="1" dirty="0"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Century Gothic"/>
                          <a:ea typeface="MS ??"/>
                          <a:cs typeface="Times New Roman"/>
                        </a:rPr>
                        <a:t>(*a </a:t>
                      </a:r>
                      <a:r>
                        <a:rPr lang="en-US" sz="2400" b="1" i="1" dirty="0" err="1">
                          <a:latin typeface="Century Gothic"/>
                          <a:ea typeface="MS ??"/>
                          <a:cs typeface="Times New Roman"/>
                        </a:rPr>
                        <a:t>vosotros</a:t>
                      </a:r>
                      <a:r>
                        <a:rPr lang="en-US" sz="2400" b="1" i="1" dirty="0" smtClean="0">
                          <a:latin typeface="Century Gothic"/>
                          <a:ea typeface="MS ??"/>
                          <a:cs typeface="Times New Roman"/>
                        </a:rPr>
                        <a:t>)…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latin typeface="Century Gothic"/>
                          <a:ea typeface="MS ??"/>
                          <a:cs typeface="Times New Roman"/>
                        </a:rPr>
                        <a:t>TO Y’ALL</a:t>
                      </a:r>
                      <a:endParaRPr lang="en-US" sz="2400" b="1" dirty="0"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1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Century Gothic"/>
                          <a:ea typeface="MS ??"/>
                          <a:cs typeface="Times New Roman"/>
                        </a:rPr>
                        <a:t>A </a:t>
                      </a:r>
                      <a:r>
                        <a:rPr lang="en-US" sz="2400" b="1" i="1" dirty="0" err="1">
                          <a:latin typeface="Century Gothic"/>
                          <a:ea typeface="MS ??"/>
                          <a:cs typeface="Times New Roman"/>
                        </a:rPr>
                        <a:t>él</a:t>
                      </a:r>
                      <a:r>
                        <a:rPr lang="en-US" sz="2400" b="1" i="1" dirty="0">
                          <a:latin typeface="Century Gothic"/>
                          <a:ea typeface="MS ??"/>
                          <a:cs typeface="Times New Roman"/>
                        </a:rPr>
                        <a:t>/</a:t>
                      </a:r>
                      <a:r>
                        <a:rPr lang="en-US" sz="2400" b="1" i="1" dirty="0" err="1">
                          <a:latin typeface="Century Gothic"/>
                          <a:ea typeface="MS ??"/>
                          <a:cs typeface="Times New Roman"/>
                        </a:rPr>
                        <a:t>ella</a:t>
                      </a:r>
                      <a:r>
                        <a:rPr lang="en-US" sz="2400" b="1" i="1" dirty="0">
                          <a:latin typeface="Century Gothic"/>
                          <a:ea typeface="MS ??"/>
                          <a:cs typeface="Times New Roman"/>
                        </a:rPr>
                        <a:t>/</a:t>
                      </a:r>
                      <a:r>
                        <a:rPr lang="en-US" sz="2400" b="1" i="1" dirty="0" err="1">
                          <a:latin typeface="Century Gothic"/>
                          <a:ea typeface="MS ??"/>
                          <a:cs typeface="Times New Roman"/>
                        </a:rPr>
                        <a:t>Ud</a:t>
                      </a:r>
                      <a:r>
                        <a:rPr lang="en-US" sz="2400" b="1" i="1" dirty="0" smtClean="0">
                          <a:latin typeface="Century Gothic"/>
                          <a:ea typeface="MS ??"/>
                          <a:cs typeface="Times New Roman"/>
                        </a:rPr>
                        <a:t>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latin typeface="Century Gothic"/>
                          <a:ea typeface="MS ??"/>
                          <a:cs typeface="Times New Roman"/>
                        </a:rPr>
                        <a:t>TO HIM/HER/YOU</a:t>
                      </a:r>
                      <a:endParaRPr lang="en-US" sz="2400" b="1" dirty="0"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Century Gothic"/>
                          <a:ea typeface="MS ??"/>
                          <a:cs typeface="Times New Roman"/>
                        </a:rPr>
                        <a:t>A </a:t>
                      </a:r>
                      <a:r>
                        <a:rPr lang="en-US" sz="2400" b="1" i="1" dirty="0" err="1">
                          <a:latin typeface="Century Gothic"/>
                          <a:ea typeface="MS ??"/>
                          <a:cs typeface="Times New Roman"/>
                        </a:rPr>
                        <a:t>ellos</a:t>
                      </a:r>
                      <a:r>
                        <a:rPr lang="en-US" sz="2400" b="1" i="1" dirty="0">
                          <a:latin typeface="Century Gothic"/>
                          <a:ea typeface="MS ??"/>
                          <a:cs typeface="Times New Roman"/>
                        </a:rPr>
                        <a:t>/</a:t>
                      </a:r>
                      <a:r>
                        <a:rPr lang="en-US" sz="2400" b="1" i="1" dirty="0" err="1">
                          <a:latin typeface="Century Gothic"/>
                          <a:ea typeface="MS ??"/>
                          <a:cs typeface="Times New Roman"/>
                        </a:rPr>
                        <a:t>ellas</a:t>
                      </a:r>
                      <a:r>
                        <a:rPr lang="en-US" sz="2400" b="1" i="1" dirty="0">
                          <a:latin typeface="Century Gothic"/>
                          <a:ea typeface="MS ??"/>
                          <a:cs typeface="Times New Roman"/>
                        </a:rPr>
                        <a:t>/</a:t>
                      </a:r>
                      <a:r>
                        <a:rPr lang="en-US" sz="2400" b="1" i="1" dirty="0" err="1">
                          <a:latin typeface="Century Gothic"/>
                          <a:ea typeface="MS ??"/>
                          <a:cs typeface="Times New Roman"/>
                        </a:rPr>
                        <a:t>Uds</a:t>
                      </a:r>
                      <a:r>
                        <a:rPr lang="en-US" sz="2400" b="1" i="1" dirty="0" smtClean="0">
                          <a:latin typeface="Century Gothic"/>
                          <a:ea typeface="MS ??"/>
                          <a:cs typeface="Times New Roman"/>
                        </a:rPr>
                        <a:t>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latin typeface="Century Gothic"/>
                          <a:ea typeface="MS ??"/>
                          <a:cs typeface="Times New Roman"/>
                        </a:rPr>
                        <a:t>TO THEM/Y’ALL</a:t>
                      </a:r>
                      <a:endParaRPr lang="en-US" sz="2400" b="1" dirty="0">
                        <a:latin typeface="Cambria"/>
                        <a:ea typeface="MS ??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5072" name="TextBox 3"/>
          <p:cNvSpPr txBox="1">
            <a:spLocks noChangeArrowheads="1"/>
          </p:cNvSpPr>
          <p:nvPr/>
        </p:nvSpPr>
        <p:spPr bwMode="auto">
          <a:xfrm>
            <a:off x="0" y="1828800"/>
            <a:ext cx="4419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>
                <a:latin typeface="Century Gothic" pitchFamily="34" charset="0"/>
              </a:rPr>
              <a:t>me</a:t>
            </a:r>
          </a:p>
        </p:txBody>
      </p:sp>
      <p:sp>
        <p:nvSpPr>
          <p:cNvPr id="45073" name="TextBox 4"/>
          <p:cNvSpPr txBox="1">
            <a:spLocks noChangeArrowheads="1"/>
          </p:cNvSpPr>
          <p:nvPr/>
        </p:nvSpPr>
        <p:spPr bwMode="auto">
          <a:xfrm>
            <a:off x="0" y="3629025"/>
            <a:ext cx="4419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err="1">
                <a:solidFill>
                  <a:srgbClr val="000000"/>
                </a:solidFill>
                <a:latin typeface="Century Gothic" pitchFamily="34" charset="0"/>
              </a:rPr>
              <a:t>te</a:t>
            </a:r>
            <a:endParaRPr lang="en-US" sz="80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5074" name="TextBox 5"/>
          <p:cNvSpPr txBox="1">
            <a:spLocks noChangeArrowheads="1"/>
          </p:cNvSpPr>
          <p:nvPr/>
        </p:nvSpPr>
        <p:spPr bwMode="auto">
          <a:xfrm>
            <a:off x="0" y="5181600"/>
            <a:ext cx="4419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>
                <a:solidFill>
                  <a:srgbClr val="000000"/>
                </a:solidFill>
                <a:latin typeface="Century Gothic" pitchFamily="34" charset="0"/>
              </a:rPr>
              <a:t>le</a:t>
            </a:r>
          </a:p>
        </p:txBody>
      </p:sp>
      <p:sp>
        <p:nvSpPr>
          <p:cNvPr id="45075" name="TextBox 6"/>
          <p:cNvSpPr txBox="1">
            <a:spLocks noChangeArrowheads="1"/>
          </p:cNvSpPr>
          <p:nvPr/>
        </p:nvSpPr>
        <p:spPr bwMode="auto">
          <a:xfrm>
            <a:off x="2667000" y="1752600"/>
            <a:ext cx="4419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err="1">
                <a:solidFill>
                  <a:srgbClr val="000000"/>
                </a:solidFill>
                <a:latin typeface="Century Gothic" pitchFamily="34" charset="0"/>
              </a:rPr>
              <a:t>nos</a:t>
            </a:r>
            <a:endParaRPr lang="en-US" sz="80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5076" name="TextBox 7"/>
          <p:cNvSpPr txBox="1">
            <a:spLocks noChangeArrowheads="1"/>
          </p:cNvSpPr>
          <p:nvPr/>
        </p:nvSpPr>
        <p:spPr bwMode="auto">
          <a:xfrm>
            <a:off x="2362200" y="3581400"/>
            <a:ext cx="4419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 err="1">
                <a:solidFill>
                  <a:srgbClr val="000000"/>
                </a:solidFill>
                <a:latin typeface="Century Gothic" pitchFamily="34" charset="0"/>
              </a:rPr>
              <a:t>os</a:t>
            </a:r>
            <a:endParaRPr lang="en-US" sz="80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5077" name="TextBox 8"/>
          <p:cNvSpPr txBox="1">
            <a:spLocks noChangeArrowheads="1"/>
          </p:cNvSpPr>
          <p:nvPr/>
        </p:nvSpPr>
        <p:spPr bwMode="auto">
          <a:xfrm>
            <a:off x="2590800" y="5153025"/>
            <a:ext cx="4419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>
                <a:solidFill>
                  <a:srgbClr val="000000"/>
                </a:solidFill>
                <a:latin typeface="Century Gothic" pitchFamily="34" charset="0"/>
              </a:rPr>
              <a:t>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1371600"/>
            <a:ext cx="2362200" cy="5078413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atin typeface="Century Gothic" pitchFamily="34" charset="0"/>
                <a:cs typeface="+mn-cs"/>
              </a:rPr>
              <a:t>They tell us </a:t>
            </a:r>
            <a:r>
              <a:rPr lang="en-US" sz="5400" b="1" u="sng" dirty="0">
                <a:latin typeface="Century Gothic" pitchFamily="34" charset="0"/>
                <a:cs typeface="+mn-cs"/>
              </a:rPr>
              <a:t>WHO</a:t>
            </a:r>
            <a:r>
              <a:rPr lang="en-US" sz="5400" b="1" dirty="0">
                <a:latin typeface="Century Gothic" pitchFamily="34" charset="0"/>
                <a:cs typeface="+mn-cs"/>
              </a:rPr>
              <a:t> likes what thing! </a:t>
            </a:r>
          </a:p>
        </p:txBody>
      </p:sp>
    </p:spTree>
    <p:extLst>
      <p:ext uri="{BB962C8B-B14F-4D97-AF65-F5344CB8AC3E}">
        <p14:creationId xmlns:p14="http://schemas.microsoft.com/office/powerpoint/2010/main" val="184314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50020516"/>
              </p:ext>
            </p:extLst>
          </p:nvPr>
        </p:nvGraphicFramePr>
        <p:xfrm>
          <a:off x="234072" y="254371"/>
          <a:ext cx="8691090" cy="6603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5545"/>
                <a:gridCol w="4345545"/>
              </a:tblGrid>
              <a:tr h="2316747">
                <a:tc>
                  <a:txBody>
                    <a:bodyPr/>
                    <a:lstStyle/>
                    <a:p>
                      <a:r>
                        <a:rPr lang="en-US" sz="4800" b="1" dirty="0" smtClean="0">
                          <a:solidFill>
                            <a:srgbClr val="000090"/>
                          </a:solidFill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mi </a:t>
                      </a:r>
                    </a:p>
                    <a:p>
                      <a:r>
                        <a:rPr lang="en-US" sz="4800" b="1" u="sng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me </a:t>
                      </a:r>
                      <a:r>
                        <a:rPr lang="en-US" sz="4800" b="1" baseline="0" dirty="0" err="1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gusta</a:t>
                      </a:r>
                      <a:r>
                        <a:rPr lang="en-US" sz="4800" b="1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 smtClean="0">
                          <a:solidFill>
                            <a:srgbClr val="000090"/>
                          </a:solidFill>
                          <a:latin typeface="Century Gothic"/>
                          <a:cs typeface="Century Gothic"/>
                        </a:rPr>
                        <a:t>A </a:t>
                      </a:r>
                      <a:r>
                        <a:rPr lang="en-US" sz="4800" b="1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nosotros</a:t>
                      </a:r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4800" b="1" u="sng" baseline="0" dirty="0" err="1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nos</a:t>
                      </a:r>
                      <a:r>
                        <a:rPr lang="en-US" sz="4800" b="1" u="sng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4800" b="1" baseline="0" dirty="0" err="1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gusta</a:t>
                      </a:r>
                      <a:r>
                        <a:rPr lang="en-US" sz="4800" b="1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(n)</a:t>
                      </a:r>
                    </a:p>
                  </a:txBody>
                  <a:tcPr/>
                </a:tc>
              </a:tr>
              <a:tr h="1870559"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rgbClr val="000090"/>
                          </a:solidFill>
                          <a:latin typeface="Century Gothic"/>
                          <a:cs typeface="Century Gothic"/>
                        </a:rPr>
                        <a:t>A </a:t>
                      </a:r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ti</a:t>
                      </a:r>
                      <a:r>
                        <a:rPr lang="en-US" sz="4400" b="1" baseline="0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4400" b="1" u="sng" dirty="0" err="1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te</a:t>
                      </a:r>
                      <a:r>
                        <a:rPr lang="en-US" sz="4400" b="1" u="sng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4400" b="1" dirty="0" err="1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gusta</a:t>
                      </a:r>
                      <a:r>
                        <a:rPr lang="en-US" sz="4400" b="1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(n)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 dirty="0" smtClean="0">
                          <a:solidFill>
                            <a:srgbClr val="000090"/>
                          </a:solidFill>
                          <a:latin typeface="Century Gothic"/>
                          <a:cs typeface="Century Gothic"/>
                        </a:rPr>
                        <a:t>A </a:t>
                      </a:r>
                      <a:r>
                        <a:rPr lang="en-US" sz="4800" b="1" dirty="0" err="1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vosotros</a:t>
                      </a:r>
                      <a:endParaRPr lang="en-US" sz="4800" b="1" dirty="0" smtClean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r>
                        <a:rPr lang="en-US" sz="4800" b="1" u="sng" dirty="0" err="1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os</a:t>
                      </a:r>
                      <a:r>
                        <a:rPr lang="en-US" sz="4800" b="1" u="sng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4800" b="1" dirty="0" err="1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gusta</a:t>
                      </a:r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(n)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2416323">
                <a:tc>
                  <a:txBody>
                    <a:bodyPr/>
                    <a:lstStyle/>
                    <a:p>
                      <a:r>
                        <a:rPr lang="en-US" sz="4800" b="1" dirty="0" smtClean="0">
                          <a:solidFill>
                            <a:srgbClr val="000090"/>
                          </a:solidFill>
                          <a:latin typeface="Century Gothic"/>
                          <a:cs typeface="Century Gothic"/>
                        </a:rPr>
                        <a:t>A </a:t>
                      </a:r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él</a:t>
                      </a: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ella</a:t>
                      </a: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usted</a:t>
                      </a:r>
                      <a:endParaRPr lang="en-US" sz="3000" b="1" dirty="0" smtClean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r>
                        <a:rPr lang="en-US" sz="3000" b="1" u="sng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le </a:t>
                      </a:r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gusta</a:t>
                      </a: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(n)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 dirty="0" smtClean="0">
                          <a:solidFill>
                            <a:srgbClr val="000090"/>
                          </a:solidFill>
                          <a:latin typeface="Century Gothic"/>
                          <a:cs typeface="Century Gothic"/>
                        </a:rPr>
                        <a:t>A </a:t>
                      </a:r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ellos</a:t>
                      </a: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ellas</a:t>
                      </a: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ustedes</a:t>
                      </a:r>
                      <a:endParaRPr lang="en-US" sz="3000" b="1" dirty="0" smtClean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  <a:p>
                      <a:r>
                        <a:rPr lang="en-US" sz="4800" b="1" u="sng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les </a:t>
                      </a:r>
                      <a:r>
                        <a:rPr lang="en-US" sz="4800" b="1" dirty="0" err="1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gusta</a:t>
                      </a:r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Century Gothic"/>
                          <a:cs typeface="Century Gothic"/>
                        </a:rPr>
                        <a:t>(n)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4072" y="1721880"/>
            <a:ext cx="4323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entury Gothic" pitchFamily="34" charset="0"/>
              </a:rPr>
              <a:t>I like</a:t>
            </a:r>
            <a:endParaRPr lang="en-US" sz="54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072" y="3421626"/>
            <a:ext cx="4323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Century Gothic" pitchFamily="34" charset="0"/>
              </a:rPr>
              <a:t>You like</a:t>
            </a:r>
            <a:endParaRPr lang="en-US" sz="54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072" y="5846176"/>
            <a:ext cx="4323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Century Gothic" pitchFamily="34" charset="0"/>
              </a:rPr>
              <a:t>He/she/you likes</a:t>
            </a:r>
            <a:endParaRPr lang="en-US" sz="3000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1982" y="1721880"/>
            <a:ext cx="4323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Century Gothic" pitchFamily="34" charset="0"/>
              </a:rPr>
              <a:t>We like</a:t>
            </a:r>
            <a:endParaRPr lang="en-US" sz="3000" b="1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1982" y="3994217"/>
            <a:ext cx="4323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Century Gothic" pitchFamily="34" charset="0"/>
              </a:rPr>
              <a:t>Y’all like</a:t>
            </a:r>
            <a:endParaRPr lang="en-US" sz="3000" b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2154" y="5975369"/>
            <a:ext cx="4323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Century Gothic" pitchFamily="34" charset="0"/>
              </a:rPr>
              <a:t>They/you all like</a:t>
            </a:r>
            <a:endParaRPr lang="en-US" sz="3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2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6200"/>
            <a:ext cx="8305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ＭＳ Ｐゴシック" pitchFamily="-112" charset="-128"/>
                <a:cs typeface="ＭＳ Ｐゴシック" charset="0"/>
              </a:rPr>
              <a:t>ESCRIBE LOS EJEMPLOS: 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ＭＳ Ｐゴシック" pitchFamily="-112" charset="-128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152" y="958645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A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mí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 ________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gustan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 los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videojuegos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A Robert y John _________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gusta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 comer.</a:t>
            </a:r>
          </a:p>
          <a:p>
            <a:pPr marL="342900" indent="-342900">
              <a:buAutoNum type="arabicPeriod"/>
            </a:pP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A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nosotras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 __________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gusta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ver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 la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televisión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A Elena ________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gustan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las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revistas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A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vosotros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 ________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gusta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estudiar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A mi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mamá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 _________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gustan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las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ciencias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A Sara y Tina ______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gusta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ir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 de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compras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A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ustedes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 _______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gustan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 los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libros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 de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aventura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A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ti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 ______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gustan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 los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carros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 A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usted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 ______ </a:t>
            </a:r>
            <a:r>
              <a:rPr lang="en-US" sz="3000" b="1" dirty="0" err="1" smtClean="0">
                <a:solidFill>
                  <a:srgbClr val="00B0F0"/>
                </a:solidFill>
                <a:latin typeface="Century Gothic" pitchFamily="34" charset="0"/>
              </a:rPr>
              <a:t>gusta</a:t>
            </a:r>
            <a:r>
              <a:rPr lang="en-US" sz="3000" b="1" dirty="0" smtClean="0">
                <a:solidFill>
                  <a:srgbClr val="00B0F0"/>
                </a:solidFill>
                <a:latin typeface="Century Gothic" pitchFamily="34" charset="0"/>
              </a:rPr>
              <a:t> el arte.</a:t>
            </a:r>
            <a:endParaRPr lang="en-US" sz="30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1958" y="958645"/>
            <a:ext cx="1268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1"/>
                </a:solidFill>
                <a:latin typeface="Century Gothic" pitchFamily="34" charset="0"/>
              </a:rPr>
              <a:t>me</a:t>
            </a:r>
            <a:endParaRPr lang="en-US" sz="3000" b="1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7754" y="1388044"/>
            <a:ext cx="14895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1"/>
                </a:solidFill>
                <a:latin typeface="Century Gothic" pitchFamily="34" charset="0"/>
              </a:rPr>
              <a:t>les</a:t>
            </a:r>
            <a:endParaRPr lang="en-US" sz="3000" b="1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7044" y="1817443"/>
            <a:ext cx="14895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accent1"/>
                </a:solidFill>
                <a:latin typeface="Century Gothic" pitchFamily="34" charset="0"/>
              </a:rPr>
              <a:t>nos</a:t>
            </a:r>
            <a:endParaRPr lang="en-US" sz="3000" b="1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4650" y="2734892"/>
            <a:ext cx="14895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1"/>
                </a:solidFill>
                <a:latin typeface="Century Gothic" pitchFamily="34" charset="0"/>
              </a:rPr>
              <a:t>le</a:t>
            </a:r>
            <a:endParaRPr lang="en-US" sz="3000" b="1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7044" y="3164291"/>
            <a:ext cx="14895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accent1"/>
                </a:solidFill>
                <a:latin typeface="Century Gothic" pitchFamily="34" charset="0"/>
              </a:rPr>
              <a:t>os</a:t>
            </a:r>
            <a:endParaRPr lang="en-US" sz="3000" b="1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444" y="3718289"/>
            <a:ext cx="14895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1"/>
                </a:solidFill>
                <a:latin typeface="Century Gothic" pitchFamily="34" charset="0"/>
              </a:rPr>
              <a:t>le</a:t>
            </a:r>
            <a:endParaRPr lang="en-US" sz="3000" b="1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1844" y="4147688"/>
            <a:ext cx="14895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1"/>
                </a:solidFill>
                <a:latin typeface="Century Gothic" pitchFamily="34" charset="0"/>
              </a:rPr>
              <a:t>les</a:t>
            </a:r>
            <a:endParaRPr lang="en-US" sz="3000" b="1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9450" y="4577087"/>
            <a:ext cx="14895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1"/>
                </a:solidFill>
                <a:latin typeface="Century Gothic" pitchFamily="34" charset="0"/>
              </a:rPr>
              <a:t>les</a:t>
            </a:r>
            <a:endParaRPr lang="en-US" sz="3000" b="1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457" y="5537086"/>
            <a:ext cx="14895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chemeClr val="accent1"/>
                </a:solidFill>
                <a:latin typeface="Century Gothic" pitchFamily="34" charset="0"/>
              </a:rPr>
              <a:t>te</a:t>
            </a:r>
            <a:endParaRPr lang="en-US" sz="3000" b="1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7050" y="5966485"/>
            <a:ext cx="14895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accent1"/>
                </a:solidFill>
                <a:latin typeface="Century Gothic" pitchFamily="34" charset="0"/>
              </a:rPr>
              <a:t>le</a:t>
            </a:r>
            <a:endParaRPr lang="en-US" sz="3000" b="1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457200" y="1219200"/>
            <a:ext cx="353952" cy="5982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457200" y="2072319"/>
            <a:ext cx="506352" cy="207536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>
            <a:off x="371172" y="4285340"/>
            <a:ext cx="506352" cy="207536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0800000">
            <a:off x="-8300" y="958645"/>
            <a:ext cx="553998" cy="9833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Century Gothic" pitchFamily="34" charset="0"/>
              </a:rPr>
              <a:t>I DO</a:t>
            </a:r>
            <a:endParaRPr lang="en-US" sz="24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>
            <a:off x="-3380" y="2371440"/>
            <a:ext cx="553998" cy="11978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Century Gothic" pitchFamily="34" charset="0"/>
              </a:rPr>
              <a:t>WE DO</a:t>
            </a:r>
            <a:endParaRPr lang="en-US" sz="24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-8300" y="4577087"/>
            <a:ext cx="553998" cy="13893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Century Gothic" pitchFamily="34" charset="0"/>
              </a:rPr>
              <a:t>YOU DO</a:t>
            </a:r>
            <a:endParaRPr lang="en-US" sz="24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3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6100" b="1" u="sng" dirty="0" smtClean="0"/>
              <a:t>EL OBJETIVO:</a:t>
            </a:r>
            <a:endParaRPr lang="en-US" sz="61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219200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I Can describe my likes &amp; dislikes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3200400"/>
            <a:ext cx="26416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2054225"/>
          </a:xfrm>
        </p:spPr>
        <p:txBody>
          <a:bodyPr>
            <a:normAutofit/>
          </a:bodyPr>
          <a:lstStyle/>
          <a:p>
            <a:r>
              <a:rPr lang="en-US" sz="4000" cap="none" dirty="0">
                <a:ea typeface="ＭＳ Ｐゴシック" pitchFamily="-110" charset="-128"/>
                <a:cs typeface="ＭＳ Ｐゴシック" pitchFamily="-110" charset="-128"/>
              </a:rPr>
              <a:t>MOMENTO </a:t>
            </a:r>
            <a:r>
              <a:rPr lang="en-US" sz="4000" cap="none" dirty="0" smtClean="0">
                <a:ea typeface="ＭＳ Ｐゴシック" pitchFamily="-110" charset="-128"/>
                <a:cs typeface="ＭＳ Ｐゴシック" pitchFamily="-110" charset="-128"/>
              </a:rPr>
              <a:t>CULTURAL</a:t>
            </a:r>
            <a:endParaRPr lang="en-US" sz="4000" cap="none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9458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054225"/>
            <a:ext cx="6858000" cy="4327525"/>
          </a:xfrm>
        </p:spPr>
        <p:txBody>
          <a:bodyPr/>
          <a:lstStyle/>
          <a:p>
            <a:endParaRPr lang="en-US" sz="2600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5950" y="800100"/>
            <a:ext cx="5200650" cy="5200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0300" y="3829051"/>
            <a:ext cx="4057650" cy="1269578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25" dirty="0">
                <a:latin typeface="Papyrus"/>
                <a:cs typeface="Papyrus"/>
              </a:rPr>
              <a:t>15 de </a:t>
            </a:r>
            <a:r>
              <a:rPr lang="en-US" sz="3825" dirty="0" err="1">
                <a:latin typeface="Papyrus"/>
                <a:cs typeface="Papyrus"/>
              </a:rPr>
              <a:t>septiembre</a:t>
            </a:r>
            <a:r>
              <a:rPr lang="en-US" sz="3825" dirty="0">
                <a:latin typeface="Papyrus"/>
                <a:cs typeface="Papyrus"/>
              </a:rPr>
              <a:t> – 15 de </a:t>
            </a:r>
            <a:r>
              <a:rPr lang="en-US" sz="3825" dirty="0" err="1">
                <a:latin typeface="Papyrus"/>
                <a:cs typeface="Papyrus"/>
              </a:rPr>
              <a:t>octubre</a:t>
            </a:r>
            <a:endParaRPr lang="en-US" sz="3825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7267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onia sotomayo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8129" y="296509"/>
            <a:ext cx="7066671" cy="6160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-534279"/>
            <a:ext cx="6172200" cy="205359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ANUNCIOS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0" y="1676400"/>
            <a:ext cx="6172200" cy="226958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000" dirty="0" smtClean="0"/>
              <a:t>UNIT # 1: TEST </a:t>
            </a:r>
          </a:p>
          <a:p>
            <a:pPr algn="ctr"/>
            <a:r>
              <a:rPr lang="en-US" sz="3000" dirty="0" smtClean="0"/>
              <a:t>SEPTEMBER 19, 2014-A</a:t>
            </a:r>
          </a:p>
          <a:p>
            <a:pPr algn="ctr"/>
            <a:r>
              <a:rPr lang="en-US" sz="3000" dirty="0" smtClean="0"/>
              <a:t>September 22, 2014-B</a:t>
            </a:r>
          </a:p>
          <a:p>
            <a:r>
              <a:rPr lang="en-US" sz="3000" dirty="0" err="1" smtClean="0"/>
              <a:t>Carpeta</a:t>
            </a:r>
            <a:endParaRPr lang="en-US" sz="3000" dirty="0" smtClean="0"/>
          </a:p>
          <a:p>
            <a:r>
              <a:rPr lang="en-US" sz="3000" dirty="0" smtClean="0"/>
              <a:t>Homework Log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914400"/>
            <a:ext cx="8534400" cy="2053590"/>
          </a:xfrm>
        </p:spPr>
        <p:txBody>
          <a:bodyPr>
            <a:normAutofit/>
          </a:bodyPr>
          <a:lstStyle/>
          <a:p>
            <a:pPr algn="ctr"/>
            <a:r>
              <a:rPr lang="en-US" sz="5800" b="1" dirty="0" smtClean="0">
                <a:solidFill>
                  <a:schemeClr val="accent4"/>
                </a:solidFill>
              </a:rPr>
              <a:t>¡SÍ, SÍ ME GUSTA!</a:t>
            </a:r>
            <a:endParaRPr lang="en-US" sz="5800" b="1" dirty="0">
              <a:solidFill>
                <a:schemeClr val="accent4"/>
              </a:solidFill>
            </a:endParaRPr>
          </a:p>
        </p:txBody>
      </p:sp>
      <p:pic>
        <p:nvPicPr>
          <p:cNvPr id="5" name="Picture 4" descr="gustar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3800"/>
            <a:ext cx="9143999" cy="566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star not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145268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What do you like?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1683603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 like…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7338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Do you like _________?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4290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Yes, I like _________.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43389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No, I do not like _______.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525780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75C01"/>
                </a:solidFill>
              </a:rPr>
              <a:t>ONE</a:t>
            </a:r>
            <a:endParaRPr lang="en-US" sz="3000" b="1" dirty="0">
              <a:solidFill>
                <a:srgbClr val="E75C0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6151602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75C01"/>
                </a:solidFill>
              </a:rPr>
              <a:t>more</a:t>
            </a:r>
            <a:endParaRPr lang="en-US" sz="3000" b="1" dirty="0">
              <a:solidFill>
                <a:srgbClr val="E75C0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609600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75C01"/>
                </a:solidFill>
              </a:rPr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525780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75C01"/>
                </a:solidFill>
              </a:rPr>
              <a:t>singular</a:t>
            </a:r>
            <a:endParaRPr lang="en-US" sz="3000" b="1" dirty="0">
              <a:solidFill>
                <a:srgbClr val="E75C0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6227802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E75C01"/>
                </a:solidFill>
              </a:rPr>
              <a:t>plural</a:t>
            </a:r>
            <a:endParaRPr lang="en-US" sz="3000" b="1" dirty="0">
              <a:solidFill>
                <a:srgbClr val="E75C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709</TotalTime>
  <Words>770</Words>
  <Application>Microsoft Office PowerPoint</Application>
  <PresentationFormat>On-screen Show (4:3)</PresentationFormat>
  <Paragraphs>170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ＭＳ Ｐゴシック</vt:lpstr>
      <vt:lpstr>Calibri</vt:lpstr>
      <vt:lpstr>Cambria</vt:lpstr>
      <vt:lpstr>Century Gothic</vt:lpstr>
      <vt:lpstr>Century Schoolbook</vt:lpstr>
      <vt:lpstr>MS ??</vt:lpstr>
      <vt:lpstr>Papyrus</vt:lpstr>
      <vt:lpstr>Times New Roman</vt:lpstr>
      <vt:lpstr>Wingdings</vt:lpstr>
      <vt:lpstr>Wingdings 2</vt:lpstr>
      <vt:lpstr>Oriel</vt:lpstr>
      <vt:lpstr>VÁMONOS </vt:lpstr>
      <vt:lpstr>PowerPoint Presentation</vt:lpstr>
      <vt:lpstr>EL OBJETIVO:</vt:lpstr>
      <vt:lpstr>MOMENTO CULTURAL</vt:lpstr>
      <vt:lpstr>PowerPoint Presentation</vt:lpstr>
      <vt:lpstr>PowerPoint Presentation</vt:lpstr>
      <vt:lpstr>ANUNCIOS</vt:lpstr>
      <vt:lpstr>¡SÍ, SÍ ME GUSTA!</vt:lpstr>
      <vt:lpstr>PowerPoint Presentation</vt:lpstr>
      <vt:lpstr>¡Practicamos!</vt:lpstr>
      <vt:lpstr>PowerPoint Presentation</vt:lpstr>
      <vt:lpstr>PowerPoint Presentation</vt:lpstr>
      <vt:lpstr>Pizarritas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INM II:  Indirect Object Pronouns</vt:lpstr>
      <vt:lpstr>WHAT DO INDIRECT OBJECT PRONOUNS ACTUALLY DO? </vt:lpstr>
      <vt:lpstr>PowerPoint Presentation</vt:lpstr>
      <vt:lpstr>PowerPoint Presentation</vt:lpstr>
      <vt:lpstr>Exit Ticket</vt:lpstr>
    </vt:vector>
  </TitlesOfParts>
  <Company>Duke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VÁMONOS 2-4</dc:title>
  <dc:creator>Rachel McGowen</dc:creator>
  <cp:lastModifiedBy>Lugo, Diana</cp:lastModifiedBy>
  <cp:revision>48</cp:revision>
  <dcterms:created xsi:type="dcterms:W3CDTF">2011-10-02T13:25:31Z</dcterms:created>
  <dcterms:modified xsi:type="dcterms:W3CDTF">2014-09-18T01:23:19Z</dcterms:modified>
</cp:coreProperties>
</file>