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81" r:id="rId3"/>
    <p:sldId id="282" r:id="rId4"/>
    <p:sldId id="264" r:id="rId5"/>
    <p:sldId id="280" r:id="rId6"/>
    <p:sldId id="265" r:id="rId7"/>
    <p:sldId id="266" r:id="rId8"/>
    <p:sldId id="267" r:id="rId9"/>
    <p:sldId id="257" r:id="rId10"/>
    <p:sldId id="268" r:id="rId11"/>
    <p:sldId id="258" r:id="rId12"/>
    <p:sldId id="269" r:id="rId13"/>
    <p:sldId id="270" r:id="rId14"/>
    <p:sldId id="283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59" r:id="rId24"/>
    <p:sldId id="262" r:id="rId25"/>
    <p:sldId id="279" r:id="rId26"/>
    <p:sldId id="26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54AA-1703-40A1-B425-CE49C867CCF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7E680-552A-4BB4-822D-36E894BC76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68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http://www.youtube.com/watch?v=3s2wbe9zSbs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077F8B-DAF6-4641-A241-6D040E11EB52}" type="slidenum">
              <a:rPr 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458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6A5C3-33E1-6542-AF30-04A515D45FA7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 smtClean="0"/>
              <a:t>Throw around a stuffed animal!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272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9216C-41BF-3348-B639-3CE4BD0C1D4E}" type="slidenum">
              <a:rPr lang="en-US"/>
              <a:pPr/>
              <a:t>21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605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Kind of like hot potato, but</a:t>
            </a:r>
            <a:r>
              <a:rPr lang="en-US" baseline="0" dirty="0" smtClean="0"/>
              <a:t> just practicing the questions. I say let’s make this a 5 minute activity, tops. If it is not going well, then just cut it and move on. Set the timer for maybe a minute thirty the first round, a minute the second, and 45 the third. 3 rounds should be fine.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AB4B1-44AF-EB44-B6F8-BF541580371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701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5C8FE3-1BF1-4AE5-A700-BB3C4932375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FCD42D-AA5F-40ED-8E39-529AEED76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u="sng" cap="none" dirty="0">
                <a:ea typeface="ＭＳ Ｐゴシック" panose="020B0600070205080204" pitchFamily="34" charset="-128"/>
              </a:rPr>
              <a:t>VÁMONOS </a:t>
            </a:r>
            <a:r>
              <a:rPr lang="en-US" sz="6000" b="1" u="sng" cap="none" dirty="0" smtClean="0">
                <a:ea typeface="ＭＳ Ｐゴシック" panose="020B0600070205080204" pitchFamily="34" charset="-128"/>
              </a:rPr>
              <a:t>1-3</a:t>
            </a:r>
            <a:r>
              <a:rPr lang="en-US" sz="6000" dirty="0" smtClean="0"/>
              <a:t>  </a:t>
            </a:r>
            <a:br>
              <a:rPr lang="en-US" sz="6000" dirty="0" smtClean="0"/>
            </a:br>
            <a:r>
              <a:rPr lang="en-US" dirty="0" err="1" smtClean="0"/>
              <a:t>Tienen</a:t>
            </a:r>
            <a:r>
              <a:rPr lang="en-US" dirty="0" smtClean="0"/>
              <a:t> 5 </a:t>
            </a:r>
            <a:r>
              <a:rPr lang="en-US" dirty="0" err="1" smtClean="0"/>
              <a:t>Minutos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 numCol="3">
            <a:normAutofit fontScale="92500"/>
          </a:bodyPr>
          <a:lstStyle/>
          <a:p>
            <a:r>
              <a:rPr lang="en-US" dirty="0" smtClean="0"/>
              <a:t>Objective: </a:t>
            </a:r>
          </a:p>
          <a:p>
            <a:pPr lvl="1"/>
            <a:r>
              <a:rPr lang="en-US" dirty="0" smtClean="0"/>
              <a:t>I can describe reasons to study Spanish and say where I’m from,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Vocab/Ideas</a:t>
            </a:r>
            <a:endParaRPr lang="en-US" u="sng" dirty="0"/>
          </a:p>
          <a:p>
            <a:pPr lvl="1"/>
            <a:r>
              <a:rPr lang="en-US" dirty="0" smtClean="0"/>
              <a:t>Soy de…</a:t>
            </a:r>
          </a:p>
          <a:p>
            <a:pPr lvl="1"/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Vámonos</a:t>
            </a:r>
            <a:r>
              <a:rPr lang="en-US" dirty="0" smtClean="0"/>
              <a:t>:</a:t>
            </a:r>
          </a:p>
          <a:p>
            <a:pPr marL="365760" lvl="1" indent="0">
              <a:buNone/>
            </a:pPr>
            <a:r>
              <a:rPr lang="en-US" dirty="0" smtClean="0"/>
              <a:t>1.What was Frida Kahlo known for? Describe her style.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2. </a:t>
            </a:r>
            <a:r>
              <a:rPr lang="en-US" dirty="0"/>
              <a:t>D</a:t>
            </a:r>
            <a:r>
              <a:rPr lang="en-US" dirty="0" smtClean="0"/>
              <a:t>escribe the city of Toledo? Why was it built this way?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3. What novel was Miguel de Cervantes famous for writing?</a:t>
            </a:r>
          </a:p>
          <a:p>
            <a:pPr lv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5055" y="3962400"/>
            <a:ext cx="2981202" cy="218865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INM: WHERE ARE YOU FROM?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¿DE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4413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ask someone where they are from, you will use the expression: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¿De </a:t>
            </a:r>
            <a:r>
              <a:rPr lang="en-US" b="1" dirty="0" err="1" smtClean="0">
                <a:solidFill>
                  <a:schemeClr val="accent1"/>
                </a:solidFill>
              </a:rPr>
              <a:t>dónde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eres</a:t>
            </a:r>
            <a:r>
              <a:rPr lang="en-US" b="1" dirty="0" smtClean="0">
                <a:solidFill>
                  <a:schemeClr val="accent1"/>
                </a:solidFill>
              </a:rPr>
              <a:t>?</a:t>
            </a:r>
          </a:p>
          <a:p>
            <a:r>
              <a:rPr lang="en-US" dirty="0" smtClean="0"/>
              <a:t>To answer someone when asked where you are from you will use the expression: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Yo soy de…(place)</a:t>
            </a:r>
          </a:p>
          <a:p>
            <a:endParaRPr lang="en-US" dirty="0" smtClean="0"/>
          </a:p>
          <a:p>
            <a:r>
              <a:rPr lang="en-US" dirty="0" smtClean="0"/>
              <a:t>Useful places:</a:t>
            </a:r>
          </a:p>
          <a:p>
            <a:pPr lvl="1"/>
            <a:r>
              <a:rPr lang="en-US" dirty="0" smtClean="0"/>
              <a:t>North Carolina = Carolina del Norte</a:t>
            </a:r>
          </a:p>
          <a:p>
            <a:pPr lvl="1"/>
            <a:r>
              <a:rPr lang="en-US" dirty="0" smtClean="0"/>
              <a:t>The United States (USA) = Los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 (EEUU)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567372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Where are you from?</a:t>
            </a:r>
            <a:endParaRPr lang="en-US" sz="6000" b="1" dirty="0">
              <a:solidFill>
                <a:schemeClr val="accent1"/>
              </a:solidFill>
              <a:latin typeface="Century Schoolbook" pitchFamily="18" charset="0"/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3704" y="396875"/>
            <a:ext cx="7611203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5500" b="1" dirty="0" smtClean="0"/>
              <a:t>¿De dónde eres (tú)? </a:t>
            </a:r>
            <a:endParaRPr lang="en-US" sz="55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129" y="1335594"/>
            <a:ext cx="8636000" cy="441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758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567372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I am from…</a:t>
            </a:r>
            <a:endParaRPr lang="en-US" sz="6000" b="1" dirty="0">
              <a:solidFill>
                <a:schemeClr val="accent1"/>
              </a:solidFill>
              <a:latin typeface="Century Schoolbook" pitchFamily="18" charset="0"/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0637" y="396875"/>
            <a:ext cx="4324984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5500" b="1" dirty="0" smtClean="0"/>
              <a:t>Yo soy de…</a:t>
            </a:r>
            <a:endParaRPr lang="en-US" sz="55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9499" y="1335595"/>
            <a:ext cx="5442098" cy="433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938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567372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 soy de Nueva York.</a:t>
            </a:r>
            <a:endParaRPr lang="en-US" sz="6000" b="1" dirty="0">
              <a:solidFill>
                <a:schemeClr val="accent1"/>
              </a:solidFill>
              <a:latin typeface="Century Schoolbook" pitchFamily="18" charset="0"/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963" y="396875"/>
            <a:ext cx="8466336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5500" b="1" dirty="0" smtClean="0"/>
              <a:t>¿De dónde eres, </a:t>
            </a:r>
            <a:r>
              <a:rPr lang="es-ES_tradnl" sz="5500" b="1" dirty="0" err="1" smtClean="0"/>
              <a:t>Jay</a:t>
            </a:r>
            <a:r>
              <a:rPr lang="es-ES_tradnl" sz="5500" b="1" dirty="0" smtClean="0"/>
              <a:t> Z? </a:t>
            </a:r>
            <a:endParaRPr lang="en-US" sz="5500" b="1" dirty="0"/>
          </a:p>
        </p:txBody>
      </p:sp>
      <p:pic>
        <p:nvPicPr>
          <p:cNvPr id="6" name="Picture 4" descr="jay 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295399"/>
            <a:ext cx="2738438" cy="45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664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567372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 soy de Colombia.</a:t>
            </a:r>
            <a:endParaRPr lang="en-US" sz="6000" b="1" dirty="0">
              <a:solidFill>
                <a:schemeClr val="accent1"/>
              </a:solidFill>
              <a:latin typeface="Century Schoolbook" pitchFamily="18" charset="0"/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9836" y="396875"/>
            <a:ext cx="908659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5500" b="1" dirty="0" smtClean="0"/>
              <a:t>¿De dónde eres, Juanes? </a:t>
            </a:r>
            <a:endParaRPr lang="en-US" sz="5500" b="1" dirty="0"/>
          </a:p>
        </p:txBody>
      </p:sp>
      <p:pic>
        <p:nvPicPr>
          <p:cNvPr id="5" name="Picture 5" descr="Juan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6532" y="1335594"/>
            <a:ext cx="5789011" cy="433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149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567372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 soy de </a:t>
            </a:r>
            <a:r>
              <a:rPr lang="en-US" sz="6000" b="1" dirty="0" err="1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Tejas</a:t>
            </a:r>
            <a:r>
              <a:rPr lang="en-US" sz="6000" b="1" dirty="0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.</a:t>
            </a:r>
            <a:endParaRPr lang="en-US" sz="6000" b="1" dirty="0">
              <a:solidFill>
                <a:schemeClr val="accent1"/>
              </a:solidFill>
              <a:latin typeface="Century Schoolbook" pitchFamily="18" charset="0"/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22101" y="396875"/>
            <a:ext cx="9570468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5500" b="1" dirty="0" smtClean="0"/>
              <a:t>¿De dónde eres, </a:t>
            </a:r>
            <a:r>
              <a:rPr lang="es-ES_tradnl" sz="5500" b="1" dirty="0" err="1" smtClean="0"/>
              <a:t>Beyonce</a:t>
            </a:r>
            <a:r>
              <a:rPr lang="es-ES_tradnl" sz="5500" b="1" dirty="0" smtClean="0"/>
              <a:t>? </a:t>
            </a:r>
            <a:endParaRPr lang="en-US" sz="5500" b="1" dirty="0"/>
          </a:p>
        </p:txBody>
      </p:sp>
      <p:pic>
        <p:nvPicPr>
          <p:cNvPr id="6" name="Picture 5" descr="beyonce-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2990850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847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567372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 soy de </a:t>
            </a:r>
            <a:r>
              <a:rPr lang="en-US" sz="6000" b="1" dirty="0" err="1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Hawái</a:t>
            </a:r>
            <a:r>
              <a:rPr lang="en-US" sz="6000" b="1" dirty="0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.</a:t>
            </a:r>
            <a:endParaRPr lang="en-US" sz="6000" b="1" dirty="0">
              <a:solidFill>
                <a:schemeClr val="accent1"/>
              </a:solidFill>
              <a:latin typeface="Century Schoolbook" pitchFamily="18" charset="0"/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233" y="396875"/>
            <a:ext cx="9113799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5500" b="1" dirty="0" smtClean="0"/>
              <a:t>¿De dónde eres, Barack? </a:t>
            </a:r>
            <a:endParaRPr lang="en-US" sz="5500" b="1" dirty="0"/>
          </a:p>
        </p:txBody>
      </p:sp>
      <p:pic>
        <p:nvPicPr>
          <p:cNvPr id="5" name="Picture 5" descr="obama-wants-you-to-sign-up-for-obamara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4667" y="1303343"/>
            <a:ext cx="3230033" cy="459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022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567372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 soy de </a:t>
            </a:r>
            <a:r>
              <a:rPr lang="en-US" sz="6000" b="1" dirty="0" err="1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Misisipi</a:t>
            </a:r>
            <a:r>
              <a:rPr lang="en-US" sz="6000" b="1" dirty="0" smtClean="0">
                <a:solidFill>
                  <a:schemeClr val="accent1"/>
                </a:solidFill>
                <a:latin typeface="Century Schoolbook" pitchFamily="18" charset="0"/>
                <a:ea typeface="ＭＳ Ｐゴシック" pitchFamily="34" charset="-128"/>
              </a:rPr>
              <a:t>.</a:t>
            </a:r>
            <a:endParaRPr lang="en-US" sz="6000" b="1" dirty="0">
              <a:solidFill>
                <a:schemeClr val="accent1"/>
              </a:solidFill>
              <a:latin typeface="Century Schoolbook" pitchFamily="18" charset="0"/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6734" y="396875"/>
            <a:ext cx="8812798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5500" b="1" dirty="0" smtClean="0"/>
              <a:t>¿De dónde eres, </a:t>
            </a:r>
            <a:r>
              <a:rPr lang="es-ES_tradnl" sz="5500" b="1" dirty="0" err="1" smtClean="0"/>
              <a:t>Oprah</a:t>
            </a:r>
            <a:r>
              <a:rPr lang="es-ES_tradnl" sz="5500" b="1" dirty="0" smtClean="0"/>
              <a:t>? </a:t>
            </a:r>
            <a:endParaRPr lang="en-US" sz="5500" b="1" dirty="0"/>
          </a:p>
        </p:txBody>
      </p:sp>
      <p:pic>
        <p:nvPicPr>
          <p:cNvPr id="6" name="Picture 4" descr="oprah05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9333" y="1335594"/>
            <a:ext cx="6264402" cy="418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440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</a:t>
            </a:r>
            <a:r>
              <a:rPr lang="en-US" dirty="0" err="1" smtClean="0"/>
              <a:t>inVámonos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algn="l">
              <a:lnSpc>
                <a:spcPct val="90000"/>
              </a:lnSpc>
              <a:buNone/>
            </a:pPr>
            <a:r>
              <a:rPr lang="en-US" sz="2400" smtClean="0"/>
              <a:t>1.Escribe </a:t>
            </a:r>
            <a:r>
              <a:rPr lang="en-US" sz="2400" dirty="0" smtClean="0"/>
              <a:t>la </a:t>
            </a:r>
            <a:r>
              <a:rPr lang="en-US" sz="2400" dirty="0" err="1" smtClean="0"/>
              <a:t>Fecha</a:t>
            </a:r>
            <a:r>
              <a:rPr lang="en-US" sz="2400" dirty="0" smtClean="0"/>
              <a:t> y el </a:t>
            </a:r>
            <a:r>
              <a:rPr lang="en-US" sz="2400" dirty="0" err="1" smtClean="0"/>
              <a:t>objetivo</a:t>
            </a:r>
            <a:endParaRPr lang="en-US" sz="2400" dirty="0" smtClean="0"/>
          </a:p>
          <a:p>
            <a:pPr marL="609600" indent="-609600" algn="l">
              <a:lnSpc>
                <a:spcPct val="90000"/>
              </a:lnSpc>
              <a:buNone/>
            </a:pPr>
            <a:r>
              <a:rPr lang="en-US" sz="2400" dirty="0" smtClean="0"/>
              <a:t>Get in groups and star working on this activity:</a:t>
            </a:r>
          </a:p>
          <a:p>
            <a:pPr marL="609600" indent="-609600" algn="l">
              <a:lnSpc>
                <a:spcPct val="90000"/>
              </a:lnSpc>
              <a:buNone/>
            </a:pPr>
            <a:endParaRPr lang="en-US" sz="2400" dirty="0" smtClean="0"/>
          </a:p>
          <a:p>
            <a:pPr marL="609600" indent="-609600" algn="l">
              <a:lnSpc>
                <a:spcPct val="90000"/>
              </a:lnSpc>
            </a:pPr>
            <a:r>
              <a:rPr lang="en-US" sz="2400" dirty="0" smtClean="0"/>
              <a:t>You </a:t>
            </a:r>
            <a:r>
              <a:rPr lang="en-US" sz="2400" dirty="0"/>
              <a:t>are to create a </a:t>
            </a:r>
            <a:r>
              <a:rPr lang="en-US" sz="2400" dirty="0" smtClean="0"/>
              <a:t>mini poster </a:t>
            </a:r>
            <a:r>
              <a:rPr lang="en-US" sz="2400" dirty="0"/>
              <a:t>to represent YOUR</a:t>
            </a:r>
            <a:r>
              <a:rPr lang="en-US" sz="2400" dirty="0" smtClean="0"/>
              <a:t> GROUP’S reasons for </a:t>
            </a:r>
            <a:r>
              <a:rPr lang="en-US" sz="2400" dirty="0"/>
              <a:t>taking Spanish.</a:t>
            </a:r>
          </a:p>
          <a:p>
            <a:pPr marL="609600" indent="-609600" algn="l">
              <a:lnSpc>
                <a:spcPct val="90000"/>
              </a:lnSpc>
            </a:pPr>
            <a:endParaRPr lang="en-US" sz="2400" dirty="0"/>
          </a:p>
          <a:p>
            <a:pPr marL="609600" indent="-609600" algn="l">
              <a:lnSpc>
                <a:spcPct val="90000"/>
              </a:lnSpc>
            </a:pPr>
            <a:r>
              <a:rPr lang="en-US" sz="2400" dirty="0"/>
              <a:t>Draw pictures to represent things that motivate you and things that you hope to accomplish in your life by learning Spanish.</a:t>
            </a:r>
          </a:p>
          <a:p>
            <a:pPr marL="609600" indent="-609600" algn="l">
              <a:lnSpc>
                <a:spcPct val="90000"/>
              </a:lnSpc>
            </a:pPr>
            <a:endParaRPr lang="en-US" sz="2400" dirty="0"/>
          </a:p>
          <a:p>
            <a:pPr marL="609600" indent="-609600" algn="l">
              <a:lnSpc>
                <a:spcPct val="90000"/>
              </a:lnSpc>
            </a:pPr>
            <a:r>
              <a:rPr lang="en-US" sz="2400" dirty="0"/>
              <a:t>Posters should be colorful and well presented.  They should not contain just lists of words, but images that represent your </a:t>
            </a:r>
            <a:r>
              <a:rPr lang="en-US" sz="2400" dirty="0" smtClean="0"/>
              <a:t>ideas</a:t>
            </a:r>
            <a:r>
              <a:rPr lang="en-US" sz="2400" dirty="0"/>
              <a:t>.  Your final product will be presented and will be put into your Spanish </a:t>
            </a:r>
            <a:r>
              <a:rPr lang="en-US" sz="2400" dirty="0" smtClean="0"/>
              <a:t>folder </a:t>
            </a:r>
            <a:r>
              <a:rPr lang="en-US" sz="2400" dirty="0"/>
              <a:t>as</a:t>
            </a:r>
            <a:r>
              <a:rPr lang="en-US" sz="2400" dirty="0" smtClean="0"/>
              <a:t> one of your first entries.</a:t>
            </a:r>
            <a:endParaRPr lang="en-US" sz="2400" dirty="0"/>
          </a:p>
        </p:txBody>
      </p:sp>
      <p:pic>
        <p:nvPicPr>
          <p:cNvPr id="10244" name="Picture 4" descr="MCj043631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0"/>
            <a:ext cx="1714500" cy="1714500"/>
          </a:xfrm>
          <a:prstGeom prst="rect">
            <a:avLst/>
          </a:prstGeom>
          <a:noFill/>
        </p:spPr>
      </p:pic>
      <p:pic>
        <p:nvPicPr>
          <p:cNvPr id="10245" name="Picture 5" descr="MCj043619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1828800" cy="11811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0"/>
            <a:ext cx="2219202" cy="1629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2900" b="1" dirty="0">
                <a:solidFill>
                  <a:srgbClr val="FE863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¿De </a:t>
            </a:r>
            <a:r>
              <a:rPr lang="en-US" sz="12900" b="1" dirty="0" err="1">
                <a:solidFill>
                  <a:srgbClr val="FE863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dónde</a:t>
            </a:r>
            <a:r>
              <a:rPr lang="en-US" sz="12900" b="1" dirty="0">
                <a:solidFill>
                  <a:srgbClr val="FE863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 </a:t>
            </a:r>
            <a:r>
              <a:rPr lang="en-US" sz="12900" b="1" dirty="0" err="1">
                <a:solidFill>
                  <a:srgbClr val="FE863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eres</a:t>
            </a:r>
            <a:r>
              <a:rPr lang="en-US" sz="12900" b="1" dirty="0">
                <a:solidFill>
                  <a:srgbClr val="FE863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 </a:t>
            </a:r>
            <a:r>
              <a:rPr lang="en-US" sz="12900" b="1" dirty="0" err="1">
                <a:solidFill>
                  <a:srgbClr val="FE863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</a:t>
            </a:r>
            <a:r>
              <a:rPr lang="en-US" altLang="ja-JP" sz="12900" b="1" dirty="0" err="1">
                <a:solidFill>
                  <a:srgbClr val="FE863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ú</a:t>
            </a:r>
            <a:r>
              <a:rPr lang="en-US" sz="12900" b="1" dirty="0">
                <a:solidFill>
                  <a:srgbClr val="FE863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34139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0600" b="1" dirty="0" err="1">
                <a:solidFill>
                  <a:srgbClr val="FE863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Yo</a:t>
            </a:r>
            <a:r>
              <a:rPr lang="en-US" sz="10600" b="1" dirty="0">
                <a:solidFill>
                  <a:srgbClr val="FE863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 soy de </a:t>
            </a:r>
            <a:r>
              <a:rPr lang="en-US" sz="10600" b="1" dirty="0" smtClean="0">
                <a:solidFill>
                  <a:srgbClr val="FE8637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Puerto Rico.</a:t>
            </a:r>
            <a:endParaRPr lang="en-US" sz="10600" b="1" u="sng" dirty="0">
              <a:solidFill>
                <a:srgbClr val="FE8637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33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74132"/>
            <a:ext cx="6172200" cy="1054523"/>
          </a:xfrm>
        </p:spPr>
        <p:txBody>
          <a:bodyPr/>
          <a:lstStyle/>
          <a:p>
            <a:r>
              <a:rPr lang="en-US" u="sng" dirty="0" smtClean="0"/>
              <a:t>GP: </a:t>
            </a:r>
            <a:r>
              <a:rPr lang="en-US" u="sng" dirty="0" err="1" smtClean="0"/>
              <a:t>Tira</a:t>
            </a:r>
            <a:r>
              <a:rPr lang="en-US" u="sng" dirty="0" smtClean="0"/>
              <a:t> la </a:t>
            </a:r>
            <a:r>
              <a:rPr lang="en-US" u="sng" dirty="0" err="1" smtClean="0"/>
              <a:t>pregunta</a:t>
            </a:r>
            <a:r>
              <a:rPr lang="en-US" u="sng" dirty="0" smtClean="0"/>
              <a:t>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286000" y="1528655"/>
            <a:ext cx="6172200" cy="4059345"/>
          </a:xfrm>
        </p:spPr>
        <p:txBody>
          <a:bodyPr/>
          <a:lstStyle/>
          <a:p>
            <a:r>
              <a:rPr lang="en-US" dirty="0" smtClean="0"/>
              <a:t>We are going to play a QUICK GAME with the new QUESTIONS we’ve learned. I will start by throwing the </a:t>
            </a:r>
            <a:r>
              <a:rPr lang="en-US" dirty="0" smtClean="0"/>
              <a:t>ball to </a:t>
            </a:r>
            <a:r>
              <a:rPr lang="en-US" dirty="0" smtClean="0"/>
              <a:t>a person and asking them one of three questions:</a:t>
            </a:r>
          </a:p>
          <a:p>
            <a:r>
              <a:rPr lang="en-US" dirty="0" smtClean="0"/>
              <a:t>-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llamas?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llamo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 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 de…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-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Estoy</a:t>
            </a:r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0" y="5440255"/>
            <a:ext cx="6172200" cy="223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None/>
              <a:defRPr sz="1800" b="1" kern="1200">
                <a:solidFill>
                  <a:schemeClr val="tx2"/>
                </a:solidFill>
                <a:latin typeface="+mn-lt"/>
                <a:ea typeface="ＭＳ Ｐゴシック" pitchFamily="-112" charset="-128"/>
                <a:cs typeface="ＭＳ Ｐゴシック" charset="0"/>
              </a:defRPr>
            </a:lvl1pPr>
            <a:lvl2pPr marL="639763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91440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18745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46208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MUST answer in Spanish, then throw the animal to a NEW person and ask them a DIFFERENT question. I will set a TIMER and whoever has the animal when the timer RUNS OUT will get extra TAREA!!!</a:t>
            </a:r>
          </a:p>
        </p:txBody>
      </p:sp>
    </p:spTree>
    <p:extLst>
      <p:ext uri="{BB962C8B-B14F-4D97-AF65-F5344CB8AC3E}">
        <p14:creationId xmlns:p14="http://schemas.microsoft.com/office/powerpoint/2010/main" xmlns="" val="15681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7467600" cy="1143000"/>
          </a:xfrm>
        </p:spPr>
        <p:txBody>
          <a:bodyPr/>
          <a:lstStyle/>
          <a:p>
            <a:r>
              <a:rPr lang="en-US" dirty="0" err="1" smtClean="0"/>
              <a:t>Entrevistas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3657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will be interviewing your classmates to find out where they are from</a:t>
            </a:r>
          </a:p>
          <a:p>
            <a:r>
              <a:rPr lang="en-US" dirty="0" smtClean="0"/>
              <a:t>You will ask your classmates, “¿De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?” and they will respond “Yo soy de…”. Then you will switch roles</a:t>
            </a:r>
          </a:p>
          <a:p>
            <a:r>
              <a:rPr lang="en-US" dirty="0" smtClean="0"/>
              <a:t>You will ask 10 classmates and record your responses in the chart in your packet</a:t>
            </a:r>
          </a:p>
          <a:p>
            <a:r>
              <a:rPr lang="en-US" dirty="0" err="1" smtClean="0"/>
              <a:t>Recuerdan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No ENGLISH!</a:t>
            </a:r>
          </a:p>
          <a:p>
            <a:endParaRPr lang="en-US" dirty="0" smtClean="0"/>
          </a:p>
          <a:p>
            <a:r>
              <a:rPr lang="en-US" dirty="0" smtClean="0"/>
              <a:t>Use your appointment Pair work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</p:nvPr>
        </p:nvGraphicFramePr>
        <p:xfrm>
          <a:off x="4270375" y="533401"/>
          <a:ext cx="3657600" cy="585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49387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Estudiante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Respuesta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443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#1: </a:t>
                      </a:r>
                      <a:r>
                        <a:rPr lang="en-US" dirty="0" err="1" smtClean="0"/>
                        <a:t>María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Nueva</a:t>
                      </a:r>
                      <a:r>
                        <a:rPr lang="en-US" baseline="0" dirty="0" smtClean="0"/>
                        <a:t> York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76">
                <a:tc>
                  <a:txBody>
                    <a:bodyPr/>
                    <a:lstStyle/>
                    <a:p>
                      <a:r>
                        <a:rPr lang="en-US" dirty="0" smtClean="0"/>
                        <a:t>#2: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76">
                <a:tc>
                  <a:txBody>
                    <a:bodyPr/>
                    <a:lstStyle/>
                    <a:p>
                      <a:r>
                        <a:rPr lang="en-US" dirty="0" smtClean="0"/>
                        <a:t>#3: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76">
                <a:tc>
                  <a:txBody>
                    <a:bodyPr/>
                    <a:lstStyle/>
                    <a:p>
                      <a:r>
                        <a:rPr lang="en-US" dirty="0" smtClean="0"/>
                        <a:t>#4: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76">
                <a:tc>
                  <a:txBody>
                    <a:bodyPr/>
                    <a:lstStyle/>
                    <a:p>
                      <a:r>
                        <a:rPr lang="en-US" dirty="0" smtClean="0"/>
                        <a:t>#5: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76">
                <a:tc>
                  <a:txBody>
                    <a:bodyPr/>
                    <a:lstStyle/>
                    <a:p>
                      <a:r>
                        <a:rPr lang="en-US" dirty="0" smtClean="0"/>
                        <a:t>#6: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76">
                <a:tc>
                  <a:txBody>
                    <a:bodyPr/>
                    <a:lstStyle/>
                    <a:p>
                      <a:r>
                        <a:rPr lang="en-US" dirty="0" smtClean="0"/>
                        <a:t>#7: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76">
                <a:tc>
                  <a:txBody>
                    <a:bodyPr/>
                    <a:lstStyle/>
                    <a:p>
                      <a:r>
                        <a:rPr lang="en-US" dirty="0" smtClean="0"/>
                        <a:t>#8: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76">
                <a:tc>
                  <a:txBody>
                    <a:bodyPr/>
                    <a:lstStyle/>
                    <a:p>
                      <a:r>
                        <a:rPr lang="en-US" dirty="0" smtClean="0"/>
                        <a:t>#9: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76">
                <a:tc>
                  <a:txBody>
                    <a:bodyPr/>
                    <a:lstStyle/>
                    <a:p>
                      <a:r>
                        <a:rPr lang="en-US" dirty="0" smtClean="0"/>
                        <a:t>#10: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in Class/</a:t>
            </a:r>
            <a:r>
              <a:rPr lang="en-US" dirty="0" err="1" smtClean="0"/>
              <a:t>Tarea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Bar graph</a:t>
            </a:r>
          </a:p>
          <a:p>
            <a:endParaRPr lang="en-US" dirty="0" smtClean="0"/>
          </a:p>
          <a:p>
            <a:r>
              <a:rPr lang="en-US" dirty="0" smtClean="0"/>
              <a:t>You will take the data from your </a:t>
            </a:r>
            <a:r>
              <a:rPr lang="en-US" dirty="0" err="1" smtClean="0"/>
              <a:t>entrevistas</a:t>
            </a:r>
            <a:r>
              <a:rPr lang="en-US" dirty="0" smtClean="0"/>
              <a:t> and create a bar graph to show where the </a:t>
            </a:r>
            <a:r>
              <a:rPr lang="en-US" dirty="0" err="1" smtClean="0"/>
              <a:t>estudiantes</a:t>
            </a:r>
            <a:r>
              <a:rPr lang="en-US" dirty="0" smtClean="0"/>
              <a:t> you talked to are from (in your </a:t>
            </a:r>
            <a:r>
              <a:rPr lang="en-US" dirty="0" err="1" smtClean="0"/>
              <a:t>carpeta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Make sure your graph is clearly labeled with its different sections, the x and y axis are labeled and it has a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44513"/>
            <a:ext cx="7467600" cy="8270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800" u="sng" dirty="0" smtClean="0"/>
              <a:t>EXIT SLIP</a:t>
            </a:r>
            <a:endParaRPr lang="en-US" sz="8800" u="sng" dirty="0"/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1752600" y="1549400"/>
            <a:ext cx="7086600" cy="5308600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4800" b="0" dirty="0" smtClean="0">
                <a:ea typeface="MS PGothic" pitchFamily="34" charset="-128"/>
              </a:rPr>
              <a:t>	Translate the following.</a:t>
            </a:r>
          </a:p>
          <a:p>
            <a:pPr marL="914400" indent="-914400">
              <a:buAutoNum type="arabicPeriod"/>
            </a:pPr>
            <a:r>
              <a:rPr lang="en-US" sz="4800" b="0" dirty="0" smtClean="0">
                <a:ea typeface="MS PGothic" pitchFamily="34" charset="-128"/>
              </a:rPr>
              <a:t>¿</a:t>
            </a:r>
            <a:r>
              <a:rPr lang="en-US" sz="4800" b="0" dirty="0" err="1" smtClean="0">
                <a:ea typeface="MS PGothic" pitchFamily="34" charset="-128"/>
              </a:rPr>
              <a:t>Cómo</a:t>
            </a:r>
            <a:r>
              <a:rPr lang="en-US" sz="4800" b="0" dirty="0" smtClean="0">
                <a:ea typeface="MS PGothic" pitchFamily="34" charset="-128"/>
              </a:rPr>
              <a:t> </a:t>
            </a:r>
            <a:r>
              <a:rPr lang="en-US" sz="4800" b="0" dirty="0" err="1" smtClean="0">
                <a:ea typeface="MS PGothic" pitchFamily="34" charset="-128"/>
              </a:rPr>
              <a:t>estás</a:t>
            </a:r>
            <a:r>
              <a:rPr lang="en-US" sz="4800" b="0" dirty="0" smtClean="0">
                <a:ea typeface="MS PGothic" pitchFamily="34" charset="-128"/>
              </a:rPr>
              <a:t>?</a:t>
            </a:r>
          </a:p>
          <a:p>
            <a:pPr marL="914400" indent="-914400">
              <a:buAutoNum type="arabicPeriod"/>
            </a:pPr>
            <a:r>
              <a:rPr lang="en-US" sz="4800" b="0" dirty="0" smtClean="0">
                <a:ea typeface="MS PGothic" pitchFamily="34" charset="-128"/>
              </a:rPr>
              <a:t>¿De </a:t>
            </a:r>
            <a:r>
              <a:rPr lang="en-US" sz="4800" b="0" dirty="0" err="1" smtClean="0">
                <a:ea typeface="MS PGothic" pitchFamily="34" charset="-128"/>
              </a:rPr>
              <a:t>dónde</a:t>
            </a:r>
            <a:r>
              <a:rPr lang="en-US" sz="4800" b="0" dirty="0" smtClean="0">
                <a:ea typeface="MS PGothic" pitchFamily="34" charset="-128"/>
              </a:rPr>
              <a:t> </a:t>
            </a:r>
            <a:r>
              <a:rPr lang="en-US" sz="4800" b="0" dirty="0" err="1" smtClean="0">
                <a:ea typeface="MS PGothic" pitchFamily="34" charset="-128"/>
              </a:rPr>
              <a:t>eres</a:t>
            </a:r>
            <a:r>
              <a:rPr lang="en-US" sz="4800" b="0" dirty="0" smtClean="0">
                <a:ea typeface="MS PGothic" pitchFamily="34" charset="-128"/>
              </a:rPr>
              <a:t>?</a:t>
            </a:r>
          </a:p>
          <a:p>
            <a:pPr marL="914400" indent="-914400">
              <a:buAutoNum type="arabicPeriod"/>
            </a:pPr>
            <a:r>
              <a:rPr lang="en-US" sz="4800" b="0" dirty="0" smtClean="0">
                <a:ea typeface="MS PGothic" pitchFamily="34" charset="-128"/>
              </a:rPr>
              <a:t>I’m (doing) bad.</a:t>
            </a:r>
          </a:p>
          <a:p>
            <a:pPr marL="914400" indent="-914400">
              <a:buAutoNum type="arabicPeriod"/>
            </a:pPr>
            <a:r>
              <a:rPr lang="en-US" sz="4800" b="0" dirty="0" smtClean="0">
                <a:ea typeface="MS PGothic" pitchFamily="34" charset="-128"/>
              </a:rPr>
              <a:t>I am </a:t>
            </a:r>
            <a:r>
              <a:rPr lang="en-US" sz="4800" b="0" smtClean="0">
                <a:ea typeface="MS PGothic" pitchFamily="34" charset="-128"/>
              </a:rPr>
              <a:t>from Charlotte.</a:t>
            </a:r>
          </a:p>
          <a:p>
            <a:pPr marL="914400" indent="-914400">
              <a:buAutoNum type="arabicPeriod"/>
            </a:pPr>
            <a:endParaRPr lang="en-US" sz="4800" b="0" dirty="0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04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Participación</a:t>
            </a:r>
            <a:r>
              <a:rPr lang="en-US" dirty="0" smtClean="0"/>
              <a:t> y </a:t>
            </a:r>
            <a:r>
              <a:rPr lang="en-US" dirty="0" err="1" smtClean="0"/>
              <a:t>Reflección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Fill out your participation reflection in your </a:t>
            </a:r>
            <a:r>
              <a:rPr lang="en-US" dirty="0" err="1" smtClean="0"/>
              <a:t>carpeta</a:t>
            </a:r>
            <a:r>
              <a:rPr lang="en-US" dirty="0" smtClean="0"/>
              <a:t> to get your stamp!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cap="none" smtClean="0">
                <a:latin typeface="Rockwell" charset="0"/>
                <a:ea typeface="Arial" panose="020B0604020202020204" pitchFamily="34" charset="0"/>
              </a:rPr>
              <a:t>It</a:t>
            </a:r>
            <a:r>
              <a:rPr lang="ja-JP" altLang="en-US" cap="none" smtClean="0">
                <a:latin typeface="Rockwell" charset="0"/>
                <a:ea typeface="Arial" panose="020B0604020202020204" pitchFamily="34" charset="0"/>
              </a:rPr>
              <a:t>’</a:t>
            </a:r>
            <a:r>
              <a:rPr lang="en-US" altLang="ja-JP" cap="none" smtClean="0">
                <a:latin typeface="Rockwell" charset="0"/>
                <a:ea typeface="Arial" panose="020B0604020202020204" pitchFamily="34" charset="0"/>
              </a:rPr>
              <a:t>s Your Turn!</a:t>
            </a:r>
            <a:endParaRPr lang="en-US" cap="none" smtClean="0">
              <a:latin typeface="Rockwell" charset="0"/>
              <a:ea typeface="Arial" panose="020B0604020202020204" pitchFamily="34" charset="0"/>
            </a:endParaRP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>
                <a:latin typeface="Rockwell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With your partner, create a one-page advertisement that explains why it</a:t>
            </a:r>
            <a:r>
              <a:rPr lang="ja-JP" altLang="en-US" smtClean="0">
                <a:latin typeface="Rockwell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en-US" altLang="ja-JP" smtClean="0">
                <a:latin typeface="Rockwell" charset="0"/>
                <a:ea typeface="ＭＳ Ｐゴシック" panose="020B0600070205080204" pitchFamily="34" charset="-128"/>
              </a:rPr>
              <a:t>s important to study Spanish.</a:t>
            </a:r>
          </a:p>
          <a:p>
            <a:pPr lvl="1" eaLnBrk="1" hangingPunct="1"/>
            <a:r>
              <a:rPr lang="en-US" smtClean="0">
                <a:latin typeface="Rockwell" charset="0"/>
                <a:ea typeface="ＭＳ Ｐゴシック" panose="020B0600070205080204" pitchFamily="34" charset="-128"/>
              </a:rPr>
              <a:t>Use what you learned today</a:t>
            </a:r>
          </a:p>
          <a:p>
            <a:pPr eaLnBrk="1" hangingPunct="1"/>
            <a:r>
              <a:rPr lang="en-US" smtClean="0">
                <a:latin typeface="Rockwell" charset="0"/>
                <a:ea typeface="ＭＳ Ｐゴシック" panose="020B0600070205080204" pitchFamily="34" charset="-128"/>
              </a:rPr>
              <a:t>I will put the best ads up on our bulletin board!</a:t>
            </a:r>
          </a:p>
          <a:p>
            <a:pPr eaLnBrk="1" hangingPunct="1"/>
            <a:r>
              <a:rPr lang="en-US" smtClean="0">
                <a:latin typeface="Rockwell" charset="0"/>
                <a:ea typeface="ＭＳ Ｐゴシック" panose="020B0600070205080204" pitchFamily="34" charset="-128"/>
              </a:rPr>
              <a:t>Start looking for opportunities to use Spanish in your everyday life.</a:t>
            </a:r>
          </a:p>
        </p:txBody>
      </p:sp>
    </p:spTree>
    <p:extLst>
      <p:ext uri="{BB962C8B-B14F-4D97-AF65-F5344CB8AC3E}">
        <p14:creationId xmlns:p14="http://schemas.microsoft.com/office/powerpoint/2010/main" xmlns="" val="39980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EL OBJETIVO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3500" dirty="0"/>
              <a:t>I can describe reasons to study Spanish, say where I’m from, and sing the countries and capitals song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192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know each other better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2036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2400300" y="857251"/>
            <a:ext cx="5600700" cy="1540669"/>
          </a:xfrm>
        </p:spPr>
        <p:txBody>
          <a:bodyPr/>
          <a:lstStyle/>
          <a:p>
            <a:r>
              <a:rPr lang="en-US" sz="4125" u="sng"/>
              <a:t>Momento Cultural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>
          <a:xfrm>
            <a:off x="2857500" y="3371850"/>
            <a:ext cx="5143500" cy="1028700"/>
          </a:xfrm>
        </p:spPr>
        <p:txBody>
          <a:bodyPr>
            <a:normAutofit fontScale="92500" lnSpcReduction="20000"/>
          </a:bodyPr>
          <a:lstStyle/>
          <a:p>
            <a:r>
              <a:rPr lang="en-US" sz="3750"/>
              <a:t>Español es increíble porque…</a:t>
            </a:r>
          </a:p>
        </p:txBody>
      </p:sp>
    </p:spTree>
    <p:extLst>
      <p:ext uri="{BB962C8B-B14F-4D97-AF65-F5344CB8AC3E}">
        <p14:creationId xmlns:p14="http://schemas.microsoft.com/office/powerpoint/2010/main" xmlns="" val="175073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43000" y="857251"/>
            <a:ext cx="6858000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850">
                <a:latin typeface="Century Gothic" panose="020B0502020202020204" pitchFamily="34" charset="0"/>
              </a:rPr>
              <a:t>It can be hilarious and entertaining!</a:t>
            </a:r>
          </a:p>
        </p:txBody>
      </p:sp>
      <p:pic>
        <p:nvPicPr>
          <p:cNvPr id="1331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9862" y="1334692"/>
            <a:ext cx="3671888" cy="413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143000" y="5492354"/>
            <a:ext cx="685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>
                <a:latin typeface="Century Gothic" panose="020B0502020202020204" pitchFamily="34" charset="0"/>
              </a:rPr>
              <a:t>Just ask Buzz… </a:t>
            </a:r>
            <a:r>
              <a:rPr lang="en-US" sz="1800" i="1">
                <a:latin typeface="Century Gothic" panose="020B0502020202020204" pitchFamily="34" charset="0"/>
                <a:sym typeface="Wingdings" panose="05000000000000000000" pitchFamily="2" charset="2"/>
              </a:rPr>
              <a:t></a:t>
            </a:r>
            <a:endParaRPr lang="en-US" sz="1800" i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53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334" y="2057400"/>
            <a:ext cx="6172200" cy="2053590"/>
          </a:xfrm>
        </p:spPr>
        <p:txBody>
          <a:bodyPr/>
          <a:lstStyle/>
          <a:p>
            <a:r>
              <a:rPr lang="en-US" dirty="0" smtClean="0"/>
              <a:t>Why studying Spanish?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191000"/>
            <a:ext cx="6172200" cy="2190750"/>
          </a:xfrm>
        </p:spPr>
        <p:txBody>
          <a:bodyPr/>
          <a:lstStyle/>
          <a:p>
            <a:r>
              <a:rPr lang="en-US" dirty="0" smtClean="0"/>
              <a:t>MINI-POSTER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113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will call on volunteers to present their mini-posters to the class (everyone will turn them in-but you do not have to present)</a:t>
            </a:r>
          </a:p>
          <a:p>
            <a:r>
              <a:rPr lang="en-US" dirty="0" smtClean="0"/>
              <a:t>While others are presenting, I want you to take notes in your packet like this: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810000"/>
          <a:ext cx="7543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Names of Presenters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Reasons for Studying Spanish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>
            <a:off x="1447800" y="4800600"/>
            <a:ext cx="2895600" cy="1752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your classmates’ name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5334000" y="4800600"/>
            <a:ext cx="23622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at least one reason they give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477</TotalTime>
  <Words>874</Words>
  <Application>Microsoft Office PowerPoint</Application>
  <PresentationFormat>On-screen Show (4:3)</PresentationFormat>
  <Paragraphs>146</Paragraphs>
  <Slides>26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VÁMONOS 1-3   Tienen 5 Minutos</vt:lpstr>
      <vt:lpstr>Start inVámonos</vt:lpstr>
      <vt:lpstr>It’s Your Turn!</vt:lpstr>
      <vt:lpstr>EL OBJETIVO</vt:lpstr>
      <vt:lpstr>Let’s know each other better</vt:lpstr>
      <vt:lpstr>Momento Cultural</vt:lpstr>
      <vt:lpstr>Slide 7</vt:lpstr>
      <vt:lpstr>Why studying Spanish?</vt:lpstr>
      <vt:lpstr>Presentaciones</vt:lpstr>
      <vt:lpstr>INM: WHERE ARE YOU FROM?</vt:lpstr>
      <vt:lpstr>¿De dónde eres?</vt:lpstr>
      <vt:lpstr>Slide 12</vt:lpstr>
      <vt:lpstr>Slide 13</vt:lpstr>
      <vt:lpstr>A practicar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GP: Tira la pregunta!</vt:lpstr>
      <vt:lpstr>Entrevistas</vt:lpstr>
      <vt:lpstr>Start in Class/Tarea</vt:lpstr>
      <vt:lpstr>EXIT SLIP</vt:lpstr>
      <vt:lpstr>Participación y Reflección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Tienes 5 Minutos</dc:title>
  <dc:creator>Meredith Hall</dc:creator>
  <cp:lastModifiedBy>diana1.lugo</cp:lastModifiedBy>
  <cp:revision>17</cp:revision>
  <dcterms:created xsi:type="dcterms:W3CDTF">2013-08-15T17:42:02Z</dcterms:created>
  <dcterms:modified xsi:type="dcterms:W3CDTF">2014-09-10T13:55:39Z</dcterms:modified>
</cp:coreProperties>
</file>