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83" r:id="rId3"/>
    <p:sldId id="284" r:id="rId4"/>
    <p:sldId id="305" r:id="rId5"/>
    <p:sldId id="295" r:id="rId6"/>
    <p:sldId id="285" r:id="rId7"/>
    <p:sldId id="286" r:id="rId8"/>
    <p:sldId id="287" r:id="rId9"/>
    <p:sldId id="288" r:id="rId10"/>
    <p:sldId id="289" r:id="rId11"/>
    <p:sldId id="290" r:id="rId12"/>
    <p:sldId id="258" r:id="rId13"/>
    <p:sldId id="259" r:id="rId14"/>
    <p:sldId id="260" r:id="rId15"/>
    <p:sldId id="261" r:id="rId16"/>
    <p:sldId id="262" r:id="rId17"/>
    <p:sldId id="263" r:id="rId18"/>
    <p:sldId id="264" r:id="rId19"/>
    <p:sldId id="265" r:id="rId20"/>
    <p:sldId id="296" r:id="rId21"/>
    <p:sldId id="297" r:id="rId22"/>
    <p:sldId id="298" r:id="rId23"/>
    <p:sldId id="268" r:id="rId24"/>
    <p:sldId id="269" r:id="rId25"/>
    <p:sldId id="270" r:id="rId26"/>
    <p:sldId id="271" r:id="rId27"/>
    <p:sldId id="272" r:id="rId28"/>
    <p:sldId id="273" r:id="rId29"/>
    <p:sldId id="291" r:id="rId30"/>
    <p:sldId id="300" r:id="rId31"/>
    <p:sldId id="301" r:id="rId32"/>
    <p:sldId id="302" r:id="rId33"/>
    <p:sldId id="303" r:id="rId34"/>
    <p:sldId id="304" r:id="rId35"/>
    <p:sldId id="274" r:id="rId36"/>
    <p:sldId id="275" r:id="rId37"/>
    <p:sldId id="276" r:id="rId38"/>
    <p:sldId id="277" r:id="rId39"/>
    <p:sldId id="27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32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7A599-F04B-4B79-ADA0-6A8CF0EB178A}" type="datetimeFigureOut">
              <a:rPr lang="en-US" smtClean="0"/>
              <a:t>8/10/2014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170BC-3B6A-4DF9-B344-C67215E856C5}" type="slidenum">
              <a:rPr lang="en-US" smtClean="0"/>
              <a:t>‹#›</a:t>
            </a:fld>
            <a:endParaRPr lang="en-US"/>
          </a:p>
        </p:txBody>
      </p:sp>
    </p:spTree>
    <p:extLst>
      <p:ext uri="{BB962C8B-B14F-4D97-AF65-F5344CB8AC3E}">
        <p14:creationId xmlns:p14="http://schemas.microsoft.com/office/powerpoint/2010/main" val="318246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F2626A-14A4-544E-91CB-9D3A97822DF6}" type="slidenum">
              <a:rPr lang="en-US" smtClean="0"/>
              <a:pPr/>
              <a:t>5</a:t>
            </a:fld>
            <a:endParaRPr lang="en-US"/>
          </a:p>
        </p:txBody>
      </p:sp>
    </p:spTree>
    <p:extLst>
      <p:ext uri="{BB962C8B-B14F-4D97-AF65-F5344CB8AC3E}">
        <p14:creationId xmlns:p14="http://schemas.microsoft.com/office/powerpoint/2010/main" val="190219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6A5C3-33E1-6542-AF30-04A515D45FA7}" type="slidenum">
              <a:rPr lang="en-US"/>
              <a:pPr/>
              <a:t>33</a:t>
            </a:fld>
            <a:endParaRPr lang="en-US"/>
          </a:p>
        </p:txBody>
      </p:sp>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dirty="0" smtClean="0"/>
              <a:t>Throw around a stuffed animal and ask this!</a:t>
            </a:r>
            <a:endParaRPr lang="en-US" dirty="0"/>
          </a:p>
        </p:txBody>
      </p:sp>
    </p:spTree>
    <p:extLst>
      <p:ext uri="{BB962C8B-B14F-4D97-AF65-F5344CB8AC3E}">
        <p14:creationId xmlns:p14="http://schemas.microsoft.com/office/powerpoint/2010/main" val="851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9216C-41BF-3348-B639-3CE4BD0C1D4E}" type="slidenum">
              <a:rPr lang="en-US"/>
              <a:pPr/>
              <a:t>34</a:t>
            </a:fld>
            <a:endParaRPr lang="en-US"/>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12011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http://edtech2.boisestate.edu/baqueron/506/introduction/hello4.html</a:t>
            </a:r>
          </a:p>
          <a:p>
            <a:endParaRPr lang="en-US" dirty="0"/>
          </a:p>
        </p:txBody>
      </p:sp>
      <p:sp>
        <p:nvSpPr>
          <p:cNvPr id="4" name="Slide Number Placeholder 3"/>
          <p:cNvSpPr>
            <a:spLocks noGrp="1"/>
          </p:cNvSpPr>
          <p:nvPr>
            <p:ph type="sldNum" sz="quarter" idx="10"/>
          </p:nvPr>
        </p:nvSpPr>
        <p:spPr/>
        <p:txBody>
          <a:bodyPr/>
          <a:lstStyle/>
          <a:p>
            <a:fld id="{A9A170BC-3B6A-4DF9-B344-C67215E856C5}" type="slidenum">
              <a:rPr lang="en-US" smtClean="0"/>
              <a:t>36</a:t>
            </a:fld>
            <a:endParaRPr lang="en-US"/>
          </a:p>
        </p:txBody>
      </p:sp>
    </p:spTree>
    <p:extLst>
      <p:ext uri="{BB962C8B-B14F-4D97-AF65-F5344CB8AC3E}">
        <p14:creationId xmlns:p14="http://schemas.microsoft.com/office/powerpoint/2010/main" val="278017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52B2AB8-33AF-B14D-89C8-284EA1016A7C}" type="datetimeFigureOut">
              <a:rPr lang="en-US" smtClean="0"/>
              <a:pPr/>
              <a:t>8/10/2014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F028AC-ADD9-3440-9DC4-E7B0C2F959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2B2AB8-33AF-B14D-89C8-284EA1016A7C}"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28AC-ADD9-3440-9DC4-E7B0C2F959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2B2AB8-33AF-B14D-89C8-284EA1016A7C}" type="datetimeFigureOut">
              <a:rPr lang="en-US" smtClean="0"/>
              <a:pPr/>
              <a:t>8/10/2014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28AC-ADD9-3440-9DC4-E7B0C2F959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52B2AB8-33AF-B14D-89C8-284EA1016A7C}" type="datetimeFigureOut">
              <a:rPr lang="en-US" smtClean="0"/>
              <a:pPr/>
              <a:t>8/10/2014</a:t>
            </a:fld>
            <a:endParaRPr lang="en-US"/>
          </a:p>
        </p:txBody>
      </p:sp>
      <p:sp>
        <p:nvSpPr>
          <p:cNvPr id="9" name="Slide Number Placeholder 8"/>
          <p:cNvSpPr>
            <a:spLocks noGrp="1"/>
          </p:cNvSpPr>
          <p:nvPr>
            <p:ph type="sldNum" sz="quarter" idx="15"/>
          </p:nvPr>
        </p:nvSpPr>
        <p:spPr/>
        <p:txBody>
          <a:bodyPr rtlCol="0"/>
          <a:lstStyle/>
          <a:p>
            <a:fld id="{86F028AC-ADD9-3440-9DC4-E7B0C2F9598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52B2AB8-33AF-B14D-89C8-284EA1016A7C}" type="datetimeFigureOut">
              <a:rPr lang="en-US" smtClean="0"/>
              <a:pPr/>
              <a:t>8/10/2014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F028AC-ADD9-3440-9DC4-E7B0C2F959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52B2AB8-33AF-B14D-89C8-284EA1016A7C}" type="datetimeFigureOut">
              <a:rPr lang="en-US" smtClean="0"/>
              <a:pPr/>
              <a:t>8/10/2014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28AC-ADD9-3440-9DC4-E7B0C2F9598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52B2AB8-33AF-B14D-89C8-284EA1016A7C}" type="datetimeFigureOut">
              <a:rPr lang="en-US" smtClean="0"/>
              <a:pPr/>
              <a:t>8/10/2014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28AC-ADD9-3440-9DC4-E7B0C2F9598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52B2AB8-33AF-B14D-89C8-284EA1016A7C}" type="datetimeFigureOut">
              <a:rPr lang="en-US" smtClean="0"/>
              <a:pPr/>
              <a:t>8/10/2014</a:t>
            </a:fld>
            <a:endParaRPr lang="en-US"/>
          </a:p>
        </p:txBody>
      </p:sp>
      <p:sp>
        <p:nvSpPr>
          <p:cNvPr id="7" name="Slide Number Placeholder 6"/>
          <p:cNvSpPr>
            <a:spLocks noGrp="1"/>
          </p:cNvSpPr>
          <p:nvPr>
            <p:ph type="sldNum" sz="quarter" idx="11"/>
          </p:nvPr>
        </p:nvSpPr>
        <p:spPr/>
        <p:txBody>
          <a:bodyPr rtlCol="0"/>
          <a:lstStyle/>
          <a:p>
            <a:fld id="{86F028AC-ADD9-3440-9DC4-E7B0C2F9598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B2AB8-33AF-B14D-89C8-284EA1016A7C}" type="datetimeFigureOut">
              <a:rPr lang="en-US" smtClean="0"/>
              <a:pPr/>
              <a:t>8/10/2014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28AC-ADD9-3440-9DC4-E7B0C2F959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52B2AB8-33AF-B14D-89C8-284EA1016A7C}" type="datetimeFigureOut">
              <a:rPr lang="en-US" smtClean="0"/>
              <a:pPr/>
              <a:t>8/10/2014</a:t>
            </a:fld>
            <a:endParaRPr lang="en-US"/>
          </a:p>
        </p:txBody>
      </p:sp>
      <p:sp>
        <p:nvSpPr>
          <p:cNvPr id="22" name="Slide Number Placeholder 21"/>
          <p:cNvSpPr>
            <a:spLocks noGrp="1"/>
          </p:cNvSpPr>
          <p:nvPr>
            <p:ph type="sldNum" sz="quarter" idx="15"/>
          </p:nvPr>
        </p:nvSpPr>
        <p:spPr/>
        <p:txBody>
          <a:bodyPr rtlCol="0"/>
          <a:lstStyle/>
          <a:p>
            <a:fld id="{86F028AC-ADD9-3440-9DC4-E7B0C2F9598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52B2AB8-33AF-B14D-89C8-284EA1016A7C}" type="datetimeFigureOut">
              <a:rPr lang="en-US" smtClean="0"/>
              <a:pPr/>
              <a:t>8/10/2014</a:t>
            </a:fld>
            <a:endParaRPr lang="en-US"/>
          </a:p>
        </p:txBody>
      </p:sp>
      <p:sp>
        <p:nvSpPr>
          <p:cNvPr id="18" name="Slide Number Placeholder 17"/>
          <p:cNvSpPr>
            <a:spLocks noGrp="1"/>
          </p:cNvSpPr>
          <p:nvPr>
            <p:ph type="sldNum" sz="quarter" idx="11"/>
          </p:nvPr>
        </p:nvSpPr>
        <p:spPr/>
        <p:txBody>
          <a:bodyPr rtlCol="0"/>
          <a:lstStyle/>
          <a:p>
            <a:fld id="{86F028AC-ADD9-3440-9DC4-E7B0C2F9598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2B2AB8-33AF-B14D-89C8-284EA1016A7C}" type="datetimeFigureOut">
              <a:rPr lang="en-US" smtClean="0"/>
              <a:pPr/>
              <a:t>8/10/2014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F028AC-ADD9-3440-9DC4-E7B0C2F959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3677" y="138160"/>
            <a:ext cx="7467600" cy="1143000"/>
          </a:xfrm>
        </p:spPr>
        <p:txBody>
          <a:bodyPr>
            <a:normAutofit fontScale="90000"/>
          </a:bodyPr>
          <a:lstStyle/>
          <a:p>
            <a:pPr algn="ctr"/>
            <a:r>
              <a:rPr lang="en-US" sz="6000" b="1" dirty="0"/>
              <a:t>Vámonos:</a:t>
            </a:r>
            <a:r>
              <a:rPr lang="en-US" dirty="0"/>
              <a:t/>
            </a:r>
            <a:br>
              <a:rPr lang="en-US" dirty="0"/>
            </a:br>
            <a:r>
              <a:rPr lang="en-US" dirty="0"/>
              <a:t> </a:t>
            </a:r>
            <a:r>
              <a:rPr lang="en-US" dirty="0" err="1" smtClean="0"/>
              <a:t>Tienen</a:t>
            </a:r>
            <a:r>
              <a:rPr lang="en-US" dirty="0" smtClean="0"/>
              <a:t> 5 </a:t>
            </a:r>
            <a:r>
              <a:rPr lang="en-US" dirty="0" err="1" smtClean="0"/>
              <a:t>Minutos</a:t>
            </a:r>
            <a:endParaRPr lang="en-US" dirty="0"/>
          </a:p>
        </p:txBody>
      </p:sp>
      <p:sp>
        <p:nvSpPr>
          <p:cNvPr id="5" name="Content Placeholder 4"/>
          <p:cNvSpPr>
            <a:spLocks noGrp="1"/>
          </p:cNvSpPr>
          <p:nvPr>
            <p:ph sz="quarter" idx="1"/>
          </p:nvPr>
        </p:nvSpPr>
        <p:spPr>
          <a:xfrm>
            <a:off x="457200" y="1281160"/>
            <a:ext cx="7467600" cy="5010458"/>
          </a:xfrm>
        </p:spPr>
        <p:txBody>
          <a:bodyPr numCol="3">
            <a:normAutofit fontScale="85000" lnSpcReduction="20000"/>
          </a:bodyPr>
          <a:lstStyle/>
          <a:p>
            <a:r>
              <a:rPr lang="en-US" dirty="0" smtClean="0"/>
              <a:t>Objective: </a:t>
            </a:r>
          </a:p>
          <a:p>
            <a:pPr lvl="1"/>
            <a:r>
              <a:rPr lang="en-US" dirty="0" smtClean="0"/>
              <a:t>I can greet someone appropriately and tell them how I am doing</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Vocab/Ideas:</a:t>
            </a:r>
          </a:p>
          <a:p>
            <a:pPr lvl="1"/>
            <a:r>
              <a:rPr lang="en-US" dirty="0" err="1" smtClean="0"/>
              <a:t>Hola</a:t>
            </a:r>
            <a:endParaRPr lang="en-US" dirty="0" smtClean="0"/>
          </a:p>
          <a:p>
            <a:pPr lvl="1"/>
            <a:r>
              <a:rPr lang="en-US" dirty="0" smtClean="0"/>
              <a:t>Buenos </a:t>
            </a:r>
            <a:r>
              <a:rPr lang="en-US" dirty="0" err="1" smtClean="0"/>
              <a:t>días</a:t>
            </a:r>
            <a:endParaRPr lang="en-US" dirty="0" smtClean="0"/>
          </a:p>
          <a:p>
            <a:pPr lvl="1"/>
            <a:r>
              <a:rPr lang="en-US" dirty="0" err="1" smtClean="0"/>
              <a:t>Buenas</a:t>
            </a:r>
            <a:r>
              <a:rPr lang="en-US" dirty="0" smtClean="0"/>
              <a:t> </a:t>
            </a:r>
            <a:r>
              <a:rPr lang="en-US" dirty="0" err="1" smtClean="0"/>
              <a:t>tardes</a:t>
            </a:r>
            <a:endParaRPr lang="en-US" dirty="0" smtClean="0"/>
          </a:p>
          <a:p>
            <a:pPr lvl="1"/>
            <a:r>
              <a:rPr lang="en-US" dirty="0" err="1" smtClean="0"/>
              <a:t>Buenas</a:t>
            </a:r>
            <a:r>
              <a:rPr lang="en-US" dirty="0" smtClean="0"/>
              <a:t> </a:t>
            </a:r>
            <a:r>
              <a:rPr lang="en-US" dirty="0" err="1" smtClean="0"/>
              <a:t>noches</a:t>
            </a:r>
            <a:endParaRPr lang="en-US" dirty="0" smtClean="0"/>
          </a:p>
          <a:p>
            <a:pPr lvl="1"/>
            <a:r>
              <a:rPr lang="en-US" dirty="0" err="1" smtClean="0"/>
              <a:t>Adiós</a:t>
            </a:r>
            <a:endParaRPr lang="en-US" dirty="0" smtClean="0"/>
          </a:p>
          <a:p>
            <a:pPr lvl="1"/>
            <a:r>
              <a:rPr lang="en-US" dirty="0" err="1" smtClean="0"/>
              <a:t>Hasta</a:t>
            </a:r>
            <a:r>
              <a:rPr lang="en-US" dirty="0" smtClean="0"/>
              <a:t> </a:t>
            </a:r>
            <a:r>
              <a:rPr lang="en-US" dirty="0" err="1" smtClean="0"/>
              <a:t>Luego</a:t>
            </a:r>
            <a:endParaRPr lang="en-US" dirty="0" smtClean="0"/>
          </a:p>
          <a:p>
            <a:pPr lvl="1"/>
            <a:r>
              <a:rPr lang="en-US" dirty="0" smtClean="0"/>
              <a:t>¿</a:t>
            </a:r>
            <a:r>
              <a:rPr lang="en-US" dirty="0" err="1" smtClean="0"/>
              <a:t>Cómo</a:t>
            </a:r>
            <a:r>
              <a:rPr lang="en-US" dirty="0" smtClean="0"/>
              <a:t> </a:t>
            </a:r>
            <a:r>
              <a:rPr lang="en-US" dirty="0" err="1" smtClean="0"/>
              <a:t>te</a:t>
            </a:r>
            <a:r>
              <a:rPr lang="en-US" dirty="0" smtClean="0"/>
              <a:t> llamas?</a:t>
            </a:r>
          </a:p>
          <a:p>
            <a:pPr lvl="1"/>
            <a:r>
              <a:rPr lang="en-US" dirty="0" smtClean="0"/>
              <a:t>Me </a:t>
            </a:r>
            <a:r>
              <a:rPr lang="en-US" dirty="0" err="1" smtClean="0"/>
              <a:t>llamo</a:t>
            </a:r>
            <a:endParaRPr lang="en-US" dirty="0" smtClean="0"/>
          </a:p>
          <a:p>
            <a:pPr lvl="1"/>
            <a:r>
              <a:rPr lang="en-US" dirty="0" smtClean="0"/>
              <a:t>¿</a:t>
            </a:r>
            <a:r>
              <a:rPr lang="en-US" dirty="0" err="1" smtClean="0"/>
              <a:t>Cómo</a:t>
            </a:r>
            <a:r>
              <a:rPr lang="en-US" dirty="0" smtClean="0"/>
              <a:t> </a:t>
            </a:r>
            <a:r>
              <a:rPr lang="en-US" dirty="0" err="1" smtClean="0"/>
              <a:t>estás</a:t>
            </a:r>
            <a:r>
              <a:rPr lang="en-US" dirty="0" smtClean="0"/>
              <a:t>?</a:t>
            </a:r>
          </a:p>
          <a:p>
            <a:pPr lvl="1"/>
            <a:r>
              <a:rPr lang="en-US" dirty="0" smtClean="0"/>
              <a:t>Yo </a:t>
            </a:r>
            <a:r>
              <a:rPr lang="en-US" dirty="0" err="1" smtClean="0"/>
              <a:t>estoy</a:t>
            </a:r>
            <a:r>
              <a:rPr lang="en-US" dirty="0" smtClean="0"/>
              <a:t> </a:t>
            </a:r>
            <a:r>
              <a:rPr lang="en-US" dirty="0" err="1" smtClean="0"/>
              <a:t>bien</a:t>
            </a:r>
            <a:r>
              <a:rPr lang="en-US" dirty="0" smtClean="0"/>
              <a:t>.</a:t>
            </a:r>
          </a:p>
          <a:p>
            <a:pPr lvl="1"/>
            <a:r>
              <a:rPr lang="en-US" dirty="0" smtClean="0"/>
              <a:t>Yo </a:t>
            </a:r>
            <a:r>
              <a:rPr lang="en-US" dirty="0" err="1" smtClean="0"/>
              <a:t>estoy</a:t>
            </a:r>
            <a:r>
              <a:rPr lang="en-US" dirty="0" smtClean="0"/>
              <a:t> </a:t>
            </a:r>
            <a:r>
              <a:rPr lang="en-US" dirty="0" err="1" smtClean="0"/>
              <a:t>más</a:t>
            </a:r>
            <a:r>
              <a:rPr lang="en-US" dirty="0" smtClean="0"/>
              <a:t> o </a:t>
            </a:r>
            <a:r>
              <a:rPr lang="en-US" dirty="0" err="1" smtClean="0"/>
              <a:t>menos</a:t>
            </a:r>
            <a:r>
              <a:rPr lang="en-US" dirty="0" smtClean="0"/>
              <a:t>.</a:t>
            </a:r>
          </a:p>
          <a:p>
            <a:pPr lvl="1"/>
            <a:r>
              <a:rPr lang="en-US" dirty="0" smtClean="0"/>
              <a:t>Yo </a:t>
            </a:r>
            <a:r>
              <a:rPr lang="en-US" dirty="0" err="1" smtClean="0"/>
              <a:t>estoy</a:t>
            </a:r>
            <a:r>
              <a:rPr lang="en-US" dirty="0" smtClean="0"/>
              <a:t> mal.</a:t>
            </a:r>
          </a:p>
          <a:p>
            <a:pPr lvl="1"/>
            <a:r>
              <a:rPr lang="en-US" dirty="0" smtClean="0"/>
              <a:t>Mucho gusto.</a:t>
            </a:r>
          </a:p>
          <a:p>
            <a:pPr lvl="1"/>
            <a:r>
              <a:rPr lang="en-US" dirty="0" err="1" smtClean="0"/>
              <a:t>Igualmente</a:t>
            </a:r>
            <a:endParaRPr lang="en-US" dirty="0" smtClean="0"/>
          </a:p>
          <a:p>
            <a:pPr lvl="1"/>
            <a:endParaRPr lang="en-US" dirty="0" smtClean="0"/>
          </a:p>
          <a:p>
            <a:r>
              <a:rPr lang="en-US" b="1" dirty="0" smtClean="0"/>
              <a:t>Vámonos:</a:t>
            </a:r>
          </a:p>
          <a:p>
            <a:pPr lvl="1"/>
            <a:r>
              <a:rPr lang="en-US" dirty="0" smtClean="0"/>
              <a:t>Write a sentence telling me you are from the capital of Venezuela.</a:t>
            </a:r>
          </a:p>
          <a:p>
            <a:pPr lvl="1"/>
            <a:endParaRPr lang="en-US" dirty="0" smtClean="0"/>
          </a:p>
          <a:p>
            <a:pPr lvl="1"/>
            <a:r>
              <a:rPr lang="en-US" dirty="0" smtClean="0"/>
              <a:t>Write a sentence telling me Sarah (she) is from the capital of Uruguay.</a:t>
            </a:r>
          </a:p>
          <a:p>
            <a:pPr lvl="1"/>
            <a:r>
              <a:rPr lang="en-US" dirty="0" smtClean="0"/>
              <a:t>Write a sentence telling me that we are from the United States.</a:t>
            </a:r>
          </a:p>
          <a:p>
            <a:pPr lvl="1"/>
            <a:r>
              <a:rPr lang="en-US" dirty="0" smtClean="0"/>
              <a:t>Write a question asking someone else where they are from.</a:t>
            </a:r>
            <a:endParaRPr lang="en-US" dirty="0"/>
          </a:p>
        </p:txBody>
      </p:sp>
      <p:sp>
        <p:nvSpPr>
          <p:cNvPr id="6" name="Rectangle 5"/>
          <p:cNvSpPr/>
          <p:nvPr/>
        </p:nvSpPr>
        <p:spPr>
          <a:xfrm>
            <a:off x="279100" y="3949761"/>
            <a:ext cx="2749130" cy="206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Warm-Up</a:t>
            </a:r>
          </a:p>
          <a:p>
            <a:pPr algn="ctr"/>
            <a:endParaRPr lang="en-US" dirty="0" smtClean="0"/>
          </a:p>
          <a:p>
            <a:pPr algn="ctr"/>
            <a:r>
              <a:rPr lang="en-US" dirty="0" smtClean="0"/>
              <a:t>In your packet, write down the </a:t>
            </a:r>
            <a:r>
              <a:rPr lang="en-US" i="1" dirty="0" err="1" smtClean="0"/>
              <a:t>fecha</a:t>
            </a:r>
            <a:r>
              <a:rPr lang="en-US" dirty="0" smtClean="0"/>
              <a:t>, the objective and answer the </a:t>
            </a:r>
            <a:r>
              <a:rPr lang="en-US" dirty="0" err="1" smtClean="0"/>
              <a:t>vámonos</a:t>
            </a:r>
            <a:r>
              <a:rPr lang="en-US" dirty="0" smtClean="0"/>
              <a:t>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6862"/>
            <a:ext cx="7467600" cy="1143000"/>
          </a:xfrm>
        </p:spPr>
        <p:txBody>
          <a:bodyPr>
            <a:normAutofit/>
          </a:bodyPr>
          <a:lstStyle/>
          <a:p>
            <a:pPr algn="ctr"/>
            <a:r>
              <a:rPr lang="en-US" sz="4800" b="1" dirty="0" smtClean="0"/>
              <a:t>OOPS…</a:t>
            </a:r>
            <a:endParaRPr lang="en-US" sz="4800" b="1" dirty="0"/>
          </a:p>
        </p:txBody>
      </p:sp>
      <p:sp>
        <p:nvSpPr>
          <p:cNvPr id="3" name="Content Placeholder 2"/>
          <p:cNvSpPr>
            <a:spLocks noGrp="1"/>
          </p:cNvSpPr>
          <p:nvPr>
            <p:ph sz="quarter" idx="1"/>
          </p:nvPr>
        </p:nvSpPr>
        <p:spPr>
          <a:xfrm>
            <a:off x="457200" y="846138"/>
            <a:ext cx="7467600" cy="4873752"/>
          </a:xfrm>
        </p:spPr>
        <p:txBody>
          <a:bodyPr/>
          <a:lstStyle/>
          <a:p>
            <a:pPr algn="ctr">
              <a:buNone/>
            </a:pPr>
            <a:r>
              <a:rPr lang="en-US" dirty="0" smtClean="0"/>
              <a:t>http://</a:t>
            </a:r>
            <a:r>
              <a:rPr lang="en-US" dirty="0" err="1" smtClean="0"/>
              <a:t>www.youtube.com/watch?v</a:t>
            </a:r>
            <a:r>
              <a:rPr lang="en-US" dirty="0" smtClean="0"/>
              <a:t>=bG7FsJA18vI</a:t>
            </a:r>
            <a:endParaRPr lang="en-US" dirty="0"/>
          </a:p>
        </p:txBody>
      </p:sp>
      <p:pic>
        <p:nvPicPr>
          <p:cNvPr id="4" name="Picture 3"/>
          <p:cNvPicPr>
            <a:picLocks noChangeAspect="1"/>
          </p:cNvPicPr>
          <p:nvPr/>
        </p:nvPicPr>
        <p:blipFill>
          <a:blip r:embed="rId2"/>
          <a:stretch>
            <a:fillRect/>
          </a:stretch>
        </p:blipFill>
        <p:spPr>
          <a:xfrm>
            <a:off x="1066800" y="1608512"/>
            <a:ext cx="6858000" cy="4563688"/>
          </a:xfrm>
          <a:prstGeom prst="rect">
            <a:avLst/>
          </a:prstGeom>
        </p:spPr>
      </p:pic>
    </p:spTree>
    <p:extLst>
      <p:ext uri="{BB962C8B-B14F-4D97-AF65-F5344CB8AC3E}">
        <p14:creationId xmlns:p14="http://schemas.microsoft.com/office/powerpoint/2010/main" val="113801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INM:Greetings</a:t>
            </a:r>
            <a:r>
              <a:rPr lang="en-US" dirty="0" smtClean="0"/>
              <a:t> &amp; Farewells</a:t>
            </a:r>
            <a:endParaRPr lang="en-US" dirty="0"/>
          </a:p>
        </p:txBody>
      </p:sp>
      <p:sp>
        <p:nvSpPr>
          <p:cNvPr id="5" name="Text Placeholder 4"/>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153269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396875"/>
            <a:ext cx="5818187"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Hola</a:t>
            </a:r>
          </a:p>
        </p:txBody>
      </p:sp>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Hello</a:t>
            </a:r>
          </a:p>
        </p:txBody>
      </p:sp>
      <p:pic>
        <p:nvPicPr>
          <p:cNvPr id="21507" name="Picture 2" descr="waving hello clipart, clip art waving children picture, clipart hello, animated clip art  saying hello"/>
          <p:cNvPicPr>
            <a:picLocks noChangeAspect="1" noChangeArrowheads="1"/>
          </p:cNvPicPr>
          <p:nvPr/>
        </p:nvPicPr>
        <p:blipFill>
          <a:blip r:embed="rId2"/>
          <a:srcRect/>
          <a:stretch>
            <a:fillRect/>
          </a:stretch>
        </p:blipFill>
        <p:spPr bwMode="auto">
          <a:xfrm>
            <a:off x="2590800" y="1371600"/>
            <a:ext cx="321945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396875"/>
            <a:ext cx="5818187"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Buenos días</a:t>
            </a:r>
          </a:p>
        </p:txBody>
      </p:sp>
      <p:sp>
        <p:nvSpPr>
          <p:cNvPr id="4" name="TextBox 3"/>
          <p:cNvSpPr txBox="1">
            <a:spLocks noChangeArrowheads="1"/>
          </p:cNvSpPr>
          <p:nvPr/>
        </p:nvSpPr>
        <p:spPr bwMode="auto">
          <a:xfrm>
            <a:off x="685800" y="5673725"/>
            <a:ext cx="74676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Good morning</a:t>
            </a:r>
          </a:p>
        </p:txBody>
      </p:sp>
      <p:pic>
        <p:nvPicPr>
          <p:cNvPr id="22531" name="Picture 2" descr="http://4.bp.blogspot.com/_MjHpEI7eRXc/Sv3y77NVDQI/AAAAAAAAAUo/pVYYTafZbzo/s400/13316-Rooster-Crowing-On-A-Fence-On-A-Farm-Early-In-The-Morning-Clipart-Illustration.jpg"/>
          <p:cNvPicPr>
            <a:picLocks noChangeAspect="1" noChangeArrowheads="1"/>
          </p:cNvPicPr>
          <p:nvPr/>
        </p:nvPicPr>
        <p:blipFill>
          <a:blip r:embed="rId2"/>
          <a:srcRect/>
          <a:stretch>
            <a:fillRect/>
          </a:stretch>
        </p:blipFill>
        <p:spPr bwMode="auto">
          <a:xfrm>
            <a:off x="1744663" y="1524000"/>
            <a:ext cx="5265737"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396875"/>
            <a:ext cx="6672262"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Buenas tardes</a:t>
            </a:r>
          </a:p>
        </p:txBody>
      </p:sp>
      <p:sp>
        <p:nvSpPr>
          <p:cNvPr id="4" name="TextBox 3"/>
          <p:cNvSpPr txBox="1">
            <a:spLocks noChangeArrowheads="1"/>
          </p:cNvSpPr>
          <p:nvPr/>
        </p:nvSpPr>
        <p:spPr bwMode="auto">
          <a:xfrm>
            <a:off x="685800" y="5673725"/>
            <a:ext cx="74676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Good afternoon</a:t>
            </a:r>
          </a:p>
        </p:txBody>
      </p:sp>
      <p:pic>
        <p:nvPicPr>
          <p:cNvPr id="23555" name="Picture 2" descr="http://4.bp.blogspot.com/_IRtMk98GnPU/TBaIVyE8t0I/AAAAAAAAE9k/9TjFQGJnN_o/s1600/Sun_Clipart.jpg"/>
          <p:cNvPicPr>
            <a:picLocks noChangeAspect="1" noChangeArrowheads="1"/>
          </p:cNvPicPr>
          <p:nvPr/>
        </p:nvPicPr>
        <p:blipFill>
          <a:blip r:embed="rId2"/>
          <a:srcRect/>
          <a:stretch>
            <a:fillRect/>
          </a:stretch>
        </p:blipFill>
        <p:spPr bwMode="auto">
          <a:xfrm>
            <a:off x="2209800" y="1295400"/>
            <a:ext cx="4800600" cy="4541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396875"/>
            <a:ext cx="6672262"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Buenas noches*</a:t>
            </a:r>
          </a:p>
        </p:txBody>
      </p:sp>
      <p:sp>
        <p:nvSpPr>
          <p:cNvPr id="4" name="TextBox 3"/>
          <p:cNvSpPr txBox="1">
            <a:spLocks noChangeArrowheads="1"/>
          </p:cNvSpPr>
          <p:nvPr/>
        </p:nvSpPr>
        <p:spPr bwMode="auto">
          <a:xfrm>
            <a:off x="0" y="5689600"/>
            <a:ext cx="91440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Good evening/night</a:t>
            </a:r>
          </a:p>
        </p:txBody>
      </p:sp>
      <p:sp>
        <p:nvSpPr>
          <p:cNvPr id="24579" name="TextBox 4"/>
          <p:cNvSpPr txBox="1">
            <a:spLocks noChangeArrowheads="1"/>
          </p:cNvSpPr>
          <p:nvPr/>
        </p:nvSpPr>
        <p:spPr bwMode="auto">
          <a:xfrm>
            <a:off x="381000" y="6488113"/>
            <a:ext cx="8382000" cy="369887"/>
          </a:xfrm>
          <a:prstGeom prst="rect">
            <a:avLst/>
          </a:prstGeom>
          <a:noFill/>
          <a:ln w="9525">
            <a:noFill/>
            <a:miter lim="800000"/>
            <a:headEnd/>
            <a:tailEnd/>
          </a:ln>
        </p:spPr>
        <p:txBody>
          <a:bodyPr>
            <a:spAutoFit/>
          </a:bodyPr>
          <a:lstStyle/>
          <a:p>
            <a:pPr algn="ctr"/>
            <a:r>
              <a:rPr lang="en-US" i="1">
                <a:latin typeface="Century Schoolbook" pitchFamily="18" charset="0"/>
              </a:rPr>
              <a:t>This can be a greeting OR a goodbye</a:t>
            </a:r>
          </a:p>
        </p:txBody>
      </p:sp>
      <p:pic>
        <p:nvPicPr>
          <p:cNvPr id="24580" name="Picture 2" descr="http://i43.tower.com/images/mm101750861/goodnight-moon-buenas-noches-luna-margaret-wise-brown-paperback-cover-art.jpg"/>
          <p:cNvPicPr>
            <a:picLocks noChangeAspect="1" noChangeArrowheads="1"/>
          </p:cNvPicPr>
          <p:nvPr/>
        </p:nvPicPr>
        <p:blipFill>
          <a:blip r:embed="rId2"/>
          <a:srcRect/>
          <a:stretch>
            <a:fillRect/>
          </a:stretch>
        </p:blipFill>
        <p:spPr bwMode="auto">
          <a:xfrm>
            <a:off x="1905000" y="1371600"/>
            <a:ext cx="5257800" cy="4443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152400"/>
            <a:ext cx="6672262"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Adiós</a:t>
            </a:r>
          </a:p>
        </p:txBody>
      </p:sp>
      <p:sp>
        <p:nvSpPr>
          <p:cNvPr id="4" name="TextBox 3"/>
          <p:cNvSpPr txBox="1">
            <a:spLocks noChangeArrowheads="1"/>
          </p:cNvSpPr>
          <p:nvPr/>
        </p:nvSpPr>
        <p:spPr bwMode="auto">
          <a:xfrm>
            <a:off x="0" y="5689600"/>
            <a:ext cx="91440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Goodbye</a:t>
            </a:r>
          </a:p>
        </p:txBody>
      </p:sp>
      <p:pic>
        <p:nvPicPr>
          <p:cNvPr id="25603" name="Picture 2" descr="http://www.picturesof.net/_images_300/mom_waving_goodbye_to_child_on_a_school_bus_royalty_free_080811-169109-433020.jpg"/>
          <p:cNvPicPr>
            <a:picLocks noChangeAspect="1" noChangeArrowheads="1"/>
          </p:cNvPicPr>
          <p:nvPr/>
        </p:nvPicPr>
        <p:blipFill>
          <a:blip r:embed="rId2"/>
          <a:srcRect/>
          <a:stretch>
            <a:fillRect/>
          </a:stretch>
        </p:blipFill>
        <p:spPr bwMode="auto">
          <a:xfrm>
            <a:off x="2667000" y="1219200"/>
            <a:ext cx="3819525" cy="460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4938" y="152400"/>
            <a:ext cx="6672262"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Hasta luego</a:t>
            </a:r>
          </a:p>
        </p:txBody>
      </p:sp>
      <p:sp>
        <p:nvSpPr>
          <p:cNvPr id="4" name="TextBox 3"/>
          <p:cNvSpPr txBox="1">
            <a:spLocks noChangeArrowheads="1"/>
          </p:cNvSpPr>
          <p:nvPr/>
        </p:nvSpPr>
        <p:spPr bwMode="auto">
          <a:xfrm>
            <a:off x="0" y="5689600"/>
            <a:ext cx="91440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See you later</a:t>
            </a:r>
          </a:p>
        </p:txBody>
      </p:sp>
      <p:pic>
        <p:nvPicPr>
          <p:cNvPr id="26627" name="Picture 2" descr="http://www.clipartheaven.com/clipart/time/stop_watch_-_analog_2.gif"/>
          <p:cNvPicPr>
            <a:picLocks noChangeAspect="1" noChangeArrowheads="1"/>
          </p:cNvPicPr>
          <p:nvPr/>
        </p:nvPicPr>
        <p:blipFill>
          <a:blip r:embed="rId2"/>
          <a:srcRect/>
          <a:stretch>
            <a:fillRect/>
          </a:stretch>
        </p:blipFill>
        <p:spPr bwMode="auto">
          <a:xfrm>
            <a:off x="2667000" y="1143000"/>
            <a:ext cx="3962400" cy="4735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152400"/>
            <a:ext cx="8382000"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¿Cómo te llamas?</a:t>
            </a:r>
          </a:p>
        </p:txBody>
      </p:sp>
      <p:sp>
        <p:nvSpPr>
          <p:cNvPr id="4" name="TextBox 3"/>
          <p:cNvSpPr txBox="1">
            <a:spLocks noChangeArrowheads="1"/>
          </p:cNvSpPr>
          <p:nvPr/>
        </p:nvSpPr>
        <p:spPr bwMode="auto">
          <a:xfrm>
            <a:off x="0" y="5689600"/>
            <a:ext cx="91440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What is your name?</a:t>
            </a:r>
          </a:p>
        </p:txBody>
      </p:sp>
      <p:pic>
        <p:nvPicPr>
          <p:cNvPr id="27651" name="Picture 2" descr="http://mda.firdaus-harun.com/wp-content/uploads/2009/07/CLIPART_OF_15195_SM_548426BB.jpg"/>
          <p:cNvPicPr>
            <a:picLocks noChangeAspect="1" noChangeArrowheads="1"/>
          </p:cNvPicPr>
          <p:nvPr/>
        </p:nvPicPr>
        <p:blipFill>
          <a:blip r:embed="rId2"/>
          <a:srcRect/>
          <a:stretch>
            <a:fillRect/>
          </a:stretch>
        </p:blipFill>
        <p:spPr bwMode="auto">
          <a:xfrm>
            <a:off x="1447800" y="1143000"/>
            <a:ext cx="609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152400"/>
            <a:ext cx="8382000" cy="1016000"/>
          </a:xfrm>
          <a:prstGeom prst="rect">
            <a:avLst/>
          </a:prstGeom>
          <a:noFill/>
          <a:ln w="9525">
            <a:noFill/>
            <a:miter lim="800000"/>
            <a:headEnd/>
            <a:tailEnd/>
          </a:ln>
        </p:spPr>
        <p:txBody>
          <a:bodyPr>
            <a:spAutoFit/>
          </a:bodyPr>
          <a:lstStyle/>
          <a:p>
            <a:pPr algn="ctr"/>
            <a:r>
              <a:rPr lang="en-US" sz="6000" b="1">
                <a:latin typeface="Century Schoolbook" pitchFamily="18" charset="0"/>
                <a:ea typeface="ＭＳ Ｐゴシック" pitchFamily="34" charset="-128"/>
              </a:rPr>
              <a:t>Me llamo…</a:t>
            </a:r>
          </a:p>
        </p:txBody>
      </p:sp>
      <p:sp>
        <p:nvSpPr>
          <p:cNvPr id="4" name="TextBox 3"/>
          <p:cNvSpPr txBox="1">
            <a:spLocks noChangeArrowheads="1"/>
          </p:cNvSpPr>
          <p:nvPr/>
        </p:nvSpPr>
        <p:spPr bwMode="auto">
          <a:xfrm>
            <a:off x="0" y="5689600"/>
            <a:ext cx="9144000" cy="1016000"/>
          </a:xfrm>
          <a:prstGeom prst="rect">
            <a:avLst/>
          </a:prstGeom>
          <a:noFill/>
          <a:ln w="9525">
            <a:noFill/>
            <a:miter lim="800000"/>
            <a:headEnd/>
            <a:tailEnd/>
          </a:ln>
        </p:spPr>
        <p:txBody>
          <a:bodyPr>
            <a:spAutoFit/>
          </a:bodyPr>
          <a:lstStyle/>
          <a:p>
            <a:pPr algn="ctr"/>
            <a:r>
              <a:rPr lang="en-US" sz="6000" b="1">
                <a:solidFill>
                  <a:schemeClr val="accent1"/>
                </a:solidFill>
                <a:latin typeface="Century Schoolbook" pitchFamily="18" charset="0"/>
                <a:ea typeface="ＭＳ Ｐゴシック" pitchFamily="34" charset="-128"/>
              </a:rPr>
              <a:t>My name is…</a:t>
            </a:r>
          </a:p>
        </p:txBody>
      </p:sp>
      <p:pic>
        <p:nvPicPr>
          <p:cNvPr id="28675" name="Picture 2" descr="http://www.examiner.com/images/blog/EXID22898/images/Hello_my_name_is_(clipart)_552x362_YOGA(1).jpg"/>
          <p:cNvPicPr>
            <a:picLocks noChangeAspect="1" noChangeArrowheads="1"/>
          </p:cNvPicPr>
          <p:nvPr/>
        </p:nvPicPr>
        <p:blipFill>
          <a:blip r:embed="rId2"/>
          <a:srcRect/>
          <a:stretch>
            <a:fillRect/>
          </a:stretch>
        </p:blipFill>
        <p:spPr bwMode="auto">
          <a:xfrm>
            <a:off x="1828800" y="1524000"/>
            <a:ext cx="5257800" cy="344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a:t>
            </a:r>
            <a:r>
              <a:rPr lang="en-US" dirty="0" smtClean="0"/>
              <a:t>BASIC CONVERSATIONS</a:t>
            </a:r>
            <a:endParaRPr lang="en-US" dirty="0"/>
          </a:p>
        </p:txBody>
      </p:sp>
      <p:sp>
        <p:nvSpPr>
          <p:cNvPr id="5" name="Text Placeholder 4"/>
          <p:cNvSpPr>
            <a:spLocks noGrp="1"/>
          </p:cNvSpPr>
          <p:nvPr>
            <p:ph type="body" idx="1"/>
          </p:nvPr>
        </p:nvSpPr>
        <p:spPr/>
        <p:txBody>
          <a:bodyPr/>
          <a:lstStyle/>
          <a:p>
            <a:r>
              <a:rPr lang="en-US" dirty="0" smtClean="0"/>
              <a:t>Introductions and Greetings</a:t>
            </a:r>
            <a:endParaRPr lang="en-US" dirty="0"/>
          </a:p>
        </p:txBody>
      </p:sp>
    </p:spTree>
    <p:extLst>
      <p:ext uri="{BB962C8B-B14F-4D97-AF65-F5344CB8AC3E}">
        <p14:creationId xmlns:p14="http://schemas.microsoft.com/office/powerpoint/2010/main" val="3118737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172200" cy="2054225"/>
          </a:xfrm>
        </p:spPr>
        <p:txBody>
          <a:bodyPr/>
          <a:lstStyle/>
          <a:p>
            <a:pPr>
              <a:defRPr/>
            </a:pPr>
            <a:r>
              <a:rPr lang="en-US" sz="5400" u="sng" dirty="0" err="1" smtClean="0"/>
              <a:t>Repaso</a:t>
            </a:r>
            <a:r>
              <a:rPr lang="en-US" sz="5400" u="sng" dirty="0" smtClean="0"/>
              <a:t>: </a:t>
            </a:r>
            <a:br>
              <a:rPr lang="en-US" sz="5400" u="sng" dirty="0" smtClean="0"/>
            </a:br>
            <a:r>
              <a:rPr lang="en-US" sz="5400" u="sng" dirty="0" err="1" smtClean="0"/>
              <a:t>Tira</a:t>
            </a:r>
            <a:r>
              <a:rPr lang="en-US" sz="5400" u="sng" dirty="0" smtClean="0"/>
              <a:t> la </a:t>
            </a:r>
            <a:r>
              <a:rPr lang="en-US" sz="5400" u="sng" dirty="0" err="1" smtClean="0"/>
              <a:t>pelota</a:t>
            </a:r>
            <a:endParaRPr lang="en-US" sz="5400" u="sng" dirty="0"/>
          </a:p>
        </p:txBody>
      </p:sp>
      <p:sp>
        <p:nvSpPr>
          <p:cNvPr id="25602" name="Text Placeholder 2"/>
          <p:cNvSpPr>
            <a:spLocks noGrp="1"/>
          </p:cNvSpPr>
          <p:nvPr>
            <p:ph type="body" idx="1"/>
          </p:nvPr>
        </p:nvSpPr>
        <p:spPr>
          <a:xfrm>
            <a:off x="2286000" y="1600200"/>
            <a:ext cx="6172200" cy="4781550"/>
          </a:xfrm>
        </p:spPr>
        <p:txBody>
          <a:bodyPr/>
          <a:lstStyle/>
          <a:p>
            <a:r>
              <a:rPr lang="en-US" sz="3200" smtClean="0">
                <a:ea typeface="ＭＳ Ｐゴシック" pitchFamily="34" charset="-128"/>
              </a:rPr>
              <a:t>We are going to play a FUN review game!</a:t>
            </a:r>
          </a:p>
        </p:txBody>
      </p:sp>
      <p:sp>
        <p:nvSpPr>
          <p:cNvPr id="25603" name="Content Placeholder 2"/>
          <p:cNvSpPr txBox="1">
            <a:spLocks/>
          </p:cNvSpPr>
          <p:nvPr/>
        </p:nvSpPr>
        <p:spPr bwMode="auto">
          <a:xfrm>
            <a:off x="1752600" y="2746375"/>
            <a:ext cx="7391400" cy="4873625"/>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2 teams</a:t>
            </a:r>
          </a:p>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1 member throws ball at board and hits TPR Vocabulary Picture.</a:t>
            </a:r>
          </a:p>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The person who is OPPOSITE them, on the other side of the room has </a:t>
            </a:r>
            <a:r>
              <a:rPr lang="en-US" sz="2000" b="1" u="sng" dirty="0">
                <a:solidFill>
                  <a:schemeClr val="tx2"/>
                </a:solidFill>
                <a:latin typeface="Century Schoolbook" pitchFamily="18" charset="0"/>
                <a:ea typeface="ＭＳ Ｐゴシック" pitchFamily="34" charset="-128"/>
              </a:rPr>
              <a:t>3 seconds</a:t>
            </a:r>
            <a:r>
              <a:rPr lang="en-US" sz="2000" b="1" dirty="0">
                <a:solidFill>
                  <a:schemeClr val="tx2"/>
                </a:solidFill>
                <a:latin typeface="Century Schoolbook" pitchFamily="18" charset="0"/>
                <a:ea typeface="ＭＳ Ｐゴシック" pitchFamily="34" charset="-128"/>
              </a:rPr>
              <a:t> to say the word and do the motion. </a:t>
            </a:r>
          </a:p>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If he or she cannot remember the motion or the word, the person that threw the ball can STEAL and get a point. </a:t>
            </a:r>
          </a:p>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Whichever team answers the question correctly gets the point, and then the other team will </a:t>
            </a:r>
            <a:r>
              <a:rPr lang="en-US" sz="2000" b="1" i="1" dirty="0" err="1">
                <a:solidFill>
                  <a:schemeClr val="tx2"/>
                </a:solidFill>
                <a:latin typeface="Century Schoolbook" pitchFamily="18" charset="0"/>
                <a:ea typeface="ＭＳ Ｐゴシック" pitchFamily="34" charset="-128"/>
              </a:rPr>
              <a:t>tira</a:t>
            </a:r>
            <a:r>
              <a:rPr lang="en-US" sz="2000" b="1" i="1" dirty="0">
                <a:solidFill>
                  <a:schemeClr val="tx2"/>
                </a:solidFill>
                <a:latin typeface="Century Schoolbook" pitchFamily="18" charset="0"/>
                <a:ea typeface="ＭＳ Ｐゴシック" pitchFamily="34" charset="-128"/>
              </a:rPr>
              <a:t> la </a:t>
            </a:r>
            <a:r>
              <a:rPr lang="en-US" sz="2000" b="1" i="1" dirty="0" err="1">
                <a:solidFill>
                  <a:schemeClr val="tx2"/>
                </a:solidFill>
                <a:latin typeface="Century Schoolbook" pitchFamily="18" charset="0"/>
                <a:ea typeface="ＭＳ Ｐゴシック" pitchFamily="34" charset="-128"/>
              </a:rPr>
              <a:t>pelota</a:t>
            </a:r>
            <a:r>
              <a:rPr lang="en-US" sz="2000" b="1" dirty="0">
                <a:solidFill>
                  <a:schemeClr val="tx2"/>
                </a:solidFill>
                <a:latin typeface="Century Schoolbook" pitchFamily="18" charset="0"/>
                <a:ea typeface="ＭＳ Ｐゴシック" pitchFamily="34" charset="-128"/>
              </a:rPr>
              <a:t>. </a:t>
            </a:r>
          </a:p>
          <a:p>
            <a:pPr>
              <a:spcBef>
                <a:spcPts val="600"/>
              </a:spcBef>
              <a:buClr>
                <a:schemeClr val="accent1"/>
              </a:buClr>
              <a:buSzPct val="70000"/>
              <a:buFont typeface="Wingdings" pitchFamily="2" charset="2"/>
              <a:buNone/>
            </a:pPr>
            <a:r>
              <a:rPr lang="en-US" sz="2000" b="1" dirty="0">
                <a:solidFill>
                  <a:schemeClr val="tx2"/>
                </a:solidFill>
                <a:latin typeface="Century Schoolbook" pitchFamily="18" charset="0"/>
                <a:ea typeface="ＭＳ Ｐゴシック" pitchFamily="34" charset="-128"/>
              </a:rPr>
              <a:t>We will play to 5</a:t>
            </a:r>
            <a:r>
              <a:rPr lang="en-US" sz="2000" b="1" dirty="0" smtClean="0">
                <a:solidFill>
                  <a:schemeClr val="tx2"/>
                </a:solidFill>
                <a:latin typeface="Century Schoolbook" pitchFamily="18" charset="0"/>
                <a:ea typeface="ＭＳ Ｐゴシック" pitchFamily="34" charset="-128"/>
              </a:rPr>
              <a:t> </a:t>
            </a:r>
            <a:r>
              <a:rPr lang="en-US" sz="2000" b="1" dirty="0">
                <a:solidFill>
                  <a:schemeClr val="tx2"/>
                </a:solidFill>
                <a:latin typeface="Century Schoolbook" pitchFamily="18" charset="0"/>
                <a:ea typeface="ＭＳ Ｐゴシック" pitchFamily="34" charset="-128"/>
              </a:rPr>
              <a:t>points!</a:t>
            </a:r>
          </a:p>
          <a:p>
            <a:pPr>
              <a:spcBef>
                <a:spcPts val="600"/>
              </a:spcBef>
              <a:buClr>
                <a:schemeClr val="accent1"/>
              </a:buClr>
              <a:buSzPct val="70000"/>
              <a:buFont typeface="Wingdings" pitchFamily="2" charset="2"/>
              <a:buNone/>
            </a:pPr>
            <a:endParaRPr lang="en-US" b="1" dirty="0">
              <a:solidFill>
                <a:schemeClr val="tx2"/>
              </a:solidFill>
              <a:latin typeface="Century Schoolbook" pitchFamily="18" charset="0"/>
              <a:ea typeface="ＭＳ Ｐゴシック" pitchFamily="34" charset="-128"/>
            </a:endParaRPr>
          </a:p>
        </p:txBody>
      </p:sp>
    </p:spTree>
    <p:extLst>
      <p:ext uri="{BB962C8B-B14F-4D97-AF65-F5344CB8AC3E}">
        <p14:creationId xmlns:p14="http://schemas.microsoft.com/office/powerpoint/2010/main" val="385487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ving hello clipart, clip art waving children picture, clipart hello, animated clip art  saying hello"/>
          <p:cNvPicPr>
            <a:picLocks noChangeAspect="1" noChangeArrowheads="1"/>
          </p:cNvPicPr>
          <p:nvPr/>
        </p:nvPicPr>
        <p:blipFill>
          <a:blip r:embed="rId2"/>
          <a:srcRect/>
          <a:stretch>
            <a:fillRect/>
          </a:stretch>
        </p:blipFill>
        <p:spPr bwMode="auto">
          <a:xfrm>
            <a:off x="2709330" y="3415149"/>
            <a:ext cx="2472269" cy="3159823"/>
          </a:xfrm>
          <a:prstGeom prst="rect">
            <a:avLst/>
          </a:prstGeom>
          <a:noFill/>
          <a:ln w="9525">
            <a:noFill/>
            <a:miter lim="800000"/>
            <a:headEnd/>
            <a:tailEnd/>
          </a:ln>
        </p:spPr>
      </p:pic>
      <p:pic>
        <p:nvPicPr>
          <p:cNvPr id="5" name="Picture 2" descr="http://4.bp.blogspot.com/_MjHpEI7eRXc/Sv3y77NVDQI/AAAAAAAAAUo/pVYYTafZbzo/s400/13316-Rooster-Crowing-On-A-Fence-On-A-Farm-Early-In-The-Morning-Clipart-Illustration.jpg"/>
          <p:cNvPicPr>
            <a:picLocks noChangeAspect="1" noChangeArrowheads="1"/>
          </p:cNvPicPr>
          <p:nvPr/>
        </p:nvPicPr>
        <p:blipFill>
          <a:blip r:embed="rId3"/>
          <a:srcRect/>
          <a:stretch>
            <a:fillRect/>
          </a:stretch>
        </p:blipFill>
        <p:spPr bwMode="auto">
          <a:xfrm>
            <a:off x="6282798" y="158642"/>
            <a:ext cx="2607204" cy="2037345"/>
          </a:xfrm>
          <a:prstGeom prst="rect">
            <a:avLst/>
          </a:prstGeom>
          <a:noFill/>
          <a:ln w="9525">
            <a:noFill/>
            <a:miter lim="800000"/>
            <a:headEnd/>
            <a:tailEnd/>
          </a:ln>
        </p:spPr>
      </p:pic>
      <p:pic>
        <p:nvPicPr>
          <p:cNvPr id="6" name="Picture 2" descr="http://4.bp.blogspot.com/_IRtMk98GnPU/TBaIVyE8t0I/AAAAAAAAE9k/9TjFQGJnN_o/s1600/Sun_Clipart.jpg"/>
          <p:cNvPicPr>
            <a:picLocks noChangeAspect="1" noChangeArrowheads="1"/>
          </p:cNvPicPr>
          <p:nvPr/>
        </p:nvPicPr>
        <p:blipFill>
          <a:blip r:embed="rId4"/>
          <a:srcRect/>
          <a:stretch>
            <a:fillRect/>
          </a:stretch>
        </p:blipFill>
        <p:spPr bwMode="auto">
          <a:xfrm>
            <a:off x="6485467" y="2195987"/>
            <a:ext cx="2658533" cy="2515233"/>
          </a:xfrm>
          <a:prstGeom prst="rect">
            <a:avLst/>
          </a:prstGeom>
          <a:noFill/>
          <a:ln w="9525">
            <a:noFill/>
            <a:miter lim="800000"/>
            <a:headEnd/>
            <a:tailEnd/>
          </a:ln>
        </p:spPr>
      </p:pic>
      <p:pic>
        <p:nvPicPr>
          <p:cNvPr id="7" name="Picture 2" descr="http://i43.tower.com/images/mm101750861/goodnight-moon-buenas-noches-luna-margaret-wise-brown-paperback-cover-art.jpg"/>
          <p:cNvPicPr>
            <a:picLocks noChangeAspect="1" noChangeArrowheads="1"/>
          </p:cNvPicPr>
          <p:nvPr/>
        </p:nvPicPr>
        <p:blipFill>
          <a:blip r:embed="rId5"/>
          <a:srcRect/>
          <a:stretch>
            <a:fillRect/>
          </a:stretch>
        </p:blipFill>
        <p:spPr bwMode="auto">
          <a:xfrm>
            <a:off x="0" y="-8732"/>
            <a:ext cx="3033708" cy="2563813"/>
          </a:xfrm>
          <a:prstGeom prst="rect">
            <a:avLst/>
          </a:prstGeom>
          <a:noFill/>
          <a:ln w="9525">
            <a:noFill/>
            <a:miter lim="800000"/>
            <a:headEnd/>
            <a:tailEnd/>
          </a:ln>
        </p:spPr>
      </p:pic>
      <p:pic>
        <p:nvPicPr>
          <p:cNvPr id="8" name="Picture 2" descr="http://www.picturesof.net/_images_300/mom_waving_goodbye_to_child_on_a_school_bus_royalty_free_080811-169109-433020.jpg"/>
          <p:cNvPicPr>
            <a:picLocks noChangeAspect="1" noChangeArrowheads="1"/>
          </p:cNvPicPr>
          <p:nvPr/>
        </p:nvPicPr>
        <p:blipFill>
          <a:blip r:embed="rId6"/>
          <a:srcRect/>
          <a:stretch>
            <a:fillRect/>
          </a:stretch>
        </p:blipFill>
        <p:spPr bwMode="auto">
          <a:xfrm>
            <a:off x="5308591" y="4309188"/>
            <a:ext cx="2091269" cy="2519779"/>
          </a:xfrm>
          <a:prstGeom prst="rect">
            <a:avLst/>
          </a:prstGeom>
          <a:noFill/>
          <a:ln w="9525">
            <a:noFill/>
            <a:miter lim="800000"/>
            <a:headEnd/>
            <a:tailEnd/>
          </a:ln>
        </p:spPr>
      </p:pic>
      <p:pic>
        <p:nvPicPr>
          <p:cNvPr id="9" name="Picture 2" descr="http://www.clipartheaven.com/clipart/time/stop_watch_-_analog_2.gif"/>
          <p:cNvPicPr>
            <a:picLocks noChangeAspect="1" noChangeArrowheads="1"/>
          </p:cNvPicPr>
          <p:nvPr/>
        </p:nvPicPr>
        <p:blipFill>
          <a:blip r:embed="rId7"/>
          <a:srcRect/>
          <a:stretch>
            <a:fillRect/>
          </a:stretch>
        </p:blipFill>
        <p:spPr bwMode="auto">
          <a:xfrm>
            <a:off x="33870" y="2354955"/>
            <a:ext cx="2480733" cy="2964755"/>
          </a:xfrm>
          <a:prstGeom prst="rect">
            <a:avLst/>
          </a:prstGeom>
          <a:noFill/>
          <a:ln w="9525">
            <a:noFill/>
            <a:miter lim="800000"/>
            <a:headEnd/>
            <a:tailEnd/>
          </a:ln>
        </p:spPr>
      </p:pic>
      <p:pic>
        <p:nvPicPr>
          <p:cNvPr id="10" name="Picture 2" descr="http://mda.firdaus-harun.com/wp-content/uploads/2009/07/CLIPART_OF_15195_SM_548426BB.jpg"/>
          <p:cNvPicPr>
            <a:picLocks noChangeAspect="1" noChangeArrowheads="1"/>
          </p:cNvPicPr>
          <p:nvPr/>
        </p:nvPicPr>
        <p:blipFill>
          <a:blip r:embed="rId8"/>
          <a:srcRect/>
          <a:stretch>
            <a:fillRect/>
          </a:stretch>
        </p:blipFill>
        <p:spPr bwMode="auto">
          <a:xfrm>
            <a:off x="3033708" y="79538"/>
            <a:ext cx="3124200" cy="2343150"/>
          </a:xfrm>
          <a:prstGeom prst="rect">
            <a:avLst/>
          </a:prstGeom>
          <a:noFill/>
          <a:ln w="9525">
            <a:noFill/>
            <a:miter lim="800000"/>
            <a:headEnd/>
            <a:tailEnd/>
          </a:ln>
        </p:spPr>
      </p:pic>
      <p:pic>
        <p:nvPicPr>
          <p:cNvPr id="11" name="Picture 2" descr="http://www.examiner.com/images/blog/EXID22898/images/Hello_my_name_is_(clipart)_552x362_YOGA(1).jpg"/>
          <p:cNvPicPr>
            <a:picLocks noChangeAspect="1" noChangeArrowheads="1"/>
          </p:cNvPicPr>
          <p:nvPr/>
        </p:nvPicPr>
        <p:blipFill>
          <a:blip r:embed="rId9"/>
          <a:srcRect/>
          <a:stretch>
            <a:fillRect/>
          </a:stretch>
        </p:blipFill>
        <p:spPr bwMode="auto">
          <a:xfrm>
            <a:off x="0" y="5323417"/>
            <a:ext cx="2340027" cy="1534583"/>
          </a:xfrm>
          <a:prstGeom prst="rect">
            <a:avLst/>
          </a:prstGeom>
          <a:noFill/>
          <a:ln w="9525">
            <a:noFill/>
            <a:miter lim="800000"/>
            <a:headEnd/>
            <a:tailEnd/>
          </a:ln>
        </p:spPr>
      </p:pic>
    </p:spTree>
    <p:extLst>
      <p:ext uri="{BB962C8B-B14F-4D97-AF65-F5344CB8AC3E}">
        <p14:creationId xmlns:p14="http://schemas.microsoft.com/office/powerpoint/2010/main" val="2308746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40266"/>
            <a:ext cx="6858000" cy="2053590"/>
          </a:xfrm>
        </p:spPr>
        <p:txBody>
          <a:bodyPr/>
          <a:lstStyle/>
          <a:p>
            <a:r>
              <a:rPr lang="en-US" u="sng" dirty="0" smtClean="0"/>
              <a:t>INM: </a:t>
            </a:r>
            <a:br>
              <a:rPr lang="en-US" u="sng" dirty="0" smtClean="0"/>
            </a:br>
            <a:r>
              <a:rPr lang="en-US" u="sng" dirty="0" smtClean="0"/>
              <a:t>MORE Introductory Convo!!!</a:t>
            </a:r>
            <a:endParaRPr lang="en-US" u="sng" dirty="0"/>
          </a:p>
        </p:txBody>
      </p:sp>
      <p:sp>
        <p:nvSpPr>
          <p:cNvPr id="3" name="Text Placeholder 2"/>
          <p:cNvSpPr>
            <a:spLocks noGrp="1"/>
          </p:cNvSpPr>
          <p:nvPr>
            <p:ph type="body" idx="1"/>
          </p:nvPr>
        </p:nvSpPr>
        <p:spPr>
          <a:xfrm>
            <a:off x="2286000" y="2493856"/>
            <a:ext cx="6172200" cy="3887894"/>
          </a:xfrm>
        </p:spPr>
        <p:txBody>
          <a:bodyPr/>
          <a:lstStyle/>
          <a:p>
            <a:endParaRPr lang="en-US" sz="2800" i="1" dirty="0"/>
          </a:p>
        </p:txBody>
      </p:sp>
    </p:spTree>
    <p:extLst>
      <p:ext uri="{BB962C8B-B14F-4D97-AF65-F5344CB8AC3E}">
        <p14:creationId xmlns:p14="http://schemas.microsoft.com/office/powerpoint/2010/main" val="145684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smtClean="0">
                <a:solidFill>
                  <a:schemeClr val="accent1"/>
                </a:solidFill>
                <a:latin typeface="Century Schoolbook" pitchFamily="18" charset="0"/>
                <a:ea typeface="ＭＳ Ｐゴシック" pitchFamily="34" charset="-128"/>
              </a:rPr>
              <a:t>How are you?</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1213704" y="396875"/>
            <a:ext cx="6558387" cy="938719"/>
          </a:xfrm>
          <a:prstGeom prst="rect">
            <a:avLst/>
          </a:prstGeom>
        </p:spPr>
        <p:txBody>
          <a:bodyPr wrap="none">
            <a:spAutoFit/>
          </a:bodyPr>
          <a:lstStyle/>
          <a:p>
            <a:r>
              <a:rPr lang="es-ES_tradnl" sz="5500" b="1" dirty="0"/>
              <a:t>¿Cómo estás </a:t>
            </a:r>
            <a:r>
              <a:rPr lang="es-ES_tradnl" sz="5500" b="1" dirty="0" smtClean="0"/>
              <a:t>(tú)? </a:t>
            </a:r>
            <a:endParaRPr lang="en-US" sz="5500" b="1" dirty="0"/>
          </a:p>
        </p:txBody>
      </p:sp>
      <p:pic>
        <p:nvPicPr>
          <p:cNvPr id="5" name="Picture 4"/>
          <p:cNvPicPr>
            <a:picLocks noChangeAspect="1"/>
          </p:cNvPicPr>
          <p:nvPr/>
        </p:nvPicPr>
        <p:blipFill>
          <a:blip r:embed="rId2"/>
          <a:stretch>
            <a:fillRect/>
          </a:stretch>
        </p:blipFill>
        <p:spPr>
          <a:xfrm>
            <a:off x="2327275" y="1335595"/>
            <a:ext cx="4338130" cy="4338130"/>
          </a:xfrm>
          <a:prstGeom prst="rect">
            <a:avLst/>
          </a:prstGeom>
        </p:spPr>
      </p:pic>
    </p:spTree>
    <p:extLst>
      <p:ext uri="{BB962C8B-B14F-4D97-AF65-F5344CB8AC3E}">
        <p14:creationId xmlns:p14="http://schemas.microsoft.com/office/powerpoint/2010/main" val="195626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14400" y="5673725"/>
            <a:ext cx="7208838"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I am (very) good.</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609600" y="142880"/>
            <a:ext cx="7596394" cy="938719"/>
          </a:xfrm>
          <a:prstGeom prst="rect">
            <a:avLst/>
          </a:prstGeom>
        </p:spPr>
        <p:txBody>
          <a:bodyPr wrap="none">
            <a:spAutoFit/>
          </a:bodyPr>
          <a:lstStyle/>
          <a:p>
            <a:pPr algn="ctr"/>
            <a:r>
              <a:rPr lang="es-ES_tradnl" sz="5500" b="1" dirty="0" smtClean="0"/>
              <a:t>Yo estoy (muy) bien.</a:t>
            </a:r>
            <a:endParaRPr lang="en-US" sz="5500" b="1" dirty="0"/>
          </a:p>
        </p:txBody>
      </p:sp>
      <p:pic>
        <p:nvPicPr>
          <p:cNvPr id="6" name="Picture 5"/>
          <p:cNvPicPr>
            <a:picLocks noChangeAspect="1"/>
          </p:cNvPicPr>
          <p:nvPr/>
        </p:nvPicPr>
        <p:blipFill>
          <a:blip r:embed="rId2"/>
          <a:stretch>
            <a:fillRect/>
          </a:stretch>
        </p:blipFill>
        <p:spPr>
          <a:xfrm>
            <a:off x="2159000" y="1117598"/>
            <a:ext cx="4826000" cy="4826000"/>
          </a:xfrm>
          <a:prstGeom prst="rect">
            <a:avLst/>
          </a:prstGeom>
        </p:spPr>
      </p:pic>
    </p:spTree>
    <p:extLst>
      <p:ext uri="{BB962C8B-B14F-4D97-AF65-F5344CB8AC3E}">
        <p14:creationId xmlns:p14="http://schemas.microsoft.com/office/powerpoint/2010/main" val="1327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smtClean="0">
                <a:solidFill>
                  <a:schemeClr val="accent1"/>
                </a:solidFill>
                <a:latin typeface="Century Schoolbook" pitchFamily="18" charset="0"/>
                <a:ea typeface="ＭＳ Ｐゴシック" pitchFamily="34" charset="-128"/>
              </a:rPr>
              <a:t>I am okay.</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304800" y="142880"/>
            <a:ext cx="8534400" cy="1569660"/>
          </a:xfrm>
          <a:prstGeom prst="rect">
            <a:avLst/>
          </a:prstGeom>
        </p:spPr>
        <p:txBody>
          <a:bodyPr wrap="square">
            <a:spAutoFit/>
          </a:bodyPr>
          <a:lstStyle/>
          <a:p>
            <a:pPr algn="ctr"/>
            <a:r>
              <a:rPr lang="es-ES_tradnl" sz="4800" b="1" dirty="0" smtClean="0"/>
              <a:t>Yo estoy así así /</a:t>
            </a:r>
          </a:p>
          <a:p>
            <a:pPr algn="ctr"/>
            <a:r>
              <a:rPr lang="en-US" sz="4800" b="1" dirty="0"/>
              <a:t>m</a:t>
            </a:r>
            <a:r>
              <a:rPr lang="es-ES_tradnl" sz="4800" b="1" dirty="0" err="1" smtClean="0"/>
              <a:t>ás</a:t>
            </a:r>
            <a:r>
              <a:rPr lang="es-ES_tradnl" sz="4800" b="1" dirty="0" smtClean="0"/>
              <a:t> o menos.</a:t>
            </a:r>
            <a:endParaRPr lang="en-US" sz="4800" b="1" dirty="0"/>
          </a:p>
        </p:txBody>
      </p:sp>
      <p:pic>
        <p:nvPicPr>
          <p:cNvPr id="3" name="Picture 2"/>
          <p:cNvPicPr>
            <a:picLocks noChangeAspect="1"/>
          </p:cNvPicPr>
          <p:nvPr/>
        </p:nvPicPr>
        <p:blipFill>
          <a:blip r:embed="rId2"/>
          <a:stretch>
            <a:fillRect/>
          </a:stretch>
        </p:blipFill>
        <p:spPr>
          <a:xfrm>
            <a:off x="2353733" y="1682073"/>
            <a:ext cx="4059767" cy="4185327"/>
          </a:xfrm>
          <a:prstGeom prst="rect">
            <a:avLst/>
          </a:prstGeom>
        </p:spPr>
      </p:pic>
    </p:spTree>
    <p:extLst>
      <p:ext uri="{BB962C8B-B14F-4D97-AF65-F5344CB8AC3E}">
        <p14:creationId xmlns:p14="http://schemas.microsoft.com/office/powerpoint/2010/main" val="244020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04971" y="5673725"/>
            <a:ext cx="7805629"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I am (very) bad.</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762000" y="142880"/>
            <a:ext cx="7348429" cy="938719"/>
          </a:xfrm>
          <a:prstGeom prst="rect">
            <a:avLst/>
          </a:prstGeom>
        </p:spPr>
        <p:txBody>
          <a:bodyPr wrap="none">
            <a:spAutoFit/>
          </a:bodyPr>
          <a:lstStyle/>
          <a:p>
            <a:pPr algn="ctr"/>
            <a:r>
              <a:rPr lang="es-ES_tradnl" sz="5500" b="1" dirty="0" smtClean="0"/>
              <a:t>Yo estoy (muy) mal.</a:t>
            </a:r>
            <a:endParaRPr lang="en-US" sz="5500" b="1" dirty="0"/>
          </a:p>
        </p:txBody>
      </p:sp>
      <p:pic>
        <p:nvPicPr>
          <p:cNvPr id="5" name="Picture 4"/>
          <p:cNvPicPr>
            <a:picLocks noChangeAspect="1"/>
          </p:cNvPicPr>
          <p:nvPr/>
        </p:nvPicPr>
        <p:blipFill>
          <a:blip r:embed="rId2"/>
          <a:stretch>
            <a:fillRect/>
          </a:stretch>
        </p:blipFill>
        <p:spPr>
          <a:xfrm>
            <a:off x="2044689" y="1231608"/>
            <a:ext cx="4593167" cy="4356406"/>
          </a:xfrm>
          <a:prstGeom prst="rect">
            <a:avLst/>
          </a:prstGeom>
        </p:spPr>
      </p:pic>
    </p:spTree>
    <p:extLst>
      <p:ext uri="{BB962C8B-B14F-4D97-AF65-F5344CB8AC3E}">
        <p14:creationId xmlns:p14="http://schemas.microsoft.com/office/powerpoint/2010/main" val="242509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477328"/>
          </a:xfrm>
          <a:prstGeom prst="rect">
            <a:avLst/>
          </a:prstGeom>
          <a:noFill/>
        </p:spPr>
        <p:txBody>
          <a:bodyPr wrap="square" rtlCol="0">
            <a:spAutoFit/>
          </a:bodyPr>
          <a:lstStyle/>
          <a:p>
            <a:pPr algn="ctr"/>
            <a:r>
              <a:rPr lang="en-US" sz="9000" b="1" dirty="0" smtClean="0">
                <a:solidFill>
                  <a:schemeClr val="accent1"/>
                </a:solidFill>
              </a:rPr>
              <a:t>Mucho gusto</a:t>
            </a:r>
            <a:endParaRPr lang="en-US" sz="9000" b="1" dirty="0">
              <a:solidFill>
                <a:schemeClr val="accent1"/>
              </a:solidFill>
            </a:endParaRPr>
          </a:p>
        </p:txBody>
      </p:sp>
      <p:sp>
        <p:nvSpPr>
          <p:cNvPr id="3" name="TextBox 2"/>
          <p:cNvSpPr txBox="1"/>
          <p:nvPr/>
        </p:nvSpPr>
        <p:spPr>
          <a:xfrm>
            <a:off x="457200" y="3462278"/>
            <a:ext cx="8229600" cy="2862322"/>
          </a:xfrm>
          <a:prstGeom prst="rect">
            <a:avLst/>
          </a:prstGeom>
          <a:noFill/>
        </p:spPr>
        <p:txBody>
          <a:bodyPr wrap="square" rtlCol="0">
            <a:spAutoFit/>
          </a:bodyPr>
          <a:lstStyle/>
          <a:p>
            <a:pPr algn="ctr"/>
            <a:r>
              <a:rPr lang="en-US" sz="9000" b="1" dirty="0" smtClean="0"/>
              <a:t>Nice to meet you</a:t>
            </a:r>
            <a:endParaRPr lang="en-US" sz="9000" b="1" dirty="0"/>
          </a:p>
        </p:txBody>
      </p:sp>
    </p:spTree>
    <p:extLst>
      <p:ext uri="{BB962C8B-B14F-4D97-AF65-F5344CB8AC3E}">
        <p14:creationId xmlns:p14="http://schemas.microsoft.com/office/powerpoint/2010/main" val="22460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477328"/>
          </a:xfrm>
          <a:prstGeom prst="rect">
            <a:avLst/>
          </a:prstGeom>
          <a:noFill/>
        </p:spPr>
        <p:txBody>
          <a:bodyPr wrap="square" rtlCol="0">
            <a:spAutoFit/>
          </a:bodyPr>
          <a:lstStyle/>
          <a:p>
            <a:pPr algn="ctr"/>
            <a:r>
              <a:rPr lang="en-US" sz="9000" b="1" dirty="0" err="1" smtClean="0">
                <a:solidFill>
                  <a:schemeClr val="accent1"/>
                </a:solidFill>
              </a:rPr>
              <a:t>Igualmente</a:t>
            </a:r>
            <a:endParaRPr lang="en-US" sz="9000" b="1" dirty="0">
              <a:solidFill>
                <a:schemeClr val="accent1"/>
              </a:solidFill>
            </a:endParaRPr>
          </a:p>
        </p:txBody>
      </p:sp>
      <p:sp>
        <p:nvSpPr>
          <p:cNvPr id="3" name="TextBox 2"/>
          <p:cNvSpPr txBox="1"/>
          <p:nvPr/>
        </p:nvSpPr>
        <p:spPr>
          <a:xfrm>
            <a:off x="457200" y="3462278"/>
            <a:ext cx="8229600" cy="1477328"/>
          </a:xfrm>
          <a:prstGeom prst="rect">
            <a:avLst/>
          </a:prstGeom>
          <a:noFill/>
        </p:spPr>
        <p:txBody>
          <a:bodyPr wrap="square" rtlCol="0">
            <a:spAutoFit/>
          </a:bodyPr>
          <a:lstStyle/>
          <a:p>
            <a:pPr algn="ctr"/>
            <a:r>
              <a:rPr lang="en-US" sz="9000" b="1" dirty="0" smtClean="0"/>
              <a:t>You too</a:t>
            </a:r>
          </a:p>
        </p:txBody>
      </p:sp>
    </p:spTree>
    <p:extLst>
      <p:ext uri="{BB962C8B-B14F-4D97-AF65-F5344CB8AC3E}">
        <p14:creationId xmlns:p14="http://schemas.microsoft.com/office/powerpoint/2010/main" val="11682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dirty="0" smtClean="0"/>
              <a:t>¿</a:t>
            </a:r>
            <a:r>
              <a:rPr lang="en-US" i="1" dirty="0" err="1" smtClean="0"/>
              <a:t>Qué</a:t>
            </a:r>
            <a:r>
              <a:rPr lang="en-US" i="1" dirty="0" smtClean="0"/>
              <a:t> </a:t>
            </a:r>
            <a:r>
              <a:rPr lang="en-US" i="1" dirty="0" err="1" smtClean="0"/>
              <a:t>diría</a:t>
            </a:r>
            <a:r>
              <a:rPr lang="en-US" i="1" dirty="0" smtClean="0"/>
              <a:t> la persona?</a:t>
            </a:r>
            <a:endParaRPr lang="en-US" i="1" dirty="0"/>
          </a:p>
        </p:txBody>
      </p:sp>
      <p:sp>
        <p:nvSpPr>
          <p:cNvPr id="3" name="Text Placeholder 2"/>
          <p:cNvSpPr>
            <a:spLocks noGrp="1"/>
          </p:cNvSpPr>
          <p:nvPr>
            <p:ph type="body" idx="1"/>
          </p:nvPr>
        </p:nvSpPr>
        <p:spPr/>
        <p:txBody>
          <a:bodyPr/>
          <a:lstStyle/>
          <a:p>
            <a:r>
              <a:rPr lang="en-US" dirty="0" smtClean="0"/>
              <a:t>What would the person say if asked how they were feeling/doing? </a:t>
            </a:r>
            <a:endParaRPr lang="en-US" dirty="0"/>
          </a:p>
        </p:txBody>
      </p:sp>
    </p:spTree>
    <p:extLst>
      <p:ext uri="{BB962C8B-B14F-4D97-AF65-F5344CB8AC3E}">
        <p14:creationId xmlns:p14="http://schemas.microsoft.com/office/powerpoint/2010/main" val="21581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8600" y="914400"/>
            <a:ext cx="7467600" cy="5330952"/>
          </a:xfrm>
          <a:prstGeom prst="cloudCallout">
            <a:avLst>
              <a:gd name="adj1" fmla="val -54658"/>
              <a:gd name="adj2" fmla="val 58111"/>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467600" cy="1143000"/>
          </a:xfrm>
        </p:spPr>
        <p:txBody>
          <a:bodyPr>
            <a:normAutofit/>
          </a:bodyPr>
          <a:lstStyle/>
          <a:p>
            <a:pPr algn="ctr"/>
            <a:r>
              <a:rPr lang="en-US" sz="6400" b="1" u="sng" dirty="0" smtClean="0"/>
              <a:t>EL OBJETIVO:</a:t>
            </a:r>
            <a:endParaRPr lang="en-US" sz="6400" b="1" u="sng" dirty="0"/>
          </a:p>
        </p:txBody>
      </p:sp>
      <p:sp>
        <p:nvSpPr>
          <p:cNvPr id="3" name="Content Placeholder 2"/>
          <p:cNvSpPr>
            <a:spLocks noGrp="1"/>
          </p:cNvSpPr>
          <p:nvPr>
            <p:ph sz="quarter" idx="1"/>
          </p:nvPr>
        </p:nvSpPr>
        <p:spPr>
          <a:xfrm>
            <a:off x="228600" y="2060448"/>
            <a:ext cx="7467600" cy="4873752"/>
          </a:xfrm>
        </p:spPr>
        <p:txBody>
          <a:bodyPr>
            <a:normAutofit/>
          </a:bodyPr>
          <a:lstStyle/>
          <a:p>
            <a:pPr algn="ctr">
              <a:buNone/>
            </a:pPr>
            <a:r>
              <a:rPr lang="en-US" sz="4500" b="1" dirty="0" smtClean="0">
                <a:solidFill>
                  <a:srgbClr val="FFFFFF"/>
                </a:solidFill>
              </a:rPr>
              <a:t> I Can greet someone appropriately and tell them how I am doing</a:t>
            </a:r>
            <a:endParaRPr lang="en-US" sz="4500" b="1" dirty="0">
              <a:solidFill>
                <a:srgbClr val="FFFFFF"/>
              </a:solidFill>
            </a:endParaRPr>
          </a:p>
          <a:p>
            <a:pPr algn="ctr">
              <a:buNone/>
            </a:pPr>
            <a:r>
              <a:rPr lang="en-US" sz="4500" b="1" dirty="0" smtClean="0">
                <a:solidFill>
                  <a:srgbClr val="FFFFFF"/>
                </a:solidFill>
              </a:rPr>
              <a:t> </a:t>
            </a:r>
            <a:endParaRPr lang="en-US" sz="4500" b="1" dirty="0">
              <a:solidFill>
                <a:srgbClr val="FFFFFF"/>
              </a:solidFill>
            </a:endParaRPr>
          </a:p>
        </p:txBody>
      </p:sp>
    </p:spTree>
    <p:extLst>
      <p:ext uri="{BB962C8B-B14F-4D97-AF65-F5344CB8AC3E}">
        <p14:creationId xmlns:p14="http://schemas.microsoft.com/office/powerpoint/2010/main" val="1619383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err="1" smtClean="0">
                <a:solidFill>
                  <a:schemeClr val="accent1"/>
                </a:solidFill>
                <a:latin typeface="Century Schoolbook" pitchFamily="18" charset="0"/>
                <a:ea typeface="ＭＳ Ｐゴシック" pitchFamily="34" charset="-128"/>
              </a:rPr>
              <a:t>Estoy</a:t>
            </a:r>
            <a:r>
              <a:rPr lang="en-US" sz="6000" b="1" dirty="0" smtClean="0">
                <a:solidFill>
                  <a:schemeClr val="accent1"/>
                </a:solidFill>
                <a:latin typeface="Century Schoolbook" pitchFamily="18" charset="0"/>
                <a:ea typeface="ＭＳ Ｐゴシック" pitchFamily="34" charset="-128"/>
              </a:rPr>
              <a:t> mal.</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0" y="142880"/>
            <a:ext cx="8856133" cy="938719"/>
          </a:xfrm>
          <a:prstGeom prst="rect">
            <a:avLst/>
          </a:prstGeom>
        </p:spPr>
        <p:txBody>
          <a:bodyPr wrap="square">
            <a:spAutoFit/>
          </a:bodyPr>
          <a:lstStyle/>
          <a:p>
            <a:pPr algn="ctr"/>
            <a:r>
              <a:rPr lang="es-ES_tradnl" sz="5500" b="1" dirty="0" smtClean="0"/>
              <a:t>¿Qué dirá la persona?</a:t>
            </a:r>
            <a:endParaRPr lang="en-US" sz="5500" b="1" dirty="0"/>
          </a:p>
        </p:txBody>
      </p:sp>
      <p:pic>
        <p:nvPicPr>
          <p:cNvPr id="6" name="Picture 5"/>
          <p:cNvPicPr>
            <a:picLocks noChangeAspect="1"/>
          </p:cNvPicPr>
          <p:nvPr/>
        </p:nvPicPr>
        <p:blipFill>
          <a:blip r:embed="rId2"/>
          <a:stretch>
            <a:fillRect/>
          </a:stretch>
        </p:blipFill>
        <p:spPr>
          <a:xfrm>
            <a:off x="2374900" y="1126956"/>
            <a:ext cx="3602567" cy="4685419"/>
          </a:xfrm>
          <a:prstGeom prst="rect">
            <a:avLst/>
          </a:prstGeom>
        </p:spPr>
      </p:pic>
    </p:spTree>
    <p:extLst>
      <p:ext uri="{BB962C8B-B14F-4D97-AF65-F5344CB8AC3E}">
        <p14:creationId xmlns:p14="http://schemas.microsoft.com/office/powerpoint/2010/main" val="6146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err="1" smtClean="0">
                <a:solidFill>
                  <a:schemeClr val="accent1"/>
                </a:solidFill>
                <a:latin typeface="Century Schoolbook" pitchFamily="18" charset="0"/>
                <a:ea typeface="ＭＳ Ｐゴシック" pitchFamily="34" charset="-128"/>
              </a:rPr>
              <a:t>Estoy</a:t>
            </a:r>
            <a:r>
              <a:rPr lang="en-US" sz="6000" b="1" dirty="0" smtClean="0">
                <a:solidFill>
                  <a:schemeClr val="accent1"/>
                </a:solidFill>
                <a:latin typeface="Century Schoolbook" pitchFamily="18" charset="0"/>
                <a:ea typeface="ＭＳ Ｐゴシック" pitchFamily="34" charset="-128"/>
              </a:rPr>
              <a:t> </a:t>
            </a:r>
            <a:r>
              <a:rPr lang="en-US" sz="6000" b="1" dirty="0" err="1" smtClean="0">
                <a:solidFill>
                  <a:schemeClr val="accent1"/>
                </a:solidFill>
                <a:latin typeface="Century Schoolbook" pitchFamily="18" charset="0"/>
                <a:ea typeface="ＭＳ Ｐゴシック" pitchFamily="34" charset="-128"/>
              </a:rPr>
              <a:t>bien</a:t>
            </a:r>
            <a:r>
              <a:rPr lang="en-US" sz="6000" b="1" dirty="0" smtClean="0">
                <a:solidFill>
                  <a:schemeClr val="accent1"/>
                </a:solidFill>
                <a:latin typeface="Century Schoolbook" pitchFamily="18" charset="0"/>
                <a:ea typeface="ＭＳ Ｐゴシック" pitchFamily="34" charset="-128"/>
              </a:rPr>
              <a:t>.</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0" y="142880"/>
            <a:ext cx="8856133" cy="938719"/>
          </a:xfrm>
          <a:prstGeom prst="rect">
            <a:avLst/>
          </a:prstGeom>
        </p:spPr>
        <p:txBody>
          <a:bodyPr wrap="square">
            <a:spAutoFit/>
          </a:bodyPr>
          <a:lstStyle/>
          <a:p>
            <a:pPr algn="ctr"/>
            <a:r>
              <a:rPr lang="es-ES_tradnl" sz="5500" b="1" dirty="0" smtClean="0"/>
              <a:t>¿Qué dirá la persona?</a:t>
            </a:r>
            <a:endParaRPr lang="en-US" sz="5500" b="1" dirty="0"/>
          </a:p>
        </p:txBody>
      </p:sp>
      <p:pic>
        <p:nvPicPr>
          <p:cNvPr id="3" name="Picture 2"/>
          <p:cNvPicPr>
            <a:picLocks noChangeAspect="1"/>
          </p:cNvPicPr>
          <p:nvPr/>
        </p:nvPicPr>
        <p:blipFill>
          <a:blip r:embed="rId2"/>
          <a:stretch>
            <a:fillRect/>
          </a:stretch>
        </p:blipFill>
        <p:spPr>
          <a:xfrm>
            <a:off x="1966372" y="1092194"/>
            <a:ext cx="4806961" cy="4806961"/>
          </a:xfrm>
          <a:prstGeom prst="rect">
            <a:avLst/>
          </a:prstGeom>
        </p:spPr>
      </p:pic>
    </p:spTree>
    <p:extLst>
      <p:ext uri="{BB962C8B-B14F-4D97-AF65-F5344CB8AC3E}">
        <p14:creationId xmlns:p14="http://schemas.microsoft.com/office/powerpoint/2010/main" val="11792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err="1" smtClean="0">
                <a:solidFill>
                  <a:schemeClr val="accent1"/>
                </a:solidFill>
                <a:latin typeface="Century Schoolbook" pitchFamily="18" charset="0"/>
                <a:ea typeface="ＭＳ Ｐゴシック" pitchFamily="34" charset="-128"/>
              </a:rPr>
              <a:t>Estoy</a:t>
            </a:r>
            <a:r>
              <a:rPr lang="en-US" sz="6000" b="1" dirty="0" smtClean="0">
                <a:solidFill>
                  <a:schemeClr val="accent1"/>
                </a:solidFill>
                <a:latin typeface="Century Schoolbook" pitchFamily="18" charset="0"/>
                <a:ea typeface="ＭＳ Ｐゴシック" pitchFamily="34" charset="-128"/>
              </a:rPr>
              <a:t> </a:t>
            </a:r>
            <a:r>
              <a:rPr lang="en-US" sz="6000" b="1" dirty="0" err="1" smtClean="0">
                <a:solidFill>
                  <a:schemeClr val="accent1"/>
                </a:solidFill>
                <a:latin typeface="Century Schoolbook" pitchFamily="18" charset="0"/>
                <a:ea typeface="ＭＳ Ｐゴシック" pitchFamily="34" charset="-128"/>
              </a:rPr>
              <a:t>así</a:t>
            </a:r>
            <a:r>
              <a:rPr lang="en-US" sz="6000" b="1" dirty="0" smtClean="0">
                <a:solidFill>
                  <a:schemeClr val="accent1"/>
                </a:solidFill>
                <a:latin typeface="Century Schoolbook" pitchFamily="18" charset="0"/>
                <a:ea typeface="ＭＳ Ｐゴシック" pitchFamily="34" charset="-128"/>
              </a:rPr>
              <a:t> </a:t>
            </a:r>
            <a:r>
              <a:rPr lang="en-US" sz="6000" b="1" dirty="0" err="1" smtClean="0">
                <a:solidFill>
                  <a:schemeClr val="accent1"/>
                </a:solidFill>
                <a:latin typeface="Century Schoolbook" pitchFamily="18" charset="0"/>
                <a:ea typeface="ＭＳ Ｐゴシック" pitchFamily="34" charset="-128"/>
              </a:rPr>
              <a:t>así</a:t>
            </a:r>
            <a:r>
              <a:rPr lang="en-US" sz="6000" b="1" dirty="0" smtClean="0">
                <a:solidFill>
                  <a:schemeClr val="accent1"/>
                </a:solidFill>
                <a:latin typeface="Century Schoolbook" pitchFamily="18" charset="0"/>
                <a:ea typeface="ＭＳ Ｐゴシック" pitchFamily="34" charset="-128"/>
              </a:rPr>
              <a:t>.</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0" y="142880"/>
            <a:ext cx="8856133" cy="938719"/>
          </a:xfrm>
          <a:prstGeom prst="rect">
            <a:avLst/>
          </a:prstGeom>
        </p:spPr>
        <p:txBody>
          <a:bodyPr wrap="square">
            <a:spAutoFit/>
          </a:bodyPr>
          <a:lstStyle/>
          <a:p>
            <a:pPr algn="ctr"/>
            <a:r>
              <a:rPr lang="es-ES_tradnl" sz="5500" b="1" dirty="0" smtClean="0"/>
              <a:t>¿Qué dirá la persona?</a:t>
            </a:r>
            <a:endParaRPr lang="en-US" sz="5500" b="1" dirty="0"/>
          </a:p>
        </p:txBody>
      </p:sp>
      <p:pic>
        <p:nvPicPr>
          <p:cNvPr id="5" name="Picture 4"/>
          <p:cNvPicPr>
            <a:picLocks noChangeAspect="1"/>
          </p:cNvPicPr>
          <p:nvPr/>
        </p:nvPicPr>
        <p:blipFill>
          <a:blip r:embed="rId2"/>
          <a:stretch>
            <a:fillRect/>
          </a:stretch>
        </p:blipFill>
        <p:spPr>
          <a:xfrm>
            <a:off x="2489200" y="1081599"/>
            <a:ext cx="3742267" cy="4681446"/>
          </a:xfrm>
          <a:prstGeom prst="rect">
            <a:avLst/>
          </a:prstGeom>
        </p:spPr>
      </p:pic>
    </p:spTree>
    <p:extLst>
      <p:ext uri="{BB962C8B-B14F-4D97-AF65-F5344CB8AC3E}">
        <p14:creationId xmlns:p14="http://schemas.microsoft.com/office/powerpoint/2010/main" val="410763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457200"/>
            <a:ext cx="9144000" cy="4062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2900" b="1" dirty="0" smtClean="0">
                <a:solidFill>
                  <a:srgbClr val="FE8637"/>
                </a:solidFill>
                <a:effectLst>
                  <a:outerShdw blurRad="38100" dist="38100" dir="2700000" algn="tl">
                    <a:srgbClr val="DDDDDD"/>
                  </a:outerShdw>
                </a:effectLst>
                <a:cs typeface="Arial" charset="0"/>
              </a:rPr>
              <a:t>¿</a:t>
            </a:r>
            <a:r>
              <a:rPr lang="en-US" sz="12900" b="1" dirty="0" err="1" smtClean="0">
                <a:solidFill>
                  <a:srgbClr val="FE8637"/>
                </a:solidFill>
                <a:effectLst>
                  <a:outerShdw blurRad="38100" dist="38100" dir="2700000" algn="tl">
                    <a:srgbClr val="DDDDDD"/>
                  </a:outerShdw>
                </a:effectLst>
                <a:cs typeface="Arial" charset="0"/>
              </a:rPr>
              <a:t>Cómo</a:t>
            </a:r>
            <a:r>
              <a:rPr lang="en-US" sz="12900" b="1" dirty="0" smtClean="0">
                <a:solidFill>
                  <a:srgbClr val="FE8637"/>
                </a:solidFill>
                <a:effectLst>
                  <a:outerShdw blurRad="38100" dist="38100" dir="2700000" algn="tl">
                    <a:srgbClr val="DDDDDD"/>
                  </a:outerShdw>
                </a:effectLst>
                <a:cs typeface="Arial" charset="0"/>
              </a:rPr>
              <a:t> </a:t>
            </a:r>
            <a:r>
              <a:rPr lang="en-US" sz="12900" b="1" dirty="0" err="1" smtClean="0">
                <a:solidFill>
                  <a:srgbClr val="FE8637"/>
                </a:solidFill>
                <a:effectLst>
                  <a:outerShdw blurRad="38100" dist="38100" dir="2700000" algn="tl">
                    <a:srgbClr val="DDDDDD"/>
                  </a:outerShdw>
                </a:effectLst>
                <a:cs typeface="Arial" charset="0"/>
              </a:rPr>
              <a:t>estás</a:t>
            </a:r>
            <a:r>
              <a:rPr lang="en-US" sz="12900" b="1" dirty="0" smtClean="0">
                <a:solidFill>
                  <a:srgbClr val="FE8637"/>
                </a:solidFill>
                <a:effectLst>
                  <a:outerShdw blurRad="38100" dist="38100" dir="2700000" algn="tl">
                    <a:srgbClr val="DDDDDD"/>
                  </a:outerShdw>
                </a:effectLst>
                <a:cs typeface="Arial" charset="0"/>
              </a:rPr>
              <a:t> </a:t>
            </a:r>
            <a:r>
              <a:rPr lang="en-US" sz="12900" b="1" dirty="0" err="1" smtClean="0">
                <a:solidFill>
                  <a:srgbClr val="FE8637"/>
                </a:solidFill>
                <a:effectLst>
                  <a:outerShdw blurRad="38100" dist="38100" dir="2700000" algn="tl">
                    <a:srgbClr val="DDDDDD"/>
                  </a:outerShdw>
                </a:effectLst>
                <a:cs typeface="Arial" charset="0"/>
              </a:rPr>
              <a:t>t</a:t>
            </a:r>
            <a:r>
              <a:rPr lang="en-US" altLang="ja-JP" sz="12900" b="1" dirty="0" err="1" smtClean="0">
                <a:solidFill>
                  <a:srgbClr val="FE8637"/>
                </a:solidFill>
                <a:effectLst>
                  <a:outerShdw blurRad="38100" dist="38100" dir="2700000" algn="tl">
                    <a:srgbClr val="DDDDDD"/>
                  </a:outerShdw>
                </a:effectLst>
                <a:cs typeface="Arial" charset="0"/>
              </a:rPr>
              <a:t>ú</a:t>
            </a:r>
            <a:r>
              <a:rPr lang="en-US" sz="12900" b="1" dirty="0">
                <a:solidFill>
                  <a:srgbClr val="FE8637"/>
                </a:solidFill>
                <a:effectLst>
                  <a:outerShdw blurRad="38100" dist="38100" dir="2700000" algn="tl">
                    <a:srgbClr val="DDDDDD"/>
                  </a:outerShdw>
                </a:effectLst>
                <a:cs typeface="Arial" charset="0"/>
              </a:rPr>
              <a:t>?</a:t>
            </a:r>
          </a:p>
        </p:txBody>
      </p:sp>
    </p:spTree>
    <p:extLst>
      <p:ext uri="{BB962C8B-B14F-4D97-AF65-F5344CB8AC3E}">
        <p14:creationId xmlns:p14="http://schemas.microsoft.com/office/powerpoint/2010/main" val="614570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1524000"/>
            <a:ext cx="9144000" cy="33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10600" b="1" i="1" dirty="0" err="1">
                <a:solidFill>
                  <a:srgbClr val="FE8637"/>
                </a:solidFill>
                <a:effectLst>
                  <a:outerShdw blurRad="38100" dist="38100" dir="2700000" algn="tl">
                    <a:srgbClr val="DDDDDD"/>
                  </a:outerShdw>
                </a:effectLst>
                <a:cs typeface="Arial" charset="0"/>
              </a:rPr>
              <a:t>Yo</a:t>
            </a:r>
            <a:r>
              <a:rPr lang="en-US" sz="10600" b="1" i="1" dirty="0">
                <a:solidFill>
                  <a:srgbClr val="FE8637"/>
                </a:solidFill>
                <a:effectLst>
                  <a:outerShdw blurRad="38100" dist="38100" dir="2700000" algn="tl">
                    <a:srgbClr val="DDDDDD"/>
                  </a:outerShdw>
                </a:effectLst>
                <a:cs typeface="Arial" charset="0"/>
              </a:rPr>
              <a:t> </a:t>
            </a:r>
            <a:r>
              <a:rPr lang="en-US" sz="10600" b="1" i="1" dirty="0" err="1" smtClean="0">
                <a:solidFill>
                  <a:srgbClr val="FE8637"/>
                </a:solidFill>
                <a:effectLst>
                  <a:outerShdw blurRad="38100" dist="38100" dir="2700000" algn="tl">
                    <a:srgbClr val="DDDDDD"/>
                  </a:outerShdw>
                </a:effectLst>
                <a:cs typeface="Arial" charset="0"/>
              </a:rPr>
              <a:t>estoy</a:t>
            </a:r>
            <a:r>
              <a:rPr lang="en-US" sz="10600" b="1" dirty="0" smtClean="0">
                <a:solidFill>
                  <a:srgbClr val="FE8637"/>
                </a:solidFill>
                <a:effectLst>
                  <a:outerShdw blurRad="38100" dist="38100" dir="2700000" algn="tl">
                    <a:srgbClr val="DDDDDD"/>
                  </a:outerShdw>
                </a:effectLst>
                <a:cs typeface="Arial" charset="0"/>
              </a:rPr>
              <a:t> </a:t>
            </a:r>
            <a:r>
              <a:rPr lang="en-US" sz="10600" b="1" dirty="0" err="1" smtClean="0">
                <a:solidFill>
                  <a:srgbClr val="FE8637"/>
                </a:solidFill>
                <a:effectLst>
                  <a:outerShdw blurRad="38100" dist="38100" dir="2700000" algn="tl">
                    <a:srgbClr val="DDDDDD"/>
                  </a:outerShdw>
                </a:effectLst>
                <a:cs typeface="Arial" charset="0"/>
              </a:rPr>
              <a:t>bien</a:t>
            </a:r>
            <a:r>
              <a:rPr lang="en-US" sz="10600" b="1" dirty="0" smtClean="0">
                <a:solidFill>
                  <a:srgbClr val="FE8637"/>
                </a:solidFill>
                <a:effectLst>
                  <a:outerShdw blurRad="38100" dist="38100" dir="2700000" algn="tl">
                    <a:srgbClr val="DDDDDD"/>
                  </a:outerShdw>
                </a:effectLst>
                <a:cs typeface="Arial" charset="0"/>
              </a:rPr>
              <a:t>!!!</a:t>
            </a:r>
            <a:endParaRPr lang="en-US" sz="10600" b="1" u="sng" dirty="0">
              <a:solidFill>
                <a:srgbClr val="FE8637"/>
              </a:solidFill>
              <a:effectLst>
                <a:outerShdw blurRad="38100" dist="38100" dir="2700000" algn="tl">
                  <a:srgbClr val="DDDDDD"/>
                </a:outerShdw>
              </a:effectLst>
              <a:cs typeface="Arial" charset="0"/>
            </a:endParaRPr>
          </a:p>
        </p:txBody>
      </p:sp>
    </p:spTree>
    <p:extLst>
      <p:ext uri="{BB962C8B-B14F-4D97-AF65-F5344CB8AC3E}">
        <p14:creationId xmlns:p14="http://schemas.microsoft.com/office/powerpoint/2010/main" val="569503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Practice</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You need to pick a celebrity that you are going to pretend to be. I will give you 1 minute to pick your celebrity and write down the name.</a:t>
            </a:r>
          </a:p>
          <a:p>
            <a:pPr marL="457200" indent="-457200">
              <a:buFont typeface="+mj-lt"/>
              <a:buAutoNum type="arabicPeriod"/>
            </a:pPr>
            <a:r>
              <a:rPr lang="en-US" dirty="0" smtClean="0"/>
              <a:t>You will be going around the room and introducing yourself to other celebrities. Make sure to politely introduce yourself, say that you are please to meet the other person, and ask and answer how the other person is.</a:t>
            </a:r>
          </a:p>
          <a:p>
            <a:pPr marL="457200" indent="-457200">
              <a:buFont typeface="+mj-lt"/>
              <a:buAutoNum type="arabicPeriod"/>
            </a:pPr>
            <a:r>
              <a:rPr lang="en-US" dirty="0" smtClean="0"/>
              <a:t>Record the responses in your </a:t>
            </a:r>
            <a:r>
              <a:rPr lang="en-US" i="1" dirty="0" err="1" smtClean="0"/>
              <a:t>carpeta</a:t>
            </a:r>
            <a:r>
              <a:rPr lang="en-US" i="1"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r>
              <a:rPr lang="en-US" dirty="0" smtClean="0">
                <a:solidFill>
                  <a:srgbClr val="244583"/>
                </a:solidFill>
              </a:rPr>
              <a:t>“</a:t>
            </a:r>
            <a:r>
              <a:rPr lang="en-US" dirty="0" err="1" smtClean="0">
                <a:solidFill>
                  <a:srgbClr val="244583"/>
                </a:solidFill>
              </a:rPr>
              <a:t>Hola</a:t>
            </a:r>
            <a:r>
              <a:rPr lang="en-US" dirty="0" smtClean="0">
                <a:solidFill>
                  <a:srgbClr val="244583"/>
                </a:solidFill>
              </a:rPr>
              <a:t>, me llamo </a:t>
            </a:r>
            <a:r>
              <a:rPr lang="en-US" dirty="0" err="1" smtClean="0">
                <a:solidFill>
                  <a:srgbClr val="244583"/>
                </a:solidFill>
              </a:rPr>
              <a:t>Shakira</a:t>
            </a:r>
            <a:r>
              <a:rPr lang="en-US" dirty="0" smtClean="0">
                <a:solidFill>
                  <a:srgbClr val="244583"/>
                </a:solidFill>
              </a:rPr>
              <a:t>. ¿</a:t>
            </a:r>
            <a:r>
              <a:rPr lang="en-US" dirty="0" err="1" smtClean="0">
                <a:solidFill>
                  <a:srgbClr val="244583"/>
                </a:solidFill>
              </a:rPr>
              <a:t>Cómo</a:t>
            </a:r>
            <a:r>
              <a:rPr lang="en-US" dirty="0" smtClean="0">
                <a:solidFill>
                  <a:srgbClr val="244583"/>
                </a:solidFill>
              </a:rPr>
              <a:t> </a:t>
            </a:r>
            <a:r>
              <a:rPr lang="en-US" dirty="0" err="1" smtClean="0">
                <a:solidFill>
                  <a:srgbClr val="244583"/>
                </a:solidFill>
              </a:rPr>
              <a:t>te</a:t>
            </a:r>
            <a:r>
              <a:rPr lang="en-US" dirty="0" smtClean="0">
                <a:solidFill>
                  <a:srgbClr val="244583"/>
                </a:solidFill>
              </a:rPr>
              <a:t> llamas?”</a:t>
            </a:r>
          </a:p>
          <a:p>
            <a:r>
              <a:rPr lang="en-US" dirty="0" smtClean="0">
                <a:solidFill>
                  <a:schemeClr val="tx2"/>
                </a:solidFill>
              </a:rPr>
              <a:t>“Mucho gusto </a:t>
            </a:r>
            <a:r>
              <a:rPr lang="en-US" dirty="0" err="1" smtClean="0">
                <a:solidFill>
                  <a:schemeClr val="tx2"/>
                </a:solidFill>
              </a:rPr>
              <a:t>Shakira</a:t>
            </a:r>
            <a:r>
              <a:rPr lang="en-US" dirty="0" smtClean="0">
                <a:solidFill>
                  <a:schemeClr val="tx2"/>
                </a:solidFill>
              </a:rPr>
              <a:t>, me </a:t>
            </a:r>
            <a:r>
              <a:rPr lang="en-US" dirty="0" err="1" smtClean="0">
                <a:solidFill>
                  <a:schemeClr val="tx2"/>
                </a:solidFill>
              </a:rPr>
              <a:t>llamo</a:t>
            </a:r>
            <a:r>
              <a:rPr lang="en-US" dirty="0" smtClean="0">
                <a:solidFill>
                  <a:schemeClr val="tx2"/>
                </a:solidFill>
              </a:rPr>
              <a:t> Marc Anthony. ¿</a:t>
            </a:r>
            <a:r>
              <a:rPr lang="en-US" dirty="0" err="1" smtClean="0">
                <a:solidFill>
                  <a:schemeClr val="tx2"/>
                </a:solidFill>
              </a:rPr>
              <a:t>Cómo</a:t>
            </a:r>
            <a:r>
              <a:rPr lang="en-US" dirty="0" smtClean="0">
                <a:solidFill>
                  <a:schemeClr val="tx2"/>
                </a:solidFill>
              </a:rPr>
              <a:t> </a:t>
            </a:r>
            <a:r>
              <a:rPr lang="en-US" dirty="0" err="1" smtClean="0">
                <a:solidFill>
                  <a:schemeClr val="tx2"/>
                </a:solidFill>
              </a:rPr>
              <a:t>estás</a:t>
            </a:r>
            <a:r>
              <a:rPr lang="en-US" dirty="0" smtClean="0">
                <a:solidFill>
                  <a:schemeClr val="tx2"/>
                </a:solidFill>
              </a:rPr>
              <a:t>?”</a:t>
            </a:r>
          </a:p>
          <a:p>
            <a:r>
              <a:rPr lang="en-US" dirty="0" smtClean="0">
                <a:solidFill>
                  <a:schemeClr val="accent2">
                    <a:lumMod val="50000"/>
                  </a:schemeClr>
                </a:solidFill>
              </a:rPr>
              <a:t>“</a:t>
            </a:r>
            <a:r>
              <a:rPr lang="en-US" dirty="0" err="1" smtClean="0">
                <a:solidFill>
                  <a:schemeClr val="accent2">
                    <a:lumMod val="50000"/>
                  </a:schemeClr>
                </a:solidFill>
              </a:rPr>
              <a:t>Igualmente</a:t>
            </a:r>
            <a:r>
              <a:rPr lang="en-US" dirty="0" smtClean="0">
                <a:solidFill>
                  <a:schemeClr val="accent2">
                    <a:lumMod val="50000"/>
                  </a:schemeClr>
                </a:solidFill>
              </a:rPr>
              <a:t>. Yo </a:t>
            </a:r>
            <a:r>
              <a:rPr lang="en-US" dirty="0" err="1" smtClean="0">
                <a:solidFill>
                  <a:schemeClr val="accent2">
                    <a:lumMod val="50000"/>
                  </a:schemeClr>
                </a:solidFill>
              </a:rPr>
              <a:t>estoy</a:t>
            </a:r>
            <a:r>
              <a:rPr lang="en-US" dirty="0" smtClean="0">
                <a:solidFill>
                  <a:schemeClr val="accent2">
                    <a:lumMod val="50000"/>
                  </a:schemeClr>
                </a:solidFill>
              </a:rPr>
              <a:t> </a:t>
            </a:r>
            <a:r>
              <a:rPr lang="en-US" dirty="0" err="1" smtClean="0">
                <a:solidFill>
                  <a:schemeClr val="accent2">
                    <a:lumMod val="50000"/>
                  </a:schemeClr>
                </a:solidFill>
              </a:rPr>
              <a:t>así</a:t>
            </a:r>
            <a:r>
              <a:rPr lang="en-US" dirty="0" smtClean="0">
                <a:solidFill>
                  <a:schemeClr val="accent2">
                    <a:lumMod val="50000"/>
                  </a:schemeClr>
                </a:solidFill>
              </a:rPr>
              <a:t> </a:t>
            </a:r>
            <a:r>
              <a:rPr lang="en-US" dirty="0" err="1" smtClean="0">
                <a:solidFill>
                  <a:schemeClr val="accent2">
                    <a:lumMod val="50000"/>
                  </a:schemeClr>
                </a:solidFill>
              </a:rPr>
              <a:t>así</a:t>
            </a:r>
            <a:r>
              <a:rPr lang="en-US" dirty="0" smtClean="0">
                <a:solidFill>
                  <a:schemeClr val="accent2">
                    <a:lumMod val="50000"/>
                  </a:schemeClr>
                </a:solidFill>
              </a:rPr>
              <a:t>. ¿</a:t>
            </a:r>
            <a:r>
              <a:rPr lang="en-US" dirty="0" err="1" smtClean="0">
                <a:solidFill>
                  <a:schemeClr val="accent2">
                    <a:lumMod val="50000"/>
                  </a:schemeClr>
                </a:solidFill>
              </a:rPr>
              <a:t>Cómo</a:t>
            </a:r>
            <a:r>
              <a:rPr lang="en-US" dirty="0" smtClean="0">
                <a:solidFill>
                  <a:schemeClr val="accent2">
                    <a:lumMod val="50000"/>
                  </a:schemeClr>
                </a:solidFill>
              </a:rPr>
              <a:t> </a:t>
            </a:r>
            <a:r>
              <a:rPr lang="en-US" dirty="0" err="1" smtClean="0">
                <a:solidFill>
                  <a:schemeClr val="accent2">
                    <a:lumMod val="50000"/>
                  </a:schemeClr>
                </a:solidFill>
              </a:rPr>
              <a:t>estás</a:t>
            </a:r>
            <a:r>
              <a:rPr lang="en-US" dirty="0" smtClean="0">
                <a:solidFill>
                  <a:schemeClr val="accent2">
                    <a:lumMod val="50000"/>
                  </a:schemeClr>
                </a:solidFill>
              </a:rPr>
              <a:t>?”</a:t>
            </a:r>
          </a:p>
          <a:p>
            <a:r>
              <a:rPr lang="en-US" dirty="0" smtClean="0"/>
              <a:t>“</a:t>
            </a:r>
            <a:r>
              <a:rPr lang="en-US" dirty="0" smtClean="0">
                <a:solidFill>
                  <a:srgbClr val="575F6D"/>
                </a:solidFill>
              </a:rPr>
              <a:t>Yo </a:t>
            </a:r>
            <a:r>
              <a:rPr lang="en-US" dirty="0" err="1" smtClean="0">
                <a:solidFill>
                  <a:srgbClr val="575F6D"/>
                </a:solidFill>
              </a:rPr>
              <a:t>estoy</a:t>
            </a:r>
            <a:r>
              <a:rPr lang="en-US" dirty="0" smtClean="0">
                <a:solidFill>
                  <a:srgbClr val="575F6D"/>
                </a:solidFill>
              </a:rPr>
              <a:t> </a:t>
            </a:r>
            <a:r>
              <a:rPr lang="en-US" dirty="0" err="1" smtClean="0">
                <a:solidFill>
                  <a:srgbClr val="575F6D"/>
                </a:solidFill>
              </a:rPr>
              <a:t>muy</a:t>
            </a:r>
            <a:r>
              <a:rPr lang="en-US" dirty="0" smtClean="0">
                <a:solidFill>
                  <a:srgbClr val="575F6D"/>
                </a:solidFill>
              </a:rPr>
              <a:t> </a:t>
            </a:r>
            <a:r>
              <a:rPr lang="en-US" dirty="0" err="1" smtClean="0">
                <a:solidFill>
                  <a:srgbClr val="575F6D"/>
                </a:solidFill>
              </a:rPr>
              <a:t>bien</a:t>
            </a:r>
            <a:r>
              <a:rPr lang="en-US" dirty="0" smtClean="0">
                <a:solidFill>
                  <a:srgbClr val="575F6D"/>
                </a:solidFill>
              </a:rPr>
              <a:t>. </a:t>
            </a:r>
            <a:r>
              <a:rPr lang="en-US" dirty="0" err="1" smtClean="0">
                <a:solidFill>
                  <a:srgbClr val="575F6D"/>
                </a:solidFill>
              </a:rPr>
              <a:t>Buenas</a:t>
            </a:r>
            <a:r>
              <a:rPr lang="en-US" dirty="0" smtClean="0">
                <a:solidFill>
                  <a:srgbClr val="575F6D"/>
                </a:solidFill>
              </a:rPr>
              <a:t> </a:t>
            </a:r>
            <a:r>
              <a:rPr lang="en-US" dirty="0" err="1" smtClean="0">
                <a:solidFill>
                  <a:srgbClr val="575F6D"/>
                </a:solidFill>
              </a:rPr>
              <a:t>tardes</a:t>
            </a:r>
            <a:r>
              <a:rPr lang="en-US" dirty="0" smtClean="0">
                <a:solidFill>
                  <a:srgbClr val="575F6D"/>
                </a:solidFill>
              </a:rPr>
              <a:t>”</a:t>
            </a:r>
          </a:p>
          <a:p>
            <a:endParaRPr lang="en-US" dirty="0" smtClean="0">
              <a:solidFill>
                <a:srgbClr val="575F6D"/>
              </a:solidFill>
            </a:endParaRPr>
          </a:p>
          <a:p>
            <a:r>
              <a:rPr lang="en-US" dirty="0" smtClean="0"/>
              <a:t>You should talk to at least 5 people. Make sure to record your responses (who you talked to, how they were doing) in your </a:t>
            </a:r>
            <a:r>
              <a:rPr lang="en-US" i="1" dirty="0" err="1" smtClean="0"/>
              <a:t>carpeta</a:t>
            </a:r>
            <a:endParaRPr lang="en-US" i="1" dirty="0" smtClean="0"/>
          </a:p>
          <a:p>
            <a:endParaRPr lang="en-US" i="1" dirty="0"/>
          </a:p>
          <a:p>
            <a:r>
              <a:rPr lang="en-US" i="1" dirty="0" smtClean="0">
                <a:solidFill>
                  <a:srgbClr val="FF0000"/>
                </a:solidFill>
              </a:rPr>
              <a:t>NO ENGLISH!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Practice</a:t>
            </a:r>
            <a:endParaRPr lang="en-US" dirty="0"/>
          </a:p>
        </p:txBody>
      </p:sp>
      <p:sp>
        <p:nvSpPr>
          <p:cNvPr id="3" name="Content Placeholder 2"/>
          <p:cNvSpPr>
            <a:spLocks noGrp="1"/>
          </p:cNvSpPr>
          <p:nvPr>
            <p:ph sz="quarter" idx="1"/>
          </p:nvPr>
        </p:nvSpPr>
        <p:spPr/>
        <p:txBody>
          <a:bodyPr/>
          <a:lstStyle/>
          <a:p>
            <a:r>
              <a:rPr lang="en-US" dirty="0" smtClean="0"/>
              <a:t>Write out the conversations that you had today like they were a script for a movie that someone else could act out. Include all introductions, questions, goodbyes, etc. in your </a:t>
            </a:r>
            <a:r>
              <a:rPr lang="en-US" i="1" dirty="0" err="1" smtClean="0"/>
              <a:t>carpeta</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it Out!</a:t>
            </a:r>
            <a:endParaRPr lang="en-US" dirty="0"/>
          </a:p>
        </p:txBody>
      </p:sp>
      <p:sp>
        <p:nvSpPr>
          <p:cNvPr id="3" name="Content Placeholder 2"/>
          <p:cNvSpPr>
            <a:spLocks noGrp="1"/>
          </p:cNvSpPr>
          <p:nvPr>
            <p:ph sz="quarter" idx="1"/>
          </p:nvPr>
        </p:nvSpPr>
        <p:spPr/>
        <p:txBody>
          <a:bodyPr/>
          <a:lstStyle/>
          <a:p>
            <a:r>
              <a:rPr lang="en-US" dirty="0" smtClean="0"/>
              <a:t>I will now be asking for volunteers:</a:t>
            </a:r>
          </a:p>
          <a:p>
            <a:pPr lvl="1"/>
            <a:r>
              <a:rPr lang="en-US" dirty="0" smtClean="0"/>
              <a:t>One person will provide the scene</a:t>
            </a:r>
          </a:p>
          <a:p>
            <a:pPr lvl="1"/>
            <a:r>
              <a:rPr lang="en-US" dirty="0" smtClean="0"/>
              <a:t>2 people will actout the scene</a:t>
            </a:r>
          </a:p>
          <a:p>
            <a:r>
              <a:rPr lang="en-US" dirty="0" smtClean="0"/>
              <a:t>BONUS: When other people are acting make sure to write down places they need to work on their grammar or pronunciation!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Tarea</a:t>
            </a:r>
            <a:endParaRPr lang="en-US" dirty="0"/>
          </a:p>
        </p:txBody>
      </p:sp>
      <p:sp>
        <p:nvSpPr>
          <p:cNvPr id="3" name="Content Placeholder 2"/>
          <p:cNvSpPr>
            <a:spLocks noGrp="1"/>
          </p:cNvSpPr>
          <p:nvPr>
            <p:ph sz="quarter" idx="1"/>
          </p:nvPr>
        </p:nvSpPr>
        <p:spPr/>
        <p:txBody>
          <a:bodyPr/>
          <a:lstStyle/>
          <a:p>
            <a:r>
              <a:rPr lang="en-US" smtClean="0"/>
              <a:t>Test next </a:t>
            </a:r>
            <a:r>
              <a:rPr lang="en-US" dirty="0" smtClean="0"/>
              <a:t>class period!</a:t>
            </a:r>
          </a:p>
          <a:p>
            <a:pPr lvl="1"/>
            <a:r>
              <a:rPr lang="en-US" dirty="0" smtClean="0"/>
              <a:t>Countries and Capitals of South America</a:t>
            </a:r>
          </a:p>
          <a:p>
            <a:pPr lvl="1"/>
            <a:r>
              <a:rPr lang="en-US" dirty="0" smtClean="0"/>
              <a:t>How to ask and answer where you are from</a:t>
            </a:r>
          </a:p>
          <a:p>
            <a:pPr lvl="1"/>
            <a:r>
              <a:rPr lang="en-US" dirty="0" smtClean="0"/>
              <a:t>How to say someone else is from somewhere</a:t>
            </a:r>
          </a:p>
          <a:p>
            <a:pPr lvl="1"/>
            <a:r>
              <a:rPr lang="en-US" dirty="0" smtClean="0"/>
              <a:t>How to introduce yourself</a:t>
            </a:r>
          </a:p>
          <a:p>
            <a:pPr lvl="1"/>
            <a:r>
              <a:rPr lang="en-US" dirty="0" smtClean="0"/>
              <a:t>How to greet someone</a:t>
            </a:r>
          </a:p>
          <a:p>
            <a:pPr lvl="1"/>
            <a:r>
              <a:rPr lang="en-US" dirty="0" smtClean="0"/>
              <a:t>Green sheet expressions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know each other better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8154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5950" y="800100"/>
            <a:ext cx="5200650" cy="5200650"/>
          </a:xfrm>
          <a:prstGeom prst="rect">
            <a:avLst/>
          </a:prstGeom>
        </p:spPr>
      </p:pic>
      <p:sp>
        <p:nvSpPr>
          <p:cNvPr id="5" name="TextBox 4"/>
          <p:cNvSpPr txBox="1"/>
          <p:nvPr/>
        </p:nvSpPr>
        <p:spPr>
          <a:xfrm>
            <a:off x="2400300" y="3829051"/>
            <a:ext cx="4057650" cy="1269578"/>
          </a:xfrm>
          <a:prstGeom prst="rect">
            <a:avLst/>
          </a:prstGeom>
          <a:solidFill>
            <a:schemeClr val="bg1"/>
          </a:solidFill>
          <a:ln w="76200" cmpd="sng">
            <a:solidFill>
              <a:schemeClr val="tx1"/>
            </a:solidFill>
          </a:ln>
        </p:spPr>
        <p:txBody>
          <a:bodyPr wrap="square" rtlCol="0">
            <a:spAutoFit/>
          </a:bodyPr>
          <a:lstStyle/>
          <a:p>
            <a:pPr algn="ctr"/>
            <a:r>
              <a:rPr lang="en-US" sz="3825" dirty="0">
                <a:latin typeface="Papyrus"/>
                <a:cs typeface="Papyrus"/>
              </a:rPr>
              <a:t>15 de </a:t>
            </a:r>
            <a:r>
              <a:rPr lang="en-US" sz="3825" dirty="0" err="1">
                <a:latin typeface="Papyrus"/>
                <a:cs typeface="Papyrus"/>
              </a:rPr>
              <a:t>septiembre</a:t>
            </a:r>
            <a:r>
              <a:rPr lang="en-US" sz="3825" dirty="0">
                <a:latin typeface="Papyrus"/>
                <a:cs typeface="Papyrus"/>
              </a:rPr>
              <a:t> – 15 de </a:t>
            </a:r>
            <a:r>
              <a:rPr lang="en-US" sz="3825" dirty="0" err="1">
                <a:latin typeface="Papyrus"/>
                <a:cs typeface="Papyrus"/>
              </a:rPr>
              <a:t>octubre</a:t>
            </a:r>
            <a:endParaRPr lang="en-US" sz="3825" dirty="0">
              <a:latin typeface="Papyrus"/>
              <a:cs typeface="Papyrus"/>
            </a:endParaRPr>
          </a:p>
        </p:txBody>
      </p:sp>
    </p:spTree>
    <p:extLst>
      <p:ext uri="{BB962C8B-B14F-4D97-AF65-F5344CB8AC3E}">
        <p14:creationId xmlns:p14="http://schemas.microsoft.com/office/powerpoint/2010/main" val="1891566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Momento</a:t>
            </a:r>
            <a:r>
              <a:rPr lang="en-US" dirty="0" smtClean="0"/>
              <a:t> Cultural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00116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993648"/>
            <a:ext cx="7467600" cy="5635752"/>
          </a:xfrm>
        </p:spPr>
        <p:txBody>
          <a:bodyPr/>
          <a:lstStyle/>
          <a:p>
            <a:r>
              <a:rPr lang="en-US" dirty="0" smtClean="0"/>
              <a:t>The ways that we greet and interact with different people depends on our relationships to them, but also on our culture.</a:t>
            </a:r>
          </a:p>
          <a:p>
            <a:pPr>
              <a:buNone/>
            </a:pPr>
            <a:endParaRPr lang="en-US" dirty="0" smtClean="0"/>
          </a:p>
          <a:p>
            <a:r>
              <a:rPr lang="en-US" dirty="0" smtClean="0"/>
              <a:t>The ways that we interact with each other in the US might seem strange—or even inappropriate—to people in other parts of the world. </a:t>
            </a:r>
          </a:p>
          <a:p>
            <a:pPr>
              <a:buNone/>
            </a:pPr>
            <a:endParaRPr lang="en-US" dirty="0" smtClean="0"/>
          </a:p>
          <a:p>
            <a:r>
              <a:rPr lang="en-US" dirty="0" smtClean="0"/>
              <a:t>When we meet people, they not only listen to what we say, but they also “read” what we do (our body language). </a:t>
            </a:r>
            <a:endParaRPr lang="en-US" dirty="0"/>
          </a:p>
        </p:txBody>
      </p:sp>
      <p:sp>
        <p:nvSpPr>
          <p:cNvPr id="4"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Different Cultures:</a:t>
            </a:r>
            <a:endParaRPr lang="en-US" sz="3600" b="1" u="sng" cap="none" dirty="0">
              <a:solidFill>
                <a:srgbClr val="FE8637"/>
              </a:solidFill>
            </a:endParaRPr>
          </a:p>
        </p:txBody>
      </p:sp>
    </p:spTree>
    <p:extLst>
      <p:ext uri="{BB962C8B-B14F-4D97-AF65-F5344CB8AC3E}">
        <p14:creationId xmlns:p14="http://schemas.microsoft.com/office/powerpoint/2010/main" val="87759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Different Cultures:</a:t>
            </a:r>
            <a:endParaRPr lang="en-US" sz="3600" b="1" u="sng" cap="none" dirty="0">
              <a:solidFill>
                <a:srgbClr val="FE8637"/>
              </a:solidFill>
            </a:endParaRPr>
          </a:p>
        </p:txBody>
      </p:sp>
      <p:pic>
        <p:nvPicPr>
          <p:cNvPr id="5" name="Picture 4"/>
          <p:cNvPicPr>
            <a:picLocks noChangeAspect="1"/>
          </p:cNvPicPr>
          <p:nvPr/>
        </p:nvPicPr>
        <p:blipFill>
          <a:blip r:embed="rId2"/>
          <a:stretch>
            <a:fillRect/>
          </a:stretch>
        </p:blipFill>
        <p:spPr>
          <a:xfrm>
            <a:off x="0" y="3826565"/>
            <a:ext cx="4530970" cy="3031435"/>
          </a:xfrm>
          <a:prstGeom prst="rect">
            <a:avLst/>
          </a:prstGeom>
        </p:spPr>
      </p:pic>
      <p:pic>
        <p:nvPicPr>
          <p:cNvPr id="6" name="Picture 5"/>
          <p:cNvPicPr>
            <a:picLocks noChangeAspect="1"/>
          </p:cNvPicPr>
          <p:nvPr/>
        </p:nvPicPr>
        <p:blipFill>
          <a:blip r:embed="rId3"/>
          <a:stretch>
            <a:fillRect/>
          </a:stretch>
        </p:blipFill>
        <p:spPr>
          <a:xfrm>
            <a:off x="4572000" y="3826565"/>
            <a:ext cx="4572000" cy="3031435"/>
          </a:xfrm>
          <a:prstGeom prst="rect">
            <a:avLst/>
          </a:prstGeom>
        </p:spPr>
      </p:pic>
      <p:pic>
        <p:nvPicPr>
          <p:cNvPr id="7" name="Picture 6"/>
          <p:cNvPicPr>
            <a:picLocks noChangeAspect="1"/>
          </p:cNvPicPr>
          <p:nvPr/>
        </p:nvPicPr>
        <p:blipFill>
          <a:blip r:embed="rId4"/>
          <a:stretch>
            <a:fillRect/>
          </a:stretch>
        </p:blipFill>
        <p:spPr>
          <a:xfrm>
            <a:off x="0" y="1165895"/>
            <a:ext cx="4530970" cy="2823879"/>
          </a:xfrm>
          <a:prstGeom prst="rect">
            <a:avLst/>
          </a:prstGeom>
        </p:spPr>
      </p:pic>
      <p:sp>
        <p:nvSpPr>
          <p:cNvPr id="9" name="TextBox 8"/>
          <p:cNvSpPr txBox="1"/>
          <p:nvPr/>
        </p:nvSpPr>
        <p:spPr>
          <a:xfrm>
            <a:off x="2590800" y="3328054"/>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Japan</a:t>
            </a:r>
            <a:endParaRPr lang="en-US" sz="3700" b="1" dirty="0">
              <a:solidFill>
                <a:schemeClr val="bg1"/>
              </a:solidFill>
            </a:endParaRPr>
          </a:p>
        </p:txBody>
      </p:sp>
      <p:sp>
        <p:nvSpPr>
          <p:cNvPr id="10" name="TextBox 9"/>
          <p:cNvSpPr txBox="1"/>
          <p:nvPr/>
        </p:nvSpPr>
        <p:spPr>
          <a:xfrm>
            <a:off x="2625970" y="6196280"/>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Tibet</a:t>
            </a:r>
            <a:endParaRPr lang="en-US" sz="3700" b="1" dirty="0">
              <a:solidFill>
                <a:schemeClr val="bg1"/>
              </a:solidFill>
            </a:endParaRPr>
          </a:p>
        </p:txBody>
      </p:sp>
      <p:sp>
        <p:nvSpPr>
          <p:cNvPr id="12" name="TextBox 11"/>
          <p:cNvSpPr txBox="1"/>
          <p:nvPr/>
        </p:nvSpPr>
        <p:spPr>
          <a:xfrm>
            <a:off x="7239000" y="6196280"/>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USA</a:t>
            </a:r>
            <a:endParaRPr lang="en-US" sz="3700" b="1" dirty="0">
              <a:solidFill>
                <a:schemeClr val="bg1"/>
              </a:solidFill>
            </a:endParaRPr>
          </a:p>
        </p:txBody>
      </p:sp>
      <p:pic>
        <p:nvPicPr>
          <p:cNvPr id="13" name="Picture 12"/>
          <p:cNvPicPr>
            <a:picLocks noChangeAspect="1"/>
          </p:cNvPicPr>
          <p:nvPr/>
        </p:nvPicPr>
        <p:blipFill>
          <a:blip r:embed="rId5"/>
          <a:stretch>
            <a:fillRect/>
          </a:stretch>
        </p:blipFill>
        <p:spPr>
          <a:xfrm>
            <a:off x="4572000" y="1165895"/>
            <a:ext cx="4572000" cy="2628900"/>
          </a:xfrm>
          <a:prstGeom prst="rect">
            <a:avLst/>
          </a:prstGeom>
        </p:spPr>
      </p:pic>
      <p:sp>
        <p:nvSpPr>
          <p:cNvPr id="14" name="TextBox 13"/>
          <p:cNvSpPr txBox="1"/>
          <p:nvPr/>
        </p:nvSpPr>
        <p:spPr>
          <a:xfrm>
            <a:off x="7239000" y="3133075"/>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Inuit</a:t>
            </a:r>
            <a:endParaRPr lang="en-US" sz="3700" b="1" dirty="0">
              <a:solidFill>
                <a:schemeClr val="bg1"/>
              </a:solidFill>
            </a:endParaRPr>
          </a:p>
        </p:txBody>
      </p:sp>
    </p:spTree>
    <p:extLst>
      <p:ext uri="{BB962C8B-B14F-4D97-AF65-F5344CB8AC3E}">
        <p14:creationId xmlns:p14="http://schemas.microsoft.com/office/powerpoint/2010/main" val="277283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458200" cy="5486400"/>
          </a:xfrm>
        </p:spPr>
        <p:txBody>
          <a:bodyPr>
            <a:normAutofit lnSpcReduction="10000"/>
          </a:bodyPr>
          <a:lstStyle/>
          <a:p>
            <a:r>
              <a:rPr lang="en-US" dirty="0" smtClean="0"/>
              <a:t>First time you meet </a:t>
            </a:r>
          </a:p>
          <a:p>
            <a:pPr>
              <a:buNone/>
            </a:pPr>
            <a:r>
              <a:rPr lang="en-US" dirty="0" smtClean="0"/>
              <a:t>someone—handshake</a:t>
            </a:r>
          </a:p>
          <a:p>
            <a:r>
              <a:rPr lang="en-US" dirty="0" smtClean="0"/>
              <a:t>Other times—</a:t>
            </a:r>
            <a:r>
              <a:rPr lang="en-US" i="1" dirty="0" err="1" smtClean="0"/>
              <a:t>besos</a:t>
            </a:r>
            <a:r>
              <a:rPr lang="en-US" dirty="0" smtClean="0"/>
              <a:t> (small</a:t>
            </a:r>
          </a:p>
          <a:p>
            <a:pPr>
              <a:buNone/>
            </a:pPr>
            <a:r>
              <a:rPr lang="en-US" dirty="0" smtClean="0"/>
              <a:t>kisses on the cheek);</a:t>
            </a:r>
          </a:p>
          <a:p>
            <a:pPr>
              <a:buNone/>
            </a:pPr>
            <a:r>
              <a:rPr lang="en-US" dirty="0" smtClean="0"/>
              <a:t>starting with the left</a:t>
            </a:r>
          </a:p>
          <a:p>
            <a:r>
              <a:rPr lang="en-US" dirty="0" smtClean="0"/>
              <a:t>Many Latin American</a:t>
            </a:r>
          </a:p>
          <a:p>
            <a:pPr>
              <a:buNone/>
            </a:pPr>
            <a:r>
              <a:rPr lang="en-US" dirty="0" smtClean="0"/>
              <a:t>Cultures use </a:t>
            </a:r>
            <a:r>
              <a:rPr lang="en-US" i="1" dirty="0" err="1" smtClean="0"/>
              <a:t>besos</a:t>
            </a:r>
            <a:r>
              <a:rPr lang="en-US" dirty="0" smtClean="0"/>
              <a:t> as well—</a:t>
            </a:r>
          </a:p>
          <a:p>
            <a:pPr>
              <a:buNone/>
            </a:pPr>
            <a:r>
              <a:rPr lang="en-US" dirty="0" smtClean="0"/>
              <a:t>some use one, others use two</a:t>
            </a:r>
          </a:p>
          <a:p>
            <a:r>
              <a:rPr lang="en-US" dirty="0" smtClean="0"/>
              <a:t>The </a:t>
            </a:r>
            <a:r>
              <a:rPr lang="en-US" i="1" dirty="0" err="1" smtClean="0"/>
              <a:t>besos</a:t>
            </a:r>
            <a:r>
              <a:rPr lang="en-US" dirty="0" smtClean="0"/>
              <a:t> are NOT romantic—they are polite! </a:t>
            </a:r>
          </a:p>
          <a:p>
            <a:pPr>
              <a:buNone/>
            </a:pPr>
            <a:endParaRPr lang="en-US" dirty="0" smtClean="0"/>
          </a:p>
          <a:p>
            <a:pPr algn="ctr">
              <a:buNone/>
            </a:pPr>
            <a:endParaRPr lang="en-US" b="1" dirty="0" smtClean="0"/>
          </a:p>
          <a:p>
            <a:pPr algn="ctr">
              <a:buNone/>
            </a:pPr>
            <a:r>
              <a:rPr lang="en-US" b="1" dirty="0" smtClean="0"/>
              <a:t>Why might it be important to know how people in a culture greet one another before entering that culture? </a:t>
            </a:r>
          </a:p>
        </p:txBody>
      </p:sp>
      <p:sp>
        <p:nvSpPr>
          <p:cNvPr id="4"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Spain:</a:t>
            </a:r>
            <a:endParaRPr lang="en-US" sz="3600" b="1" u="sng" cap="none" dirty="0">
              <a:solidFill>
                <a:srgbClr val="FE8637"/>
              </a:solidFill>
            </a:endParaRPr>
          </a:p>
        </p:txBody>
      </p:sp>
      <p:pic>
        <p:nvPicPr>
          <p:cNvPr id="5" name="Picture 4"/>
          <p:cNvPicPr>
            <a:picLocks noChangeAspect="1"/>
          </p:cNvPicPr>
          <p:nvPr/>
        </p:nvPicPr>
        <p:blipFill>
          <a:blip r:embed="rId2"/>
          <a:stretch>
            <a:fillRect/>
          </a:stretch>
        </p:blipFill>
        <p:spPr>
          <a:xfrm>
            <a:off x="4495800" y="838200"/>
            <a:ext cx="4613030" cy="3151573"/>
          </a:xfrm>
          <a:prstGeom prst="rect">
            <a:avLst/>
          </a:prstGeom>
        </p:spPr>
      </p:pic>
      <p:sp>
        <p:nvSpPr>
          <p:cNvPr id="6" name="TextBox 5"/>
          <p:cNvSpPr txBox="1"/>
          <p:nvPr/>
        </p:nvSpPr>
        <p:spPr>
          <a:xfrm>
            <a:off x="7239000" y="3328054"/>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Spain</a:t>
            </a:r>
            <a:endParaRPr lang="en-US" sz="3700" b="1" dirty="0">
              <a:solidFill>
                <a:schemeClr val="bg1"/>
              </a:solidFill>
            </a:endParaRPr>
          </a:p>
        </p:txBody>
      </p:sp>
    </p:spTree>
    <p:extLst>
      <p:ext uri="{BB962C8B-B14F-4D97-AF65-F5344CB8AC3E}">
        <p14:creationId xmlns:p14="http://schemas.microsoft.com/office/powerpoint/2010/main" val="4160176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Oriel.thmx</Template>
  <TotalTime>1440</TotalTime>
  <Words>912</Words>
  <Application>Microsoft Office PowerPoint</Application>
  <PresentationFormat>On-screen Show (4:3)</PresentationFormat>
  <Paragraphs>159</Paragraphs>
  <Slides>39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ＭＳ Ｐ明朝</vt:lpstr>
      <vt:lpstr>Arial</vt:lpstr>
      <vt:lpstr>Calibri</vt:lpstr>
      <vt:lpstr>Century Schoolbook</vt:lpstr>
      <vt:lpstr>Papyrus</vt:lpstr>
      <vt:lpstr>Wingdings</vt:lpstr>
      <vt:lpstr>Wingdings 2</vt:lpstr>
      <vt:lpstr>Oriel</vt:lpstr>
      <vt:lpstr>Vámonos:  Tienen 5 Minutos</vt:lpstr>
      <vt:lpstr> BASIC CONVERSATIONS</vt:lpstr>
      <vt:lpstr>EL OBJETIVO:</vt:lpstr>
      <vt:lpstr>Let’s know each other better</vt:lpstr>
      <vt:lpstr>PowerPoint Presentation</vt:lpstr>
      <vt:lpstr>Momento Cultural</vt:lpstr>
      <vt:lpstr>Saying “Hello” in Different Cultures:</vt:lpstr>
      <vt:lpstr>Saying “Hello” in Different Cultures:</vt:lpstr>
      <vt:lpstr>Saying “Hello” in Spain:</vt:lpstr>
      <vt:lpstr>OOPS…</vt:lpstr>
      <vt:lpstr>INM:Greetings &amp; Farewells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Repaso:  Tira la pelota</vt:lpstr>
      <vt:lpstr>PowerPoint Presentation</vt:lpstr>
      <vt:lpstr>INM:  MORE Introductory Convo!!!</vt:lpstr>
      <vt:lpstr>PowerPoint Presentation</vt:lpstr>
      <vt:lpstr>PowerPoint Presentation</vt:lpstr>
      <vt:lpstr>PowerPoint Presentation</vt:lpstr>
      <vt:lpstr>PowerPoint Presentation</vt:lpstr>
      <vt:lpstr>PowerPoint Presentation</vt:lpstr>
      <vt:lpstr>PowerPoint Presentation</vt:lpstr>
      <vt:lpstr>¿Qué diría la persona?</vt:lpstr>
      <vt:lpstr>PowerPoint Presentation</vt:lpstr>
      <vt:lpstr>PowerPoint Presentation</vt:lpstr>
      <vt:lpstr>PowerPoint Presentation</vt:lpstr>
      <vt:lpstr>PowerPoint Presentation</vt:lpstr>
      <vt:lpstr>PowerPoint Presentation</vt:lpstr>
      <vt:lpstr>Group Practice</vt:lpstr>
      <vt:lpstr>Example</vt:lpstr>
      <vt:lpstr>Individual Practice</vt:lpstr>
      <vt:lpstr>Act it Out!</vt:lpstr>
      <vt:lpstr>Tarea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Tienen 5 Minutos</dc:title>
  <dc:creator>Meredith Hall</dc:creator>
  <cp:lastModifiedBy>Diana Lugo</cp:lastModifiedBy>
  <cp:revision>14</cp:revision>
  <dcterms:created xsi:type="dcterms:W3CDTF">2013-09-15T15:44:35Z</dcterms:created>
  <dcterms:modified xsi:type="dcterms:W3CDTF">2014-08-10T04:43:18Z</dcterms:modified>
</cp:coreProperties>
</file>