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4"/>
  </p:notesMasterIdLst>
  <p:sldIdLst>
    <p:sldId id="257" r:id="rId2"/>
    <p:sldId id="295" r:id="rId3"/>
    <p:sldId id="468" r:id="rId4"/>
    <p:sldId id="469" r:id="rId5"/>
    <p:sldId id="506" r:id="rId6"/>
    <p:sldId id="507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8" r:id="rId33"/>
    <p:sldId id="509" r:id="rId34"/>
    <p:sldId id="512" r:id="rId35"/>
    <p:sldId id="510" r:id="rId36"/>
    <p:sldId id="513" r:id="rId37"/>
    <p:sldId id="514" r:id="rId38"/>
    <p:sldId id="515" r:id="rId39"/>
    <p:sldId id="516" r:id="rId40"/>
    <p:sldId id="517" r:id="rId41"/>
    <p:sldId id="505" r:id="rId42"/>
    <p:sldId id="5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4000"/>
    <a:srgbClr val="FF0080"/>
    <a:srgbClr val="8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471" autoAdjust="0"/>
  </p:normalViewPr>
  <p:slideViewPr>
    <p:cSldViewPr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6FE4-D0D0-F640-88DB-2D92308B2E3D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8BD7-F77C-C744-B57A-281CFE2EF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as the following questions: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Dónde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computadora</a:t>
            </a:r>
            <a:r>
              <a:rPr lang="en-US" baseline="0" dirty="0" smtClean="0"/>
              <a:t>?/el </a:t>
            </a:r>
            <a:r>
              <a:rPr lang="en-US" baseline="0" dirty="0" err="1" smtClean="0"/>
              <a:t>escritorio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Dónde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mochila</a:t>
            </a:r>
            <a:r>
              <a:rPr lang="en-US" baseline="0" dirty="0" smtClean="0"/>
              <a:t>/el </a:t>
            </a:r>
            <a:r>
              <a:rPr lang="en-US" baseline="0" dirty="0" err="1" smtClean="0"/>
              <a:t>perro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silla</a:t>
            </a:r>
            <a:r>
              <a:rPr lang="en-US" baseline="0" dirty="0" smtClean="0"/>
              <a:t>? /el </a:t>
            </a:r>
            <a:r>
              <a:rPr lang="en-US" baseline="0" dirty="0" err="1" smtClean="0"/>
              <a:t>escritorio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Dónde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planta</a:t>
            </a:r>
            <a:r>
              <a:rPr lang="en-US" baseline="0" dirty="0" smtClean="0"/>
              <a:t>?/la </a:t>
            </a:r>
            <a:r>
              <a:rPr lang="en-US" baseline="0" dirty="0" err="1" smtClean="0"/>
              <a:t>ventana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Dónde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gato</a:t>
            </a:r>
            <a:r>
              <a:rPr lang="en-US" baseline="0" dirty="0" smtClean="0"/>
              <a:t>?/la </a:t>
            </a:r>
            <a:r>
              <a:rPr lang="en-US" baseline="0" dirty="0" err="1" smtClean="0"/>
              <a:t>planta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Dónde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están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lentes?/las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revistas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Dónd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perro</a:t>
            </a:r>
            <a:r>
              <a:rPr lang="en-US" baseline="0" dirty="0" smtClean="0"/>
              <a:t>?/la </a:t>
            </a:r>
            <a:r>
              <a:rPr lang="en-US" baseline="0" dirty="0" err="1" smtClean="0"/>
              <a:t>silla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Dónde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diccionario?/las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revistas</a:t>
            </a: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8BD7-F77C-C744-B57A-281CFE2EF3C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8BD7-F77C-C744-B57A-281CFE2EF3C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906CCB-13B7-4600-85A6-8BD358BFF0F7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C09853-F7DE-4F1B-BD30-7CF69B327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1524000" y="239713"/>
            <a:ext cx="7162800" cy="8270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6500" u="sng" cap="none" dirty="0" smtClean="0">
                <a:ea typeface="ＭＳ Ｐゴシック" pitchFamily="34" charset="-128"/>
              </a:rPr>
              <a:t>VÁMONOS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828800" y="1143000"/>
            <a:ext cx="7315200" cy="5715000"/>
          </a:xfrm>
        </p:spPr>
        <p:txBody>
          <a:bodyPr>
            <a:normAutofit/>
          </a:bodyPr>
          <a:lstStyle/>
          <a:p>
            <a:pPr marL="342900" indent="-342900"/>
            <a:endParaRPr lang="en-US" sz="2400" dirty="0" smtClean="0">
              <a:ea typeface="ＭＳ Ｐゴシック" pitchFamily="34" charset="-128"/>
            </a:endParaRPr>
          </a:p>
          <a:p>
            <a:pPr marL="342900" indent="-342900"/>
            <a:endParaRPr lang="en-US" sz="2400" dirty="0" smtClean="0">
              <a:ea typeface="ＭＳ Ｐゴシック" pitchFamily="34" charset="-128"/>
            </a:endParaRPr>
          </a:p>
          <a:p>
            <a:pPr marL="342900" indent="-342900"/>
            <a:endParaRPr lang="en-US" sz="2400" dirty="0" smtClean="0">
              <a:ea typeface="ＭＳ Ｐゴシック" pitchFamily="34" charset="-128"/>
            </a:endParaRPr>
          </a:p>
          <a:p>
            <a:pPr marL="342900" indent="-342900"/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1430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i="1" dirty="0" smtClean="0"/>
              <a:t>Escribe la </a:t>
            </a:r>
            <a:r>
              <a:rPr lang="en-US" sz="2200" i="1" dirty="0" err="1" smtClean="0"/>
              <a:t>fecha</a:t>
            </a:r>
            <a:endParaRPr lang="en-US" sz="2200" i="1" dirty="0" smtClean="0"/>
          </a:p>
          <a:p>
            <a:pPr marL="342900" indent="-342900"/>
            <a:endParaRPr lang="en-US" sz="2200" i="1" dirty="0" smtClean="0"/>
          </a:p>
          <a:p>
            <a:pPr marL="342900" indent="-342900"/>
            <a:r>
              <a:rPr lang="en-US" sz="2200" i="1" dirty="0" smtClean="0"/>
              <a:t>2. Translate the </a:t>
            </a:r>
            <a:r>
              <a:rPr lang="en-US" sz="2200" i="1" dirty="0" smtClean="0"/>
              <a:t>following </a:t>
            </a:r>
            <a:r>
              <a:rPr lang="en-US" sz="2200" i="1" dirty="0" smtClean="0"/>
              <a:t>expressions</a:t>
            </a:r>
            <a:r>
              <a:rPr lang="en-US" sz="2200" i="1" dirty="0" smtClean="0"/>
              <a:t> </a:t>
            </a:r>
            <a:r>
              <a:rPr lang="en-US" sz="2200" i="1" dirty="0" smtClean="0"/>
              <a:t>into Spanish</a:t>
            </a:r>
          </a:p>
          <a:p>
            <a:pPr marL="457200" indent="-457200"/>
            <a:endParaRPr lang="en-US" sz="2200" i="1" dirty="0" smtClean="0"/>
          </a:p>
          <a:p>
            <a:pPr marL="457200" indent="-457200">
              <a:buAutoNum type="alphaLcPeriod"/>
            </a:pPr>
            <a:r>
              <a:rPr lang="en-US" sz="2200" dirty="0" smtClean="0"/>
              <a:t>It’s sunny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It’s hot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It’s cool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It’s cloudy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It’s raining</a:t>
            </a:r>
          </a:p>
          <a:p>
            <a:pPr marL="342900" indent="-342900">
              <a:buAutoNum type="arabicPeriod"/>
            </a:pPr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09800" y="2133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s-ES_tradnl" b="1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/>
                <a:cs typeface="Century Gothic"/>
              </a:rPr>
              <a:t>Al </a:t>
            </a:r>
            <a:r>
              <a:rPr lang="en-US" sz="8000" b="1" dirty="0" err="1" smtClean="0">
                <a:latin typeface="Century Gothic"/>
                <a:cs typeface="Century Gothic"/>
              </a:rPr>
              <a:t>lado</a:t>
            </a:r>
            <a:r>
              <a:rPr lang="en-US" sz="8000" b="1" dirty="0" smtClean="0">
                <a:latin typeface="Century Gothic"/>
                <a:cs typeface="Century Gothic"/>
              </a:rPr>
              <a:t> de 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19008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To the side of </a:t>
            </a:r>
          </a:p>
          <a:p>
            <a:pPr algn="ctr"/>
            <a:r>
              <a:rPr lang="en-US" sz="6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(next to)</a:t>
            </a:r>
            <a:endParaRPr lang="en-US" sz="6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:Snapshot 2012-04-02 17-39-44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5645150" cy="37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Cerca</a:t>
            </a:r>
            <a:r>
              <a:rPr lang="en-US" sz="8000" b="1" dirty="0" smtClean="0">
                <a:latin typeface="Century Gothic"/>
                <a:cs typeface="Century Gothic"/>
              </a:rPr>
              <a:t> de 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Close to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:Snapshot 2012-04-02 17-41-04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988050" cy="352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Lejos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Far from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:Snapshot 2012-04-02 17-42-31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73119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Delante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In front of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:Snapshot 2012-04-02 17-43-45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302250" cy="38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Enfrente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In front of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:Snapshot 2012-04-02 17-43-45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302250" cy="38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Detrás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Behind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:Snapshot 2012-04-02 17-45-30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5067300" cy="385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Encima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On top of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:Snapshot 2012-04-02 17-46-34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357103" cy="39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Debajo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On top of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:Snapshot 2012-04-02 17-47-22.ti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080000" cy="382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Adentro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Inside of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47449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/>
                <a:cs typeface="Century Gothic"/>
              </a:rPr>
              <a:t>A </a:t>
            </a:r>
            <a:r>
              <a:rPr lang="en-US" sz="8000" b="1" dirty="0" err="1" smtClean="0">
                <a:latin typeface="Century Gothic"/>
                <a:cs typeface="Century Gothic"/>
              </a:rPr>
              <a:t>tráves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Across from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4752674" cy="39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4513"/>
            <a:ext cx="7620000" cy="8270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700" u="sng" dirty="0" smtClean="0">
                <a:ea typeface="+mj-ea"/>
              </a:rPr>
              <a:t>EL OBJETIVO:</a:t>
            </a:r>
            <a:endParaRPr lang="en-US" sz="6700" u="sng" dirty="0">
              <a:ea typeface="+mj-ea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057400" y="1549400"/>
            <a:ext cx="6858000" cy="5308600"/>
          </a:xfrm>
        </p:spPr>
        <p:txBody>
          <a:bodyPr>
            <a:normAutofit/>
          </a:bodyPr>
          <a:lstStyle/>
          <a:p>
            <a:pPr marL="342900" indent="-342900" eaLnBrk="1" hangingPunct="1"/>
            <a:r>
              <a:rPr lang="en-US" sz="4800" dirty="0" smtClean="0">
                <a:ea typeface="ＭＳ Ｐゴシック" pitchFamily="34" charset="-128"/>
              </a:rPr>
              <a:t>I can follow and give oral directions</a:t>
            </a:r>
          </a:p>
          <a:p>
            <a:pPr marL="342900" indent="-342900" eaLnBrk="1" hangingPunct="1"/>
            <a:endParaRPr lang="en-US" sz="4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Alrededor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3456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Around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4957686" cy="459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9418350" flipH="1">
            <a:off x="6096000" y="3276600"/>
            <a:ext cx="2667000" cy="1143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/>
                <a:cs typeface="Century Gothic"/>
              </a:rPr>
              <a:t>Antes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Before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010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04800" y="2667000"/>
            <a:ext cx="2438400" cy="1066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Después</a:t>
            </a:r>
            <a:r>
              <a:rPr lang="en-US" sz="8000" b="1" dirty="0" smtClean="0">
                <a:latin typeface="Century Gothic"/>
                <a:cs typeface="Century Gothic"/>
              </a:rPr>
              <a:t> de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After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010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flipH="1">
            <a:off x="6096000" y="3276600"/>
            <a:ext cx="2667000" cy="1143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/>
                <a:cs typeface="Century Gothic"/>
              </a:rPr>
              <a:t>Entre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Between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5188139" cy="39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Derecho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Straight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757645" cy="39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Doble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Turn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056631" cy="414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Vaya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Go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371600"/>
            <a:ext cx="3107514" cy="39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Camine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Walk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342385" cy="421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Siga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Follow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511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/>
                <a:cs typeface="Century Gothic"/>
              </a:rPr>
              <a:t>Pare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Stop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5130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REPASO: Prepositions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Continúe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Continue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1943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Century Gothic"/>
                <a:cs typeface="Century Gothic"/>
              </a:rPr>
              <a:t>Visita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Visita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5145529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entury Gothic"/>
                <a:cs typeface="Century Gothic"/>
              </a:rPr>
              <a:t>Salta =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Century Gothic"/>
                <a:cs typeface="Century Gothic"/>
              </a:rPr>
              <a:t>Baila</a:t>
            </a:r>
            <a:r>
              <a:rPr lang="en-US" sz="8000" b="1" dirty="0" smtClean="0">
                <a:latin typeface="Century Gothic"/>
                <a:cs typeface="Century Gothic"/>
              </a:rPr>
              <a:t> =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2672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Century Gothic"/>
                <a:cs typeface="Century Gothic"/>
              </a:rPr>
              <a:t>Corre</a:t>
            </a:r>
            <a:r>
              <a:rPr lang="en-US" sz="8000" b="1" dirty="0" smtClean="0">
                <a:latin typeface="Century Gothic"/>
                <a:cs typeface="Century Gothic"/>
              </a:rPr>
              <a:t> =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Jump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0574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Dance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2672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cs typeface="Century Gothic"/>
              </a:rPr>
              <a:t>Run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cs typeface=""/>
              </a:rPr>
              <a:t>¿</a:t>
            </a:r>
            <a:r>
              <a:rPr lang="en-US" sz="5400" b="1" dirty="0" err="1" smtClean="0">
                <a:cs typeface=""/>
              </a:rPr>
              <a:t>Dónde</a:t>
            </a:r>
            <a:r>
              <a:rPr lang="en-US" sz="5400" b="1" dirty="0" smtClean="0">
                <a:cs typeface=""/>
              </a:rPr>
              <a:t> </a:t>
            </a:r>
            <a:r>
              <a:rPr lang="en-US" sz="5400" b="1" dirty="0" err="1" smtClean="0">
                <a:cs typeface=""/>
              </a:rPr>
              <a:t>están</a:t>
            </a:r>
            <a:r>
              <a:rPr lang="en-US" sz="5400" b="1" dirty="0" smtClean="0">
                <a:cs typeface=""/>
              </a:rPr>
              <a:t>?</a:t>
            </a:r>
            <a:endParaRPr lang="en-US" sz="5400" b="1" dirty="0"/>
          </a:p>
        </p:txBody>
      </p:sp>
      <p:pic>
        <p:nvPicPr>
          <p:cNvPr id="4" name="Content Placeholder 3" descr="IMG_658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7459" r="-7459"/>
          <a:stretch>
            <a:fillRect/>
          </a:stretch>
        </p:blipFill>
        <p:spPr>
          <a:xfrm>
            <a:off x="304799" y="1143000"/>
            <a:ext cx="8056041" cy="5257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Verbo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Ir</a:t>
            </a:r>
            <a:r>
              <a:rPr lang="en-US" sz="4000" b="1" dirty="0" smtClean="0"/>
              <a:t> (GO)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 - </a:t>
            </a:r>
            <a:r>
              <a:rPr lang="en-US" dirty="0" err="1" smtClean="0"/>
              <a:t>voy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Tú</a:t>
            </a:r>
            <a:r>
              <a:rPr lang="en-US" dirty="0" smtClean="0"/>
              <a:t> - vas</a:t>
            </a:r>
          </a:p>
          <a:p>
            <a:pPr>
              <a:buNone/>
            </a:pPr>
            <a:r>
              <a:rPr lang="en-US" dirty="0" smtClean="0"/>
              <a:t>El/Ella/ </a:t>
            </a:r>
            <a:r>
              <a:rPr lang="en-US" dirty="0" err="1" smtClean="0"/>
              <a:t>Usted</a:t>
            </a:r>
            <a:r>
              <a:rPr lang="en-US" dirty="0" smtClean="0"/>
              <a:t>  - </a:t>
            </a:r>
            <a:r>
              <a:rPr lang="en-US" dirty="0" err="1" smtClean="0"/>
              <a:t>va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Nosotros/Nosotras</a:t>
            </a:r>
            <a:r>
              <a:rPr lang="en-US" dirty="0" smtClean="0"/>
              <a:t> – </a:t>
            </a:r>
            <a:r>
              <a:rPr lang="en-US" dirty="0" err="1" smtClean="0"/>
              <a:t>vamos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Ellos/Ellas/Ustedes</a:t>
            </a:r>
            <a:r>
              <a:rPr lang="en-US" dirty="0" smtClean="0"/>
              <a:t> – van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We use this verb to tell people where we go.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voy</a:t>
            </a:r>
            <a:r>
              <a:rPr lang="en-US" dirty="0" smtClean="0"/>
              <a:t> al cine</a:t>
            </a:r>
          </a:p>
          <a:p>
            <a:pPr>
              <a:buNone/>
            </a:pPr>
            <a:r>
              <a:rPr lang="en-US" dirty="0" smtClean="0"/>
              <a:t>Ella </a:t>
            </a:r>
            <a:r>
              <a:rPr lang="en-US" dirty="0" err="1" smtClean="0"/>
              <a:t>va</a:t>
            </a:r>
            <a:r>
              <a:rPr lang="en-US" dirty="0" smtClean="0"/>
              <a:t> al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vamos</a:t>
            </a:r>
            <a:r>
              <a:rPr lang="en-US" dirty="0" smtClean="0"/>
              <a:t> al </a:t>
            </a:r>
            <a:r>
              <a:rPr lang="en-US" dirty="0" err="1" smtClean="0"/>
              <a:t>restaurante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van al </a:t>
            </a:r>
            <a:r>
              <a:rPr lang="en-US" dirty="0" err="1" smtClean="0"/>
              <a:t>colegio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Direction Words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3820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order to arrive (place) = Para </a:t>
            </a:r>
            <a:r>
              <a:rPr lang="en-US" dirty="0" err="1" smtClean="0"/>
              <a:t>llegar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Salga</a:t>
            </a:r>
            <a:r>
              <a:rPr lang="en-US" dirty="0" smtClean="0"/>
              <a:t> – leave		a la </a:t>
            </a:r>
            <a:r>
              <a:rPr lang="en-US" dirty="0" err="1" smtClean="0"/>
              <a:t>izquierda</a:t>
            </a:r>
            <a:r>
              <a:rPr lang="en-US" dirty="0" smtClean="0"/>
              <a:t> - left</a:t>
            </a:r>
          </a:p>
          <a:p>
            <a:pPr>
              <a:buNone/>
            </a:pPr>
            <a:r>
              <a:rPr lang="en-US" dirty="0" err="1" smtClean="0"/>
              <a:t>Vaya</a:t>
            </a:r>
            <a:r>
              <a:rPr lang="en-US" dirty="0" smtClean="0"/>
              <a:t> – go			a la </a:t>
            </a:r>
            <a:r>
              <a:rPr lang="en-US" dirty="0" err="1" smtClean="0"/>
              <a:t>derecha</a:t>
            </a:r>
            <a:r>
              <a:rPr lang="en-US" dirty="0" smtClean="0"/>
              <a:t> - right</a:t>
            </a:r>
          </a:p>
          <a:p>
            <a:pPr>
              <a:buNone/>
            </a:pPr>
            <a:r>
              <a:rPr lang="en-US" dirty="0" err="1" smtClean="0"/>
              <a:t>Camine</a:t>
            </a:r>
            <a:r>
              <a:rPr lang="en-US" dirty="0" smtClean="0"/>
              <a:t> – walk		</a:t>
            </a:r>
            <a:r>
              <a:rPr lang="en-US" dirty="0" err="1" smtClean="0"/>
              <a:t>cuadra</a:t>
            </a:r>
            <a:r>
              <a:rPr lang="en-US" dirty="0" smtClean="0"/>
              <a:t> – block	</a:t>
            </a:r>
          </a:p>
          <a:p>
            <a:pPr>
              <a:buNone/>
            </a:pPr>
            <a:r>
              <a:rPr lang="en-US" dirty="0" err="1" smtClean="0"/>
              <a:t>Doble</a:t>
            </a:r>
            <a:r>
              <a:rPr lang="en-US" dirty="0" smtClean="0"/>
              <a:t> – turn			La </a:t>
            </a:r>
            <a:r>
              <a:rPr lang="en-US" dirty="0" err="1" smtClean="0"/>
              <a:t>calle</a:t>
            </a:r>
            <a:r>
              <a:rPr lang="en-US" dirty="0" smtClean="0"/>
              <a:t> – block		</a:t>
            </a:r>
          </a:p>
          <a:p>
            <a:pPr>
              <a:buNone/>
            </a:pPr>
            <a:r>
              <a:rPr lang="en-US" dirty="0" err="1" smtClean="0"/>
              <a:t>Siga</a:t>
            </a:r>
            <a:r>
              <a:rPr lang="en-US" dirty="0" smtClean="0"/>
              <a:t> – continue		A la </a:t>
            </a:r>
            <a:r>
              <a:rPr lang="en-US" dirty="0" err="1" smtClean="0"/>
              <a:t>tienda</a:t>
            </a:r>
            <a:r>
              <a:rPr lang="en-US" dirty="0" smtClean="0"/>
              <a:t> – to the store</a:t>
            </a:r>
          </a:p>
          <a:p>
            <a:pPr>
              <a:buNone/>
            </a:pPr>
            <a:r>
              <a:rPr lang="en-US" dirty="0" smtClean="0"/>
              <a:t>De – from			Al </a:t>
            </a:r>
            <a:r>
              <a:rPr lang="en-US" dirty="0" err="1" smtClean="0"/>
              <a:t>parque</a:t>
            </a:r>
            <a:r>
              <a:rPr lang="en-US" dirty="0" smtClean="0"/>
              <a:t> – to the park</a:t>
            </a:r>
          </a:p>
          <a:p>
            <a:pPr>
              <a:buNone/>
            </a:pPr>
            <a:r>
              <a:rPr lang="en-US" dirty="0" err="1" smtClean="0"/>
              <a:t>Hasta</a:t>
            </a:r>
            <a:r>
              <a:rPr lang="en-US" dirty="0" smtClean="0"/>
              <a:t> – until		</a:t>
            </a:r>
          </a:p>
          <a:p>
            <a:pPr>
              <a:buNone/>
            </a:pPr>
            <a:r>
              <a:rPr lang="en-US" dirty="0" smtClean="0"/>
              <a:t>A – at</a:t>
            </a:r>
          </a:p>
          <a:p>
            <a:pPr>
              <a:buNone/>
            </a:pPr>
            <a:r>
              <a:rPr lang="en-US" dirty="0" err="1" smtClean="0"/>
              <a:t>Derecho</a:t>
            </a:r>
            <a:r>
              <a:rPr lang="en-US" dirty="0" smtClean="0"/>
              <a:t> – straight</a:t>
            </a:r>
          </a:p>
          <a:p>
            <a:pPr>
              <a:buNone/>
            </a:pPr>
            <a:r>
              <a:rPr lang="en-US" dirty="0" err="1" smtClean="0"/>
              <a:t>Suba</a:t>
            </a:r>
            <a:r>
              <a:rPr lang="en-US" dirty="0" smtClean="0"/>
              <a:t> – up</a:t>
            </a:r>
          </a:p>
          <a:p>
            <a:pPr>
              <a:buNone/>
            </a:pPr>
            <a:r>
              <a:rPr lang="en-US" dirty="0" err="1" smtClean="0"/>
              <a:t>Baje</a:t>
            </a:r>
            <a:r>
              <a:rPr lang="en-US" dirty="0" smtClean="0"/>
              <a:t> - down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0" y="-457200"/>
            <a:ext cx="25908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EJEMPLO</a:t>
            </a:r>
            <a:endParaRPr lang="en-US" b="1" u="sn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76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Para </a:t>
            </a:r>
            <a:r>
              <a:rPr lang="en-US" sz="3800" dirty="0" err="1" smtClean="0"/>
              <a:t>llegar</a:t>
            </a:r>
            <a:r>
              <a:rPr lang="en-US" sz="3800" dirty="0" smtClean="0"/>
              <a:t> al </a:t>
            </a:r>
            <a:r>
              <a:rPr lang="en-US" sz="3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cine</a:t>
            </a:r>
            <a:r>
              <a:rPr lang="en-US" sz="3800" dirty="0" smtClean="0"/>
              <a:t>, </a:t>
            </a:r>
            <a:r>
              <a:rPr lang="en-US" sz="3800" dirty="0" err="1" smtClean="0"/>
              <a:t>siga</a:t>
            </a:r>
            <a:r>
              <a:rPr lang="en-US" sz="3800" dirty="0" smtClean="0"/>
              <a:t> </a:t>
            </a:r>
            <a:r>
              <a:rPr lang="en-US" sz="3800" dirty="0" err="1" smtClean="0"/>
              <a:t>derecho</a:t>
            </a:r>
            <a:r>
              <a:rPr lang="en-US" sz="3800" dirty="0" smtClean="0"/>
              <a:t> en la </a:t>
            </a:r>
            <a:r>
              <a:rPr lang="en-US" sz="3800" dirty="0" err="1" smtClean="0"/>
              <a:t>Calle</a:t>
            </a:r>
            <a:r>
              <a:rPr lang="en-US" sz="3800" dirty="0" smtClean="0"/>
              <a:t> de Toledo y </a:t>
            </a:r>
            <a:r>
              <a:rPr lang="en-US" sz="3800" dirty="0" err="1" smtClean="0"/>
              <a:t>doble</a:t>
            </a:r>
            <a:r>
              <a:rPr lang="en-US" sz="3800" dirty="0" smtClean="0"/>
              <a:t> a la </a:t>
            </a:r>
            <a:r>
              <a:rPr lang="en-US" sz="3800" dirty="0" err="1" smtClean="0"/>
              <a:t>izquierda</a:t>
            </a:r>
            <a:r>
              <a:rPr lang="en-US" sz="3800" dirty="0" smtClean="0"/>
              <a:t> en la </a:t>
            </a:r>
            <a:r>
              <a:rPr lang="en-US" sz="3800" dirty="0" err="1" smtClean="0"/>
              <a:t>Calle</a:t>
            </a:r>
            <a:r>
              <a:rPr lang="en-US" sz="3800" dirty="0" smtClean="0"/>
              <a:t> de </a:t>
            </a:r>
            <a:r>
              <a:rPr lang="en-US" sz="3800" dirty="0" err="1" smtClean="0"/>
              <a:t>Terriza</a:t>
            </a:r>
            <a:r>
              <a:rPr lang="en-US" sz="3800" dirty="0" smtClean="0"/>
              <a:t>. 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16468"/>
            <a:ext cx="1066800" cy="369332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CINE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0" y="-457200"/>
            <a:ext cx="25908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#1</a:t>
            </a:r>
            <a:endParaRPr lang="en-US" b="1" u="sn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7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Para </a:t>
            </a:r>
            <a:r>
              <a:rPr lang="en-US" sz="3200" dirty="0" err="1" smtClean="0"/>
              <a:t>llegar</a:t>
            </a:r>
            <a:r>
              <a:rPr lang="en-US" sz="3200" dirty="0" smtClean="0"/>
              <a:t> al </a:t>
            </a:r>
            <a:r>
              <a:rPr lang="en-US" sz="32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colegio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/>
              <a:t>desde</a:t>
            </a:r>
            <a:r>
              <a:rPr lang="en-US" sz="3200" dirty="0" smtClean="0"/>
              <a:t> la Plaza Mayor,  </a:t>
            </a:r>
            <a:r>
              <a:rPr lang="en-US" sz="3200" dirty="0" err="1" smtClean="0"/>
              <a:t>vaya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la </a:t>
            </a:r>
            <a:r>
              <a:rPr lang="en-US" sz="3200" dirty="0" err="1" smtClean="0"/>
              <a:t>Calle</a:t>
            </a:r>
            <a:r>
              <a:rPr lang="en-US" sz="3200" dirty="0" smtClean="0"/>
              <a:t> Santa Ana y </a:t>
            </a:r>
            <a:r>
              <a:rPr lang="en-US" sz="3200" dirty="0" err="1" smtClean="0"/>
              <a:t>doble</a:t>
            </a:r>
            <a:r>
              <a:rPr lang="en-US" sz="3200" dirty="0" smtClean="0"/>
              <a:t> a la </a:t>
            </a:r>
            <a:r>
              <a:rPr lang="en-US" sz="3200" dirty="0" err="1" smtClean="0"/>
              <a:t>izquierda</a:t>
            </a:r>
            <a:r>
              <a:rPr lang="en-US" sz="3200" dirty="0" smtClean="0"/>
              <a:t> en </a:t>
            </a:r>
            <a:r>
              <a:rPr lang="en-US" sz="3200" dirty="0" err="1" smtClean="0"/>
              <a:t>Paseo</a:t>
            </a:r>
            <a:r>
              <a:rPr lang="en-US" sz="3200" dirty="0" smtClean="0"/>
              <a:t> del Rey. 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 </a:t>
            </a:r>
            <a:r>
              <a:rPr lang="en-US" sz="32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colegio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/>
              <a:t>está</a:t>
            </a:r>
            <a:r>
              <a:rPr lang="en-US" sz="3200" dirty="0" smtClean="0"/>
              <a:t> </a:t>
            </a:r>
            <a:r>
              <a:rPr lang="en-US" sz="3200" dirty="0" err="1" smtClean="0"/>
              <a:t>cerca</a:t>
            </a:r>
            <a:r>
              <a:rPr lang="en-US" sz="3200" dirty="0" smtClean="0"/>
              <a:t> de Plaza San Lorenzo.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362200"/>
            <a:ext cx="1600200" cy="369332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COLEGIO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0" y="-457200"/>
            <a:ext cx="25908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#3</a:t>
            </a:r>
            <a:endParaRPr lang="en-US" b="1" u="sn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7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Para </a:t>
            </a:r>
            <a:r>
              <a:rPr lang="en-US" sz="3200" dirty="0" err="1" smtClean="0"/>
              <a:t>llegar</a:t>
            </a:r>
            <a:r>
              <a:rPr lang="en-US" sz="3200" dirty="0" smtClean="0"/>
              <a:t> a 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32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tienda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/>
              <a:t>desde</a:t>
            </a:r>
            <a:r>
              <a:rPr lang="en-US" sz="3200" dirty="0" smtClean="0"/>
              <a:t> la Plaza San Lorenzo, </a:t>
            </a:r>
            <a:r>
              <a:rPr lang="en-US" sz="3200" dirty="0" err="1" smtClean="0"/>
              <a:t>siga</a:t>
            </a:r>
            <a:r>
              <a:rPr lang="en-US" sz="3200" dirty="0" smtClean="0"/>
              <a:t> </a:t>
            </a:r>
            <a:r>
              <a:rPr lang="en-US" sz="3200" dirty="0" err="1" smtClean="0"/>
              <a:t>derecho</a:t>
            </a:r>
            <a:r>
              <a:rPr lang="en-US" sz="3200" dirty="0" smtClean="0"/>
              <a:t> en </a:t>
            </a:r>
            <a:r>
              <a:rPr lang="en-US" sz="3200" dirty="0" err="1" smtClean="0"/>
              <a:t>Paseo</a:t>
            </a:r>
            <a:r>
              <a:rPr lang="en-US" sz="3200" dirty="0" smtClean="0"/>
              <a:t> del Rey y </a:t>
            </a:r>
            <a:r>
              <a:rPr lang="en-US" sz="3200" dirty="0" err="1" smtClean="0"/>
              <a:t>doble</a:t>
            </a:r>
            <a:r>
              <a:rPr lang="en-US" sz="3200" dirty="0" smtClean="0"/>
              <a:t> a la </a:t>
            </a:r>
            <a:r>
              <a:rPr lang="en-US" sz="3200" dirty="0" err="1" smtClean="0"/>
              <a:t>izquierda</a:t>
            </a:r>
            <a:r>
              <a:rPr lang="en-US" sz="3200" dirty="0" smtClean="0"/>
              <a:t> </a:t>
            </a:r>
            <a:r>
              <a:rPr lang="en-US" sz="3200" dirty="0" err="1" smtClean="0"/>
              <a:t>cuando</a:t>
            </a:r>
            <a:r>
              <a:rPr lang="en-US" sz="3200" dirty="0" smtClean="0"/>
              <a:t> </a:t>
            </a:r>
            <a:r>
              <a:rPr lang="en-US" sz="3200" dirty="0" err="1" smtClean="0"/>
              <a:t>llega</a:t>
            </a:r>
            <a:r>
              <a:rPr lang="en-US" sz="3200" dirty="0" smtClean="0"/>
              <a:t> a </a:t>
            </a:r>
            <a:r>
              <a:rPr lang="en-US" sz="3200" dirty="0" err="1" smtClean="0"/>
              <a:t>Calle</a:t>
            </a:r>
            <a:r>
              <a:rPr lang="en-US" sz="3200" dirty="0" smtClean="0"/>
              <a:t> Santa Ana.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059668"/>
            <a:ext cx="1600200" cy="369332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TIENDA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0" y="-457200"/>
            <a:ext cx="25908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#2</a:t>
            </a:r>
            <a:endParaRPr lang="en-US" b="1" u="sn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7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Para </a:t>
            </a:r>
            <a:r>
              <a:rPr lang="en-US" sz="3200" dirty="0" err="1" smtClean="0"/>
              <a:t>llegar</a:t>
            </a:r>
            <a:r>
              <a:rPr lang="en-US" sz="3200" dirty="0" smtClean="0"/>
              <a:t> a 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32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sinagoga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/>
              <a:t>pasea</a:t>
            </a:r>
            <a:r>
              <a:rPr lang="en-US" sz="3200" dirty="0" smtClean="0"/>
              <a:t> en </a:t>
            </a:r>
            <a:r>
              <a:rPr lang="en-US" sz="3200" dirty="0" err="1" smtClean="0"/>
              <a:t>carro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la </a:t>
            </a:r>
            <a:r>
              <a:rPr lang="en-US" sz="3200" dirty="0" err="1" smtClean="0"/>
              <a:t>Calle</a:t>
            </a:r>
            <a:r>
              <a:rPr lang="en-US" sz="3200" dirty="0" smtClean="0"/>
              <a:t> </a:t>
            </a:r>
            <a:r>
              <a:rPr lang="en-US" sz="3200" dirty="0" err="1" smtClean="0"/>
              <a:t>Rueda</a:t>
            </a:r>
            <a:r>
              <a:rPr lang="en-US" sz="3200" dirty="0" smtClean="0"/>
              <a:t> </a:t>
            </a:r>
            <a:r>
              <a:rPr lang="en-US" sz="3200" dirty="0" err="1" smtClean="0"/>
              <a:t>hasta</a:t>
            </a:r>
            <a:r>
              <a:rPr lang="en-US" sz="3200" dirty="0" smtClean="0"/>
              <a:t> </a:t>
            </a:r>
            <a:r>
              <a:rPr lang="en-US" sz="3200" dirty="0" err="1" smtClean="0"/>
              <a:t>llegar</a:t>
            </a:r>
            <a:r>
              <a:rPr lang="en-US" sz="3200" dirty="0" smtClean="0"/>
              <a:t> al </a:t>
            </a:r>
            <a:r>
              <a:rPr lang="en-US" sz="3200" dirty="0" err="1" smtClean="0"/>
              <a:t>Paseo</a:t>
            </a:r>
            <a:r>
              <a:rPr lang="en-US" sz="3200" dirty="0" smtClean="0"/>
              <a:t> del Rey. </a:t>
            </a:r>
            <a:r>
              <a:rPr lang="en-US" sz="3200" dirty="0" err="1" smtClean="0"/>
              <a:t>Doble</a:t>
            </a:r>
            <a:r>
              <a:rPr lang="en-US" sz="3200" dirty="0" smtClean="0"/>
              <a:t> a la </a:t>
            </a:r>
            <a:r>
              <a:rPr lang="en-US" sz="3200" dirty="0" err="1" smtClean="0"/>
              <a:t>izquierda</a:t>
            </a:r>
            <a:r>
              <a:rPr lang="en-US" sz="3200" dirty="0" smtClean="0"/>
              <a:t>. La </a:t>
            </a:r>
            <a:r>
              <a:rPr lang="en-US" sz="3200" dirty="0" err="1" smtClean="0"/>
              <a:t>sinagoga</a:t>
            </a:r>
            <a:r>
              <a:rPr lang="en-US" sz="3200" dirty="0" smtClean="0"/>
              <a:t> </a:t>
            </a:r>
            <a:r>
              <a:rPr lang="en-US" sz="3200" dirty="0" err="1" smtClean="0"/>
              <a:t>está</a:t>
            </a:r>
            <a:r>
              <a:rPr lang="en-US" sz="3200" dirty="0" smtClean="0"/>
              <a:t> en la </a:t>
            </a:r>
            <a:r>
              <a:rPr lang="en-US" sz="3200" dirty="0" err="1" smtClean="0"/>
              <a:t>esquina</a:t>
            </a:r>
            <a:r>
              <a:rPr lang="en-US" sz="3200" dirty="0" smtClean="0"/>
              <a:t> </a:t>
            </a:r>
            <a:r>
              <a:rPr lang="en-US" sz="3200" dirty="0" err="1" smtClean="0"/>
              <a:t>derecha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2209800"/>
            <a:ext cx="1600200" cy="369332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SINAGOGA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 bwMode="auto">
          <a:xfrm>
            <a:off x="685800" y="-457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cap="none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  <a:cs typeface="ＭＳ Ｐゴシック" pitchFamily="-110" charset="-128"/>
              </a:rPr>
              <a:t>PREPOSITIONS</a:t>
            </a:r>
            <a:endParaRPr lang="en-US" sz="4400" b="1" u="sng" cap="none" dirty="0">
              <a:solidFill>
                <a:schemeClr val="accent1">
                  <a:lumMod val="75000"/>
                </a:schemeClr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3820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PREPOSITIONS describe where something is located in relation to something else. </a:t>
            </a:r>
          </a:p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Spanish, we always use the verb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0" charset="-128"/>
                <a:cs typeface="ＭＳ Ｐゴシック" pitchFamily="-110" charset="-128"/>
              </a:rPr>
              <a:t>ESTAR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prepositions to describe where something is located. </a:t>
            </a:r>
          </a:p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Examples of prepositions in English are words like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over, under, between, near,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etc. 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810000"/>
          <a:ext cx="8229600" cy="277241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delante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in front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detrás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behind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cerca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close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lejos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far 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encima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on top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debajo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underneath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a la izquierda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to the left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a la derecha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to the right of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al lado 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on the side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entre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12" charset="0"/>
                          <a:ea typeface="Arial" pitchFamily="-112" charset="0"/>
                          <a:cs typeface="Arial" pitchFamily="-112" charset="0"/>
                        </a:rPr>
                        <a:t>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0" y="-457200"/>
            <a:ext cx="25908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#5</a:t>
            </a:r>
            <a:endParaRPr lang="en-US" b="1" u="sn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76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Para llegar a </a:t>
            </a:r>
            <a:r>
              <a:rPr lang="es-ES_tradnl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 estadio </a:t>
            </a:r>
            <a:r>
              <a:rPr lang="es-ES_tradnl" sz="3200" dirty="0" smtClean="0"/>
              <a:t>desde Calle Santa Ana, siga derecho por Plaza Mayor y doble a la derecha cuando llega a la esquina con Avenida Veracruz. </a:t>
            </a:r>
            <a:endParaRPr lang="es-ES_tradn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1600200" cy="369332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ESTADIO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6604000" cy="5943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14400" y="3886200"/>
            <a:ext cx="914400" cy="990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914400"/>
            <a:ext cx="2438400" cy="4524316"/>
          </a:xfrm>
          <a:prstGeom prst="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You are starting at the arrow. </a:t>
            </a:r>
          </a:p>
          <a:p>
            <a:endParaRPr lang="en-US" b="1" dirty="0" smtClean="0">
              <a:latin typeface="Century Gothic"/>
              <a:cs typeface="Century Gothic"/>
            </a:endParaRPr>
          </a:p>
          <a:p>
            <a:r>
              <a:rPr lang="es-ES_tradnl" b="1" dirty="0" smtClean="0">
                <a:latin typeface="Century Gothic"/>
                <a:cs typeface="Century Gothic"/>
              </a:rPr>
              <a:t>Siga calle San Sebastián. Doble a la derecha en calle Del Cristo, doble a la derecha en calle Sol, vaya derecho al fin de calle. </a:t>
            </a:r>
          </a:p>
          <a:p>
            <a:endParaRPr lang="es-ES_tradnl" b="1" dirty="0" smtClean="0">
              <a:latin typeface="Century Gothic"/>
              <a:cs typeface="Century Gothic"/>
            </a:endParaRPr>
          </a:p>
          <a:p>
            <a:r>
              <a:rPr lang="es-ES_tradnl" b="1" dirty="0" smtClean="0">
                <a:latin typeface="Century Gothic"/>
                <a:cs typeface="Century Gothic"/>
              </a:rPr>
              <a:t>¿Dónde estás?</a:t>
            </a:r>
          </a:p>
          <a:p>
            <a:endParaRPr lang="es-ES_tradnl" b="1" dirty="0" smtClean="0">
              <a:latin typeface="Century Gothic"/>
              <a:cs typeface="Century Gothic"/>
            </a:endParaRPr>
          </a:p>
          <a:p>
            <a:r>
              <a:rPr lang="es-ES_tradnl" b="1" dirty="0" smtClean="0">
                <a:latin typeface="Century Gothic"/>
                <a:cs typeface="Century Gothic"/>
              </a:rPr>
              <a:t>¿Cuál letra?</a:t>
            </a:r>
          </a:p>
          <a:p>
            <a:endParaRPr lang="es-ES_tradnl" b="1" dirty="0" smtClean="0">
              <a:latin typeface="Century Gothic"/>
              <a:cs typeface="Century Gothic"/>
            </a:endParaRPr>
          </a:p>
          <a:p>
            <a:endParaRPr lang="es-ES_tradnl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029200"/>
            <a:ext cx="12954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entury Gothic"/>
                <a:cs typeface="Century Gothic"/>
              </a:rPr>
              <a:t>P</a:t>
            </a:r>
            <a:endParaRPr lang="en-US" sz="30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cs typeface=""/>
              </a:rPr>
              <a:t>¿</a:t>
            </a:r>
            <a:r>
              <a:rPr lang="en-US" sz="4000" b="1" dirty="0" err="1" smtClean="0">
                <a:cs typeface=""/>
              </a:rPr>
              <a:t>Dónde</a:t>
            </a:r>
            <a:r>
              <a:rPr lang="en-US" sz="4000" b="1" dirty="0" smtClean="0">
                <a:cs typeface=""/>
              </a:rPr>
              <a:t> </a:t>
            </a:r>
            <a:r>
              <a:rPr lang="en-US" sz="4000" b="1" dirty="0" err="1" smtClean="0">
                <a:cs typeface=""/>
              </a:rPr>
              <a:t>estás</a:t>
            </a:r>
            <a:r>
              <a:rPr lang="en-US" sz="4000" b="1" dirty="0" smtClean="0">
                <a:cs typeface=""/>
              </a:rPr>
              <a:t>?/Listening…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the Directions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the packet in partners. We will correct it TOGETHER as much as we can!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4000" dirty="0" smtClean="0">
                <a:cs typeface=""/>
              </a:rPr>
              <a:t>¿</a:t>
            </a:r>
            <a:r>
              <a:rPr lang="en-US" sz="4000" b="1" dirty="0" err="1" smtClean="0"/>
              <a:t>Dónde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está</a:t>
            </a:r>
            <a:r>
              <a:rPr lang="en-US" sz="4000" b="1" dirty="0" smtClean="0"/>
              <a:t>….?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7724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cs typeface=""/>
              </a:rPr>
              <a:t>¿</a:t>
            </a:r>
            <a:r>
              <a:rPr lang="en-US" dirty="0" err="1" smtClean="0">
                <a:cs typeface=""/>
              </a:rPr>
              <a:t>Dónde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el </a:t>
            </a:r>
            <a:r>
              <a:rPr lang="en-US" dirty="0" err="1" smtClean="0">
                <a:cs typeface=""/>
              </a:rPr>
              <a:t>pupitre</a:t>
            </a:r>
            <a:r>
              <a:rPr lang="en-US" dirty="0" smtClean="0">
                <a:cs typeface=""/>
              </a:rPr>
              <a:t>?</a:t>
            </a:r>
          </a:p>
          <a:p>
            <a:pPr>
              <a:buNone/>
            </a:pP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enfrente</a:t>
            </a:r>
            <a:r>
              <a:rPr lang="en-US" dirty="0" smtClean="0">
                <a:cs typeface=""/>
              </a:rPr>
              <a:t> de </a:t>
            </a:r>
            <a:r>
              <a:rPr lang="en-US" dirty="0" err="1" smtClean="0">
                <a:cs typeface=""/>
              </a:rPr>
              <a:t>las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ventanas</a:t>
            </a:r>
            <a:endParaRPr lang="en-US" dirty="0" smtClean="0">
              <a:cs typeface=""/>
            </a:endParaRPr>
          </a:p>
          <a:p>
            <a:pPr>
              <a:buNone/>
            </a:pPr>
            <a:endParaRPr lang="en-US" dirty="0" smtClean="0">
              <a:cs typeface=""/>
            </a:endParaRPr>
          </a:p>
          <a:p>
            <a:pPr>
              <a:buNone/>
            </a:pPr>
            <a:r>
              <a:rPr lang="en-US" dirty="0" smtClean="0">
                <a:cs typeface=""/>
              </a:rPr>
              <a:t>¿</a:t>
            </a:r>
            <a:r>
              <a:rPr lang="en-US" dirty="0" err="1" smtClean="0">
                <a:cs typeface=""/>
              </a:rPr>
              <a:t>Dónde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el </a:t>
            </a:r>
            <a:r>
              <a:rPr lang="en-US" dirty="0" err="1" smtClean="0">
                <a:cs typeface=""/>
              </a:rPr>
              <a:t>reloj</a:t>
            </a:r>
            <a:r>
              <a:rPr lang="en-US" dirty="0" smtClean="0">
                <a:cs typeface=""/>
              </a:rPr>
              <a:t>?</a:t>
            </a:r>
          </a:p>
          <a:p>
            <a:pPr>
              <a:buNone/>
            </a:pP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entres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las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ventanas</a:t>
            </a:r>
            <a:endParaRPr lang="en-US" dirty="0" smtClean="0">
              <a:cs typeface=""/>
            </a:endParaRPr>
          </a:p>
          <a:p>
            <a:pPr>
              <a:buNone/>
            </a:pPr>
            <a:endParaRPr lang="en-US" dirty="0" smtClean="0">
              <a:cs typeface=""/>
            </a:endParaRPr>
          </a:p>
          <a:p>
            <a:pPr>
              <a:buNone/>
            </a:pPr>
            <a:r>
              <a:rPr lang="en-US" dirty="0" smtClean="0">
                <a:cs typeface=""/>
              </a:rPr>
              <a:t>¿</a:t>
            </a:r>
            <a:r>
              <a:rPr lang="en-US" dirty="0" err="1" smtClean="0">
                <a:cs typeface=""/>
              </a:rPr>
              <a:t>Dónde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el </a:t>
            </a:r>
            <a:r>
              <a:rPr lang="en-US" dirty="0" err="1" smtClean="0">
                <a:cs typeface=""/>
              </a:rPr>
              <a:t>libro</a:t>
            </a:r>
            <a:r>
              <a:rPr lang="en-US" dirty="0" smtClean="0">
                <a:cs typeface=""/>
              </a:rPr>
              <a:t>?</a:t>
            </a:r>
          </a:p>
          <a:p>
            <a:pPr>
              <a:buNone/>
            </a:pP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a la </a:t>
            </a:r>
            <a:r>
              <a:rPr lang="en-US" dirty="0" err="1" smtClean="0">
                <a:cs typeface=""/>
              </a:rPr>
              <a:t>derecha</a:t>
            </a:r>
            <a:r>
              <a:rPr lang="en-US" dirty="0" smtClean="0">
                <a:cs typeface=""/>
              </a:rPr>
              <a:t> de la </a:t>
            </a:r>
            <a:r>
              <a:rPr lang="en-US" dirty="0" err="1" smtClean="0">
                <a:cs typeface=""/>
              </a:rPr>
              <a:t>lámpara</a:t>
            </a:r>
            <a:endParaRPr lang="en-US" dirty="0" smtClean="0">
              <a:cs typeface=""/>
            </a:endParaRPr>
          </a:p>
          <a:p>
            <a:pPr>
              <a:buNone/>
            </a:pPr>
            <a:endParaRPr lang="en-US" dirty="0" smtClean="0">
              <a:cs typeface=""/>
            </a:endParaRPr>
          </a:p>
          <a:p>
            <a:pPr>
              <a:buNone/>
            </a:pPr>
            <a:r>
              <a:rPr lang="en-US" dirty="0" smtClean="0">
                <a:cs typeface=""/>
              </a:rPr>
              <a:t>¿</a:t>
            </a:r>
            <a:r>
              <a:rPr lang="en-US" dirty="0" err="1" smtClean="0">
                <a:cs typeface=""/>
              </a:rPr>
              <a:t>Dónde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el </a:t>
            </a:r>
            <a:r>
              <a:rPr lang="en-US" dirty="0" err="1" smtClean="0">
                <a:cs typeface=""/>
              </a:rPr>
              <a:t>lápiz</a:t>
            </a:r>
            <a:r>
              <a:rPr lang="en-US" dirty="0" smtClean="0">
                <a:cs typeface=""/>
              </a:rPr>
              <a:t>?</a:t>
            </a:r>
          </a:p>
          <a:p>
            <a:pPr>
              <a:buNone/>
            </a:pP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abajo</a:t>
            </a:r>
            <a:r>
              <a:rPr lang="en-US" dirty="0" smtClean="0">
                <a:cs typeface=""/>
              </a:rPr>
              <a:t> del </a:t>
            </a:r>
            <a:r>
              <a:rPr lang="en-US" dirty="0" err="1" smtClean="0">
                <a:cs typeface=""/>
              </a:rPr>
              <a:t>pupitre</a:t>
            </a:r>
            <a:endParaRPr lang="en-US" dirty="0" smtClean="0"/>
          </a:p>
        </p:txBody>
      </p:sp>
      <p:pic>
        <p:nvPicPr>
          <p:cNvPr id="4" name="Picture 3" descr="IMG_6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10100" y="1790700"/>
            <a:ext cx="4800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importante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5254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preposition </a:t>
            </a:r>
            <a:r>
              <a:rPr lang="en-US" b="1" i="1" dirty="0" smtClean="0"/>
              <a:t>de</a:t>
            </a:r>
            <a:r>
              <a:rPr lang="en-US" i="1" dirty="0" smtClean="0"/>
              <a:t> </a:t>
            </a:r>
            <a:r>
              <a:rPr lang="en-US" dirty="0" smtClean="0"/>
              <a:t>and the definite article </a:t>
            </a:r>
            <a:r>
              <a:rPr lang="en-US" b="1" i="1" dirty="0" smtClean="0"/>
              <a:t>el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When the preposition </a:t>
            </a:r>
            <a:r>
              <a:rPr lang="en-US" b="1" i="1" dirty="0" smtClean="0"/>
              <a:t>de</a:t>
            </a:r>
            <a:r>
              <a:rPr lang="en-US" dirty="0" smtClean="0"/>
              <a:t> is followed by the definitive article </a:t>
            </a:r>
            <a:r>
              <a:rPr lang="en-US" b="1" i="1" dirty="0" smtClean="0"/>
              <a:t>el</a:t>
            </a:r>
            <a:r>
              <a:rPr lang="en-US" dirty="0" smtClean="0"/>
              <a:t>, the two words for me word, </a:t>
            </a:r>
            <a:r>
              <a:rPr lang="en-US" b="1" i="1" dirty="0" smtClean="0"/>
              <a:t>del</a:t>
            </a:r>
            <a:r>
              <a:rPr lang="en-US" dirty="0" smtClean="0"/>
              <a:t>. If the definite article </a:t>
            </a:r>
            <a:r>
              <a:rPr lang="en-US" b="1" i="1" dirty="0" smtClean="0"/>
              <a:t>la</a:t>
            </a:r>
            <a:r>
              <a:rPr lang="en-US" dirty="0" smtClean="0"/>
              <a:t> is used, then the preposition and article are not blended, as in </a:t>
            </a:r>
            <a:r>
              <a:rPr lang="en-US" b="1" i="1" dirty="0" smtClean="0"/>
              <a:t>de la casa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Ejemplos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La casa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detrás</a:t>
            </a:r>
            <a:r>
              <a:rPr lang="en-US" dirty="0" smtClean="0"/>
              <a:t> </a:t>
            </a:r>
            <a:r>
              <a:rPr lang="en-US" b="1" dirty="0" smtClean="0"/>
              <a:t>del</a:t>
            </a:r>
            <a:r>
              <a:rPr lang="en-US" dirty="0" smtClean="0"/>
              <a:t> </a:t>
            </a:r>
            <a:r>
              <a:rPr lang="en-US" dirty="0" err="1" smtClean="0"/>
              <a:t>aeropuerto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La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delante</a:t>
            </a:r>
            <a:r>
              <a:rPr lang="en-US" dirty="0" smtClean="0"/>
              <a:t> </a:t>
            </a:r>
            <a:r>
              <a:rPr lang="en-US" b="1" dirty="0" smtClean="0"/>
              <a:t>de la </a:t>
            </a:r>
            <a:r>
              <a:rPr lang="en-US" dirty="0" err="1" smtClean="0"/>
              <a:t>iglesia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El auto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del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Ruíz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cs typeface=""/>
              </a:rPr>
              <a:t>El </a:t>
            </a:r>
            <a:r>
              <a:rPr lang="en-US" dirty="0" err="1" smtClean="0">
                <a:cs typeface=""/>
              </a:rPr>
              <a:t>colegio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está</a:t>
            </a:r>
            <a:r>
              <a:rPr lang="en-US" dirty="0" smtClean="0">
                <a:cs typeface=""/>
              </a:rPr>
              <a:t> </a:t>
            </a:r>
            <a:r>
              <a:rPr lang="en-US" dirty="0" err="1" smtClean="0">
                <a:cs typeface=""/>
              </a:rPr>
              <a:t>ceca</a:t>
            </a:r>
            <a:r>
              <a:rPr lang="en-US" dirty="0" smtClean="0">
                <a:cs typeface=""/>
              </a:rPr>
              <a:t> </a:t>
            </a:r>
            <a:r>
              <a:rPr lang="en-US" b="1" dirty="0" smtClean="0">
                <a:cs typeface=""/>
              </a:rPr>
              <a:t>de la </a:t>
            </a:r>
            <a:r>
              <a:rPr lang="en-US" dirty="0" err="1" smtClean="0">
                <a:cs typeface=""/>
              </a:rPr>
              <a:t>estación</a:t>
            </a:r>
            <a:r>
              <a:rPr lang="en-US" dirty="0" smtClean="0">
                <a:cs typeface=""/>
              </a:rPr>
              <a:t> de </a:t>
            </a:r>
            <a:r>
              <a:rPr lang="en-US" dirty="0" err="1" smtClean="0">
                <a:cs typeface=""/>
              </a:rPr>
              <a:t>bomberos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INM: Directions 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056631" cy="421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entury Gothic"/>
                <a:cs typeface="Century Gothic"/>
              </a:rPr>
              <a:t>A la </a:t>
            </a:r>
            <a:r>
              <a:rPr lang="en-US" sz="8000" b="1" dirty="0" err="1" smtClean="0">
                <a:latin typeface="Century Gothic"/>
                <a:cs typeface="Century Gothic"/>
              </a:rPr>
              <a:t>derecha</a:t>
            </a:r>
            <a:r>
              <a:rPr lang="en-US" sz="8000" b="1" dirty="0" smtClean="0">
                <a:latin typeface="Century Gothic"/>
                <a:cs typeface="Century Gothic"/>
              </a:rPr>
              <a:t> de 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To the right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entury Gothic"/>
                <a:cs typeface="Century Gothic"/>
              </a:rPr>
              <a:t>A la </a:t>
            </a:r>
            <a:r>
              <a:rPr lang="en-US" sz="8000" b="1" dirty="0" err="1" smtClean="0">
                <a:latin typeface="Century Gothic"/>
                <a:cs typeface="Century Gothic"/>
              </a:rPr>
              <a:t>izquierda</a:t>
            </a:r>
            <a:r>
              <a:rPr lang="en-US" sz="8000" b="1" dirty="0" smtClean="0">
                <a:latin typeface="Century Gothic"/>
                <a:cs typeface="Century Gothic"/>
              </a:rPr>
              <a:t> de </a:t>
            </a:r>
            <a:endParaRPr lang="en-US" sz="8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To the left</a:t>
            </a:r>
            <a:endParaRPr lang="en-US" sz="8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3688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3219</TotalTime>
  <Words>837</Words>
  <Application>Microsoft Macintosh PowerPoint</Application>
  <PresentationFormat>On-screen Show (4:3)</PresentationFormat>
  <Paragraphs>182</Paragraphs>
  <Slides>42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VÁMONOS</vt:lpstr>
      <vt:lpstr>EL OBJETIVO:</vt:lpstr>
      <vt:lpstr>REPASO: Prepositions </vt:lpstr>
      <vt:lpstr>PREPOSITIONS</vt:lpstr>
      <vt:lpstr> ¿Dónde está….?</vt:lpstr>
      <vt:lpstr>importante</vt:lpstr>
      <vt:lpstr>INM: Directions Vocabulary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¿Dónde están?</vt:lpstr>
      <vt:lpstr>Verbo Ir (GO)</vt:lpstr>
      <vt:lpstr>Direction Words</vt:lpstr>
      <vt:lpstr>EJEMPLO</vt:lpstr>
      <vt:lpstr>#1</vt:lpstr>
      <vt:lpstr>#3</vt:lpstr>
      <vt:lpstr>#2</vt:lpstr>
      <vt:lpstr>#5</vt:lpstr>
      <vt:lpstr>Slide 41</vt:lpstr>
      <vt:lpstr>Following the Directions Activities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</dc:title>
  <dc:creator>alexandrar.procuniar</dc:creator>
  <cp:lastModifiedBy>Alexandra Santiago</cp:lastModifiedBy>
  <cp:revision>68</cp:revision>
  <dcterms:created xsi:type="dcterms:W3CDTF">2015-04-10T01:43:48Z</dcterms:created>
  <dcterms:modified xsi:type="dcterms:W3CDTF">2015-04-10T01:46:24Z</dcterms:modified>
</cp:coreProperties>
</file>