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sldIdLst>
    <p:sldId id="285" r:id="rId2"/>
    <p:sldId id="300" r:id="rId3"/>
    <p:sldId id="301" r:id="rId4"/>
    <p:sldId id="286" r:id="rId5"/>
    <p:sldId id="257" r:id="rId6"/>
    <p:sldId id="256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2" r:id="rId18"/>
    <p:sldId id="281" r:id="rId19"/>
    <p:sldId id="284" r:id="rId20"/>
    <p:sldId id="287" r:id="rId21"/>
    <p:sldId id="288" r:id="rId22"/>
    <p:sldId id="289" r:id="rId23"/>
    <p:sldId id="290" r:id="rId24"/>
    <p:sldId id="291" r:id="rId25"/>
    <p:sldId id="296" r:id="rId26"/>
    <p:sldId id="298" r:id="rId27"/>
    <p:sldId id="297" r:id="rId28"/>
    <p:sldId id="292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99"/>
    <a:srgbClr val="FF99C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52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9D9F-B974-4212-992E-299BFEB123A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64616-A0EE-4AA9-B3E0-3D2D167AC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9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626A-14A4-544E-91CB-9D3A97822D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529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https://www.youtube.com/watch?v=CtDUTt8ggeA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64616-A0EE-4AA9-B3E0-3D2D167AC1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http://www.youtube.com/watch?v=fkDs78DsqH8&amp;feature=related</a:t>
            </a:r>
          </a:p>
          <a:p>
            <a:r>
              <a:rPr lang="en-US" dirty="0" smtClean="0"/>
              <a:t>Hispanic Heritage</a:t>
            </a:r>
            <a:r>
              <a:rPr lang="en-US" baseline="0" dirty="0" smtClean="0"/>
              <a:t> Month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http://www.youtube.com/watch?v=hMxvZy8JpHA</a:t>
            </a:r>
          </a:p>
          <a:p>
            <a:r>
              <a:rPr lang="en-US" dirty="0" smtClean="0"/>
              <a:t>Obama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626A-14A4-544E-91CB-9D3A97822D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68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</a:t>
            </a:r>
            <a:r>
              <a:rPr lang="en-US" baseline="0" dirty="0" smtClean="0"/>
              <a:t> out (1) name assignments and (2) signature search handout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626A-14A4-544E-91CB-9D3A97822D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16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example</a:t>
            </a:r>
            <a:r>
              <a:rPr lang="en-US" baseline="0" dirty="0" smtClean="0"/>
              <a:t> is on students’ papers as well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626A-14A4-544E-91CB-9D3A97822D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96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</a:t>
            </a:r>
            <a:r>
              <a:rPr lang="en-US" baseline="0" dirty="0" smtClean="0"/>
              <a:t> out (1) name assignments and (2) signature search handout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626A-14A4-544E-91CB-9D3A97822DF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89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/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3136 w 21607"/>
                <a:gd name="T3" fmla="*/ 3134 h 21600"/>
                <a:gd name="T4" fmla="*/ 1 w 21607"/>
                <a:gd name="T5" fmla="*/ 313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701 w 20922"/>
                <a:gd name="T1" fmla="*/ 0 h 21053"/>
                <a:gd name="T2" fmla="*/ 3037 w 20922"/>
                <a:gd name="T3" fmla="*/ 2277 h 21053"/>
                <a:gd name="T4" fmla="*/ 0 w 20922"/>
                <a:gd name="T5" fmla="*/ 3056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1425 w 18966"/>
                <a:gd name="T1" fmla="*/ 0 h 19239"/>
                <a:gd name="T2" fmla="*/ 2752 w 18966"/>
                <a:gd name="T3" fmla="*/ 1292 h 19239"/>
                <a:gd name="T4" fmla="*/ 0 w 18966"/>
                <a:gd name="T5" fmla="*/ 2792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1894 w 16754"/>
                <a:gd name="T1" fmla="*/ 0 h 17212"/>
                <a:gd name="T2" fmla="*/ 2432 w 16754"/>
                <a:gd name="T3" fmla="*/ 519 h 17212"/>
                <a:gd name="T4" fmla="*/ 0 w 16754"/>
                <a:gd name="T5" fmla="*/ 2498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7"/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2900 w 21600"/>
                <a:gd name="T3" fmla="*/ 2900 h 21600"/>
                <a:gd name="T4" fmla="*/ 0 w 21600"/>
                <a:gd name="T5" fmla="*/ 29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649 w 20924"/>
                <a:gd name="T1" fmla="*/ 0 h 21052"/>
                <a:gd name="T2" fmla="*/ 2809 w 20924"/>
                <a:gd name="T3" fmla="*/ 2106 h 21052"/>
                <a:gd name="T4" fmla="*/ 0 w 20924"/>
                <a:gd name="T5" fmla="*/ 2826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9"/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1319 w 18970"/>
                <a:gd name="T1" fmla="*/ 0 h 19237"/>
                <a:gd name="T2" fmla="*/ 2547 w 18970"/>
                <a:gd name="T3" fmla="*/ 1196 h 19237"/>
                <a:gd name="T4" fmla="*/ 0 w 18970"/>
                <a:gd name="T5" fmla="*/ 2583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1752 w 16754"/>
                <a:gd name="T1" fmla="*/ 0 h 17213"/>
                <a:gd name="T2" fmla="*/ 2249 w 16754"/>
                <a:gd name="T3" fmla="*/ 481 h 17213"/>
                <a:gd name="T4" fmla="*/ 0 w 16754"/>
                <a:gd name="T5" fmla="*/ 2311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11"/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1284 w 21600"/>
                <a:gd name="T3" fmla="*/ 1284 h 21600"/>
                <a:gd name="T4" fmla="*/ 0 w 21600"/>
                <a:gd name="T5" fmla="*/ 12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E29B57CD-F83B-48FD-AFAD-8CD0E07EB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91BD3-80F2-4FD5-9F3F-B4B60C56E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75E7D-DF5F-40EB-9A57-C7D6455A7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5BC16-05D0-4CE6-86B1-AB72F6306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6BC39-B55C-448A-B059-B75698F5D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D5D53-8C5E-4B40-8F2D-1D7C9055C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6A31B-596A-48D4-9A20-8ECA47FE1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2C505-98F2-42BA-87DC-B7FD73EA3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CE9FF-C5E4-4B7F-B1A4-1BF4A6B17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9440D-CDB8-4F94-879E-DA5E749CE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27347-D168-4598-B10D-5DF360F7B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1032" name="Arc 3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455 w 21600"/>
                <a:gd name="T3" fmla="*/ 455 h 21600"/>
                <a:gd name="T4" fmla="*/ 0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ltGray">
            <a:xfrm rot="2700000">
              <a:off x="341" y="163"/>
              <a:ext cx="438" cy="435"/>
            </a:xfrm>
            <a:custGeom>
              <a:avLst/>
              <a:gdLst>
                <a:gd name="T0" fmla="*/ 132 w 20808"/>
                <a:gd name="T1" fmla="*/ 0 h 20673"/>
                <a:gd name="T2" fmla="*/ 438 w 20808"/>
                <a:gd name="T3" fmla="*/ 313 h 20673"/>
                <a:gd name="T4" fmla="*/ 0 w 20808"/>
                <a:gd name="T5" fmla="*/ 435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rc 5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217 w 19469"/>
                <a:gd name="T1" fmla="*/ 0 h 18986"/>
                <a:gd name="T2" fmla="*/ 410 w 19469"/>
                <a:gd name="T3" fmla="*/ 203 h 18986"/>
                <a:gd name="T4" fmla="*/ 0 w 19469"/>
                <a:gd name="T5" fmla="*/ 40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rc 6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282 w 17119"/>
                <a:gd name="T1" fmla="*/ 0 h 16950"/>
                <a:gd name="T2" fmla="*/ 361 w 17119"/>
                <a:gd name="T3" fmla="*/ 80 h 16950"/>
                <a:gd name="T4" fmla="*/ 0 w 17119"/>
                <a:gd name="T5" fmla="*/ 357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Arc 7"/>
            <p:cNvSpPr>
              <a:spLocks/>
            </p:cNvSpPr>
            <p:nvPr/>
          </p:nvSpPr>
          <p:spPr bwMode="ltGray">
            <a:xfrm rot="2700000">
              <a:off x="294" y="27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15 w 21600"/>
                <a:gd name="T3" fmla="*/ 215 h 21600"/>
                <a:gd name="T4" fmla="*/ 0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Arc 8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455 w 21600"/>
                <a:gd name="T3" fmla="*/ 455 h 21600"/>
                <a:gd name="T4" fmla="*/ 0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Arc 9"/>
            <p:cNvSpPr>
              <a:spLocks/>
            </p:cNvSpPr>
            <p:nvPr/>
          </p:nvSpPr>
          <p:spPr bwMode="ltGray">
            <a:xfrm rot="2700000">
              <a:off x="341" y="945"/>
              <a:ext cx="438" cy="435"/>
            </a:xfrm>
            <a:custGeom>
              <a:avLst/>
              <a:gdLst>
                <a:gd name="T0" fmla="*/ 132 w 20808"/>
                <a:gd name="T1" fmla="*/ 0 h 20673"/>
                <a:gd name="T2" fmla="*/ 438 w 20808"/>
                <a:gd name="T3" fmla="*/ 313 h 20673"/>
                <a:gd name="T4" fmla="*/ 0 w 20808"/>
                <a:gd name="T5" fmla="*/ 435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Arc 10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217 w 19469"/>
                <a:gd name="T1" fmla="*/ 0 h 18986"/>
                <a:gd name="T2" fmla="*/ 410 w 19469"/>
                <a:gd name="T3" fmla="*/ 203 h 18986"/>
                <a:gd name="T4" fmla="*/ 0 w 19469"/>
                <a:gd name="T5" fmla="*/ 40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Arc 11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282 w 17119"/>
                <a:gd name="T1" fmla="*/ 0 h 16950"/>
                <a:gd name="T2" fmla="*/ 361 w 17119"/>
                <a:gd name="T3" fmla="*/ 80 h 16950"/>
                <a:gd name="T4" fmla="*/ 0 w 17119"/>
                <a:gd name="T5" fmla="*/ 357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Arc 12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15 w 21600"/>
                <a:gd name="T3" fmla="*/ 215 h 21600"/>
                <a:gd name="T4" fmla="*/ 0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Arc 13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455 w 21600"/>
                <a:gd name="T3" fmla="*/ 455 h 21600"/>
                <a:gd name="T4" fmla="*/ 0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Arc 14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455 w 21600"/>
                <a:gd name="T3" fmla="*/ 455 h 21600"/>
                <a:gd name="T4" fmla="*/ 0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Arc 15"/>
            <p:cNvSpPr>
              <a:spLocks/>
            </p:cNvSpPr>
            <p:nvPr/>
          </p:nvSpPr>
          <p:spPr bwMode="ltGray">
            <a:xfrm rot="2700000">
              <a:off x="341" y="2524"/>
              <a:ext cx="438" cy="435"/>
            </a:xfrm>
            <a:custGeom>
              <a:avLst/>
              <a:gdLst>
                <a:gd name="T0" fmla="*/ 132 w 20808"/>
                <a:gd name="T1" fmla="*/ 0 h 20673"/>
                <a:gd name="T2" fmla="*/ 438 w 20808"/>
                <a:gd name="T3" fmla="*/ 313 h 20673"/>
                <a:gd name="T4" fmla="*/ 0 w 20808"/>
                <a:gd name="T5" fmla="*/ 435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Arc 16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217 w 19469"/>
                <a:gd name="T1" fmla="*/ 0 h 18986"/>
                <a:gd name="T2" fmla="*/ 410 w 19469"/>
                <a:gd name="T3" fmla="*/ 203 h 18986"/>
                <a:gd name="T4" fmla="*/ 0 w 19469"/>
                <a:gd name="T5" fmla="*/ 40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Arc 17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282 w 17119"/>
                <a:gd name="T1" fmla="*/ 0 h 16950"/>
                <a:gd name="T2" fmla="*/ 361 w 17119"/>
                <a:gd name="T3" fmla="*/ 80 h 16950"/>
                <a:gd name="T4" fmla="*/ 0 w 17119"/>
                <a:gd name="T5" fmla="*/ 357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Arc 18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15 w 21600"/>
                <a:gd name="T3" fmla="*/ 215 h 21600"/>
                <a:gd name="T4" fmla="*/ 0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Arc 19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455 w 21600"/>
                <a:gd name="T3" fmla="*/ 455 h 21600"/>
                <a:gd name="T4" fmla="*/ 0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Arc 20"/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454 h 21600"/>
                <a:gd name="T2" fmla="*/ 455 w 21600"/>
                <a:gd name="T3" fmla="*/ 0 h 21600"/>
                <a:gd name="T4" fmla="*/ 455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Arc 21"/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338 h 20972"/>
                <a:gd name="T2" fmla="*/ 334 w 21031"/>
                <a:gd name="T3" fmla="*/ 0 h 20972"/>
                <a:gd name="T4" fmla="*/ 443 w 21031"/>
                <a:gd name="T5" fmla="*/ 442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Arc 22"/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216 h 19195"/>
                <a:gd name="T2" fmla="*/ 205 w 19657"/>
                <a:gd name="T3" fmla="*/ 0 h 19195"/>
                <a:gd name="T4" fmla="*/ 414 w 19657"/>
                <a:gd name="T5" fmla="*/ 404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Arc 23"/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82 h 17032"/>
                <a:gd name="T2" fmla="*/ 81 w 17137"/>
                <a:gd name="T3" fmla="*/ 0 h 17032"/>
                <a:gd name="T4" fmla="*/ 361 w 17137"/>
                <a:gd name="T5" fmla="*/ 359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Arc 24"/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215 h 21600"/>
                <a:gd name="T2" fmla="*/ 215 w 21600"/>
                <a:gd name="T3" fmla="*/ 0 h 21600"/>
                <a:gd name="T4" fmla="*/ 215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Arc 25"/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454 h 21600"/>
                <a:gd name="T2" fmla="*/ 455 w 21600"/>
                <a:gd name="T3" fmla="*/ 0 h 21600"/>
                <a:gd name="T4" fmla="*/ 455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Arc 26"/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338 h 20972"/>
                <a:gd name="T2" fmla="*/ 334 w 21031"/>
                <a:gd name="T3" fmla="*/ 0 h 20972"/>
                <a:gd name="T4" fmla="*/ 443 w 21031"/>
                <a:gd name="T5" fmla="*/ 442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Arc 27"/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216 h 19195"/>
                <a:gd name="T2" fmla="*/ 205 w 19657"/>
                <a:gd name="T3" fmla="*/ 0 h 19195"/>
                <a:gd name="T4" fmla="*/ 414 w 19657"/>
                <a:gd name="T5" fmla="*/ 404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Arc 28"/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82 h 17032"/>
                <a:gd name="T2" fmla="*/ 81 w 17137"/>
                <a:gd name="T3" fmla="*/ 0 h 17032"/>
                <a:gd name="T4" fmla="*/ 361 w 17137"/>
                <a:gd name="T5" fmla="*/ 359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Arc 29"/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215 h 21600"/>
                <a:gd name="T2" fmla="*/ 215 w 21600"/>
                <a:gd name="T3" fmla="*/ 0 h 21600"/>
                <a:gd name="T4" fmla="*/ 215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Arc 30"/>
            <p:cNvSpPr>
              <a:spLocks/>
            </p:cNvSpPr>
            <p:nvPr/>
          </p:nvSpPr>
          <p:spPr bwMode="ltGray">
            <a:xfrm rot="2700000">
              <a:off x="341" y="1733"/>
              <a:ext cx="438" cy="435"/>
            </a:xfrm>
            <a:custGeom>
              <a:avLst/>
              <a:gdLst>
                <a:gd name="T0" fmla="*/ 132 w 20808"/>
                <a:gd name="T1" fmla="*/ 0 h 20673"/>
                <a:gd name="T2" fmla="*/ 438 w 20808"/>
                <a:gd name="T3" fmla="*/ 313 h 20673"/>
                <a:gd name="T4" fmla="*/ 0 w 20808"/>
                <a:gd name="T5" fmla="*/ 435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Arc 31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217 w 19469"/>
                <a:gd name="T1" fmla="*/ 0 h 18986"/>
                <a:gd name="T2" fmla="*/ 410 w 19469"/>
                <a:gd name="T3" fmla="*/ 203 h 18986"/>
                <a:gd name="T4" fmla="*/ 0 w 19469"/>
                <a:gd name="T5" fmla="*/ 40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Arc 32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282 w 17119"/>
                <a:gd name="T1" fmla="*/ 0 h 16950"/>
                <a:gd name="T2" fmla="*/ 361 w 17119"/>
                <a:gd name="T3" fmla="*/ 80 h 16950"/>
                <a:gd name="T4" fmla="*/ 0 w 17119"/>
                <a:gd name="T5" fmla="*/ 357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Arc 33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15 w 21600"/>
                <a:gd name="T3" fmla="*/ 215 h 21600"/>
                <a:gd name="T4" fmla="*/ 0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Arc 34"/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454 h 21600"/>
                <a:gd name="T2" fmla="*/ 455 w 21600"/>
                <a:gd name="T3" fmla="*/ 0 h 21600"/>
                <a:gd name="T4" fmla="*/ 455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Arc 35"/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338 h 20972"/>
                <a:gd name="T2" fmla="*/ 334 w 21031"/>
                <a:gd name="T3" fmla="*/ 0 h 20972"/>
                <a:gd name="T4" fmla="*/ 443 w 21031"/>
                <a:gd name="T5" fmla="*/ 442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Arc 36"/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216 h 19195"/>
                <a:gd name="T2" fmla="*/ 205 w 19657"/>
                <a:gd name="T3" fmla="*/ 0 h 19195"/>
                <a:gd name="T4" fmla="*/ 414 w 19657"/>
                <a:gd name="T5" fmla="*/ 404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Arc 37"/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82 h 17032"/>
                <a:gd name="T2" fmla="*/ 81 w 17137"/>
                <a:gd name="T3" fmla="*/ 0 h 17032"/>
                <a:gd name="T4" fmla="*/ 361 w 17137"/>
                <a:gd name="T5" fmla="*/ 359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Arc 38"/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215 h 21600"/>
                <a:gd name="T2" fmla="*/ 215 w 21600"/>
                <a:gd name="T3" fmla="*/ 0 h 21600"/>
                <a:gd name="T4" fmla="*/ 215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Arc 39"/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454 h 21600"/>
                <a:gd name="T2" fmla="*/ 455 w 21600"/>
                <a:gd name="T3" fmla="*/ 0 h 21600"/>
                <a:gd name="T4" fmla="*/ 455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Arc 40"/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338 h 20972"/>
                <a:gd name="T2" fmla="*/ 334 w 21031"/>
                <a:gd name="T3" fmla="*/ 0 h 20972"/>
                <a:gd name="T4" fmla="*/ 443 w 21031"/>
                <a:gd name="T5" fmla="*/ 442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Arc 41"/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216 h 19195"/>
                <a:gd name="T2" fmla="*/ 205 w 19657"/>
                <a:gd name="T3" fmla="*/ 0 h 19195"/>
                <a:gd name="T4" fmla="*/ 414 w 19657"/>
                <a:gd name="T5" fmla="*/ 404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Arc 42"/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82 h 17032"/>
                <a:gd name="T2" fmla="*/ 81 w 17137"/>
                <a:gd name="T3" fmla="*/ 0 h 17032"/>
                <a:gd name="T4" fmla="*/ 361 w 17137"/>
                <a:gd name="T5" fmla="*/ 359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Arc 43"/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215 h 21600"/>
                <a:gd name="T2" fmla="*/ 215 w 21600"/>
                <a:gd name="T3" fmla="*/ 0 h 21600"/>
                <a:gd name="T4" fmla="*/ 215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Arc 44"/>
            <p:cNvSpPr>
              <a:spLocks/>
            </p:cNvSpPr>
            <p:nvPr/>
          </p:nvSpPr>
          <p:spPr bwMode="ltGray">
            <a:xfrm rot="2700000">
              <a:off x="341" y="3309"/>
              <a:ext cx="438" cy="435"/>
            </a:xfrm>
            <a:custGeom>
              <a:avLst/>
              <a:gdLst>
                <a:gd name="T0" fmla="*/ 132 w 20808"/>
                <a:gd name="T1" fmla="*/ 0 h 20673"/>
                <a:gd name="T2" fmla="*/ 438 w 20808"/>
                <a:gd name="T3" fmla="*/ 313 h 20673"/>
                <a:gd name="T4" fmla="*/ 0 w 20808"/>
                <a:gd name="T5" fmla="*/ 435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Arc 45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217 w 19469"/>
                <a:gd name="T1" fmla="*/ 0 h 18986"/>
                <a:gd name="T2" fmla="*/ 410 w 19469"/>
                <a:gd name="T3" fmla="*/ 203 h 18986"/>
                <a:gd name="T4" fmla="*/ 0 w 19469"/>
                <a:gd name="T5" fmla="*/ 40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Arc 46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282 w 17119"/>
                <a:gd name="T1" fmla="*/ 0 h 16950"/>
                <a:gd name="T2" fmla="*/ 361 w 17119"/>
                <a:gd name="T3" fmla="*/ 80 h 16950"/>
                <a:gd name="T4" fmla="*/ 0 w 17119"/>
                <a:gd name="T5" fmla="*/ 357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Arc 47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15 w 21600"/>
                <a:gd name="T3" fmla="*/ 215 h 21600"/>
                <a:gd name="T4" fmla="*/ 0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Arc 48"/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454 h 21600"/>
                <a:gd name="T2" fmla="*/ 455 w 21600"/>
                <a:gd name="T3" fmla="*/ 0 h 21600"/>
                <a:gd name="T4" fmla="*/ 455 w 21600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Arc 49"/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338 h 20972"/>
                <a:gd name="T2" fmla="*/ 334 w 21031"/>
                <a:gd name="T3" fmla="*/ 0 h 20972"/>
                <a:gd name="T4" fmla="*/ 443 w 21031"/>
                <a:gd name="T5" fmla="*/ 442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Arc 50"/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216 h 19195"/>
                <a:gd name="T2" fmla="*/ 205 w 19657"/>
                <a:gd name="T3" fmla="*/ 0 h 19195"/>
                <a:gd name="T4" fmla="*/ 414 w 19657"/>
                <a:gd name="T5" fmla="*/ 404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Arc 51"/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82 h 17032"/>
                <a:gd name="T2" fmla="*/ 81 w 17137"/>
                <a:gd name="T3" fmla="*/ 0 h 17032"/>
                <a:gd name="T4" fmla="*/ 361 w 17137"/>
                <a:gd name="T5" fmla="*/ 359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Arc 52"/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215 h 21600"/>
                <a:gd name="T2" fmla="*/ 215 w 21600"/>
                <a:gd name="T3" fmla="*/ 0 h 21600"/>
                <a:gd name="T4" fmla="*/ 215 w 21600"/>
                <a:gd name="T5" fmla="*/ 21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27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9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F438EC-3B59-40C7-A66C-7F150D970E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rrillp\Application%20Data\Microsoft\Media%20Catalog\Downloaded%20Clips\cl7\BD19526_.mid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rrillp\Application%20Data\Microsoft\Media%20Catalog\Downloaded%20Clips\cl7\BD19538_.mid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600" u="sng" dirty="0" smtClean="0"/>
              <a:t>VÁMONOS  </a:t>
            </a:r>
            <a:endParaRPr lang="en-US" sz="5600" u="sng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Answer the following questions: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When is Hispanic Heritage Month?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What is the purpose of Hispanic Heritage Month? 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Who are some famous Hispanics?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Why is important to celebrate diversity in the U.S.? </a:t>
            </a:r>
          </a:p>
          <a:p>
            <a:pPr marL="342900" indent="-342900"/>
            <a:endParaRPr lang="en-US" sz="2200" dirty="0" smtClean="0"/>
          </a:p>
          <a:p>
            <a:pPr marL="342900" indent="-34290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35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586662" cy="48006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Many </a:t>
            </a:r>
            <a:r>
              <a:rPr lang="en-US" sz="4000" b="1" smtClean="0">
                <a:solidFill>
                  <a:schemeClr val="accent1"/>
                </a:solidFill>
                <a:latin typeface="Tahoma" pitchFamily="34" charset="0"/>
              </a:rPr>
              <a:t>Hispanics</a:t>
            </a: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 in the United States came from nearby places,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 like Mexico, Cuba, 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Central  America, or 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South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129462" cy="51816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FFFF"/>
                </a:solidFill>
                <a:latin typeface="Tahoma" pitchFamily="34" charset="0"/>
              </a:rPr>
              <a:t>But don’t forget that </a:t>
            </a:r>
            <a:br>
              <a:rPr lang="en-US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Spanish-speaking </a:t>
            </a:r>
            <a:r>
              <a:rPr lang="en-US" b="1" smtClean="0">
                <a:solidFill>
                  <a:srgbClr val="FFFFFF"/>
                </a:solidFill>
                <a:latin typeface="Tahoma" pitchFamily="34" charset="0"/>
              </a:rPr>
              <a:t>people settled in the USA long before the English settled along the eastern coast...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4005262" cy="5715000"/>
          </a:xfrm>
        </p:spPr>
        <p:txBody>
          <a:bodyPr/>
          <a:lstStyle/>
          <a:p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Missionaries from Spain traveled among Native Americans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in present-day California and New Mexico...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5410200" y="838200"/>
            <a:ext cx="342900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029200"/>
            <a:ext cx="7772400" cy="1143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Spanish explorers traveled throughout present-day Florida almost 400 years ago!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950" y="304800"/>
            <a:ext cx="3065463" cy="434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129462" cy="2286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In fact, the oldest city in the United States is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St. Augustine, Florida, built by </a:t>
            </a:r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  <a:t>Spanish-speaking</a:t>
            </a: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 settlers...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10001" b="39999"/>
          <a:stretch>
            <a:fillRect/>
          </a:stretch>
        </p:blipFill>
        <p:spPr bwMode="auto">
          <a:xfrm>
            <a:off x="1524000" y="3141663"/>
            <a:ext cx="7162800" cy="3182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91000"/>
            <a:ext cx="7586663" cy="20574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And the rest of our history 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is full of famous leaders 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who were </a:t>
            </a:r>
            <a:r>
              <a:rPr lang="en-US" sz="4000" b="1" smtClean="0">
                <a:solidFill>
                  <a:schemeClr val="accent2"/>
                </a:solidFill>
                <a:latin typeface="Tahoma" pitchFamily="34" charset="0"/>
              </a:rPr>
              <a:t>Hispanic!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72499" t="14981" r="1047" b="16809"/>
          <a:stretch>
            <a:fillRect/>
          </a:stretch>
        </p:blipFill>
        <p:spPr bwMode="auto">
          <a:xfrm>
            <a:off x="2286000" y="381000"/>
            <a:ext cx="5257800" cy="306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4724400" cy="5334000"/>
          </a:xfrm>
        </p:spPr>
        <p:txBody>
          <a:bodyPr/>
          <a:lstStyle/>
          <a:p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One important Hispanic was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chemeClr val="accent1"/>
                </a:solidFill>
                <a:latin typeface="Tahoma" pitchFamily="34" charset="0"/>
              </a:rPr>
              <a:t>Cesar Chavez</a:t>
            </a: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,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a migrant farm worker who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worked for fair treatment of Mexican workers on American farms.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1676400"/>
            <a:ext cx="2516188" cy="327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7724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Hispanic </a:t>
            </a:r>
            <a:r>
              <a:rPr lang="en-US" b="1" smtClean="0">
                <a:solidFill>
                  <a:srgbClr val="FFFFFF"/>
                </a:solidFill>
                <a:latin typeface="Tahoma" pitchFamily="34" charset="0"/>
              </a:rPr>
              <a:t>people </a:t>
            </a:r>
            <a:br>
              <a:rPr lang="en-US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b="1" smtClean="0">
                <a:solidFill>
                  <a:srgbClr val="FFFFFF"/>
                </a:solidFill>
                <a:latin typeface="Tahoma" pitchFamily="34" charset="0"/>
              </a:rPr>
              <a:t>continue to serve </a:t>
            </a:r>
            <a:br>
              <a:rPr lang="en-US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b="1" smtClean="0">
                <a:solidFill>
                  <a:srgbClr val="FFFFFF"/>
                </a:solidFill>
                <a:latin typeface="Tahoma" pitchFamily="34" charset="0"/>
              </a:rPr>
              <a:t>as leaders </a:t>
            </a:r>
            <a:br>
              <a:rPr lang="en-US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b="1" smtClean="0">
                <a:solidFill>
                  <a:srgbClr val="FFFFFF"/>
                </a:solidFill>
                <a:latin typeface="Tahoma" pitchFamily="34" charset="0"/>
              </a:rPr>
              <a:t>in all fields today...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t="24242" b="7576"/>
          <a:stretch>
            <a:fillRect/>
          </a:stretch>
        </p:blipFill>
        <p:spPr bwMode="auto">
          <a:xfrm>
            <a:off x="4953000" y="3124200"/>
            <a:ext cx="3825875" cy="3429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8518" t="38889" r="18518" b="3703"/>
          <a:stretch>
            <a:fillRect/>
          </a:stretch>
        </p:blipFill>
        <p:spPr bwMode="auto">
          <a:xfrm>
            <a:off x="1600200" y="3124200"/>
            <a:ext cx="3657600" cy="3429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86600" cy="67056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  <a:t>All Americans, </a:t>
            </a:r>
            <a:b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  <a:t>regardless of national origin, </a:t>
            </a:r>
            <a:b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  <a:t>celebrate the vibrant Hispanic-American </a:t>
            </a:r>
            <a:b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  <a:t>spirit that influences </a:t>
            </a:r>
            <a:b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  <a:t>our Nation.”</a:t>
            </a:r>
            <a:br>
              <a:rPr lang="en-US" sz="3600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rgbClr val="FF6699"/>
                </a:solidFill>
                <a:latin typeface="Comic Sans MS" pitchFamily="66" charset="0"/>
              </a:rPr>
              <a:t>         </a:t>
            </a:r>
            <a:r>
              <a:rPr lang="en-US" sz="2400" b="1" smtClean="0">
                <a:solidFill>
                  <a:srgbClr val="FFFFFF"/>
                </a:solidFill>
                <a:latin typeface="Comic Sans MS" pitchFamily="66" charset="0"/>
              </a:rPr>
              <a:t>President of the United States</a:t>
            </a:r>
            <a:r>
              <a:rPr lang="en-US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3962400"/>
            <a:ext cx="3962400" cy="1143000"/>
          </a:xfrm>
        </p:spPr>
        <p:txBody>
          <a:bodyPr/>
          <a:lstStyle/>
          <a:p>
            <a: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  <a:t>HISPANIC </a:t>
            </a:r>
            <a:b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  <a:t>HERITAGE </a:t>
            </a:r>
            <a:b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  <a:t>MONTH</a:t>
            </a:r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 t="1250"/>
          <a:stretch>
            <a:fillRect/>
          </a:stretch>
        </p:blipFill>
        <p:spPr bwMode="auto">
          <a:xfrm>
            <a:off x="381000" y="457200"/>
            <a:ext cx="4495800" cy="6019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3" name="BD19526_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4475" y="3657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27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OBJETIVO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500" dirty="0" smtClean="0"/>
              <a:t>I can talk about Spanish speaking countries, culture and people.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0"/>
            <a:ext cx="7239000" cy="2053590"/>
          </a:xfrm>
        </p:spPr>
        <p:txBody>
          <a:bodyPr/>
          <a:lstStyle/>
          <a:p>
            <a:r>
              <a:rPr lang="en-US" dirty="0" smtClean="0"/>
              <a:t>VIDEOS: </a:t>
            </a:r>
            <a:r>
              <a:rPr lang="en-US" i="1" dirty="0" smtClean="0"/>
              <a:t>Hispanic Heritage Month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0" y="4339590"/>
            <a:ext cx="6172200" cy="20421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We are going to watch 2 videos on Hispanic Heritage Month. As you watch, you will fill in the graphic organizer below with information.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6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b="1" u="sng" dirty="0" smtClean="0"/>
              <a:t>H.H.M. Graphic Organizer:</a:t>
            </a:r>
            <a:endParaRPr lang="en-US" sz="37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04800" y="838200"/>
            <a:ext cx="8305800" cy="57912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0" idx="7"/>
          </p:cNvCxnSpPr>
          <p:nvPr/>
        </p:nvCxnSpPr>
        <p:spPr>
          <a:xfrm rot="5400000" flipH="1" flipV="1">
            <a:off x="5145087" y="1158782"/>
            <a:ext cx="1957295" cy="13161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0" idx="3"/>
          </p:cNvCxnSpPr>
          <p:nvPr/>
        </p:nvCxnSpPr>
        <p:spPr>
          <a:xfrm rot="5400000" flipH="1" flipV="1">
            <a:off x="1927319" y="5030787"/>
            <a:ext cx="2109695" cy="10875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133600" y="1143000"/>
            <a:ext cx="1828800" cy="1219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" idx="5"/>
          </p:cNvCxnSpPr>
          <p:nvPr/>
        </p:nvCxnSpPr>
        <p:spPr>
          <a:xfrm rot="16200000" flipH="1">
            <a:off x="4954587" y="5030786"/>
            <a:ext cx="2109697" cy="108753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3735388"/>
            <a:ext cx="2743200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" y="3695700"/>
            <a:ext cx="2819400" cy="396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124200" y="2438400"/>
            <a:ext cx="2743200" cy="2438400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678333" y="3124200"/>
            <a:ext cx="1655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Hispanic Heritage Month</a:t>
            </a:r>
            <a:endParaRPr lang="en-US" sz="2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838200"/>
            <a:ext cx="1655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Who?</a:t>
            </a:r>
            <a:endParaRPr lang="en-US" sz="2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1" y="838200"/>
            <a:ext cx="1655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What?</a:t>
            </a:r>
            <a:endParaRPr lang="en-US" sz="2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1" y="864513"/>
            <a:ext cx="1655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Where?</a:t>
            </a:r>
            <a:endParaRPr lang="en-US" sz="2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29400" y="3810000"/>
            <a:ext cx="1655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When?</a:t>
            </a:r>
            <a:endParaRPr lang="en-US" sz="2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2733" y="3801309"/>
            <a:ext cx="1655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Why?</a:t>
            </a:r>
            <a:endParaRPr lang="en-US" sz="2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54533" y="4876800"/>
            <a:ext cx="1655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How?</a:t>
            </a:r>
            <a:endParaRPr lang="en-US" sz="2200" b="1" dirty="0"/>
          </a:p>
        </p:txBody>
      </p:sp>
    </p:spTree>
    <p:extLst>
      <p:ext uri="{BB962C8B-B14F-4D97-AF65-F5344CB8AC3E}">
        <p14:creationId xmlns="" xmlns:p14="http://schemas.microsoft.com/office/powerpoint/2010/main" val="279478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-76200"/>
            <a:ext cx="69342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962400"/>
            <a:ext cx="5410200" cy="877163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latin typeface="Papyrus"/>
                <a:cs typeface="Papyrus"/>
              </a:rPr>
              <a:t>Signature Search</a:t>
            </a:r>
            <a:endParaRPr lang="en-US" sz="51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7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5410200" cy="877163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latin typeface="Papyrus"/>
                <a:cs typeface="Papyrus"/>
              </a:rPr>
              <a:t>Signature Search</a:t>
            </a:r>
            <a:endParaRPr lang="en-US" sz="5100" dirty="0">
              <a:latin typeface="Papyrus"/>
              <a:cs typeface="Papyru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971490"/>
            <a:ext cx="784860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Each student will be assigned a famous Hispanic person. For the purposes of this activity, you </a:t>
            </a:r>
            <a:r>
              <a:rPr lang="en-US" sz="2200" u="sng" dirty="0" smtClean="0">
                <a:solidFill>
                  <a:srgbClr val="FFC000"/>
                </a:solidFill>
              </a:rPr>
              <a:t>ARE</a:t>
            </a:r>
            <a:r>
              <a:rPr lang="en-US" sz="2200" dirty="0" smtClean="0">
                <a:solidFill>
                  <a:srgbClr val="FFC000"/>
                </a:solidFill>
              </a:rPr>
              <a:t> that person. 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 Read about your famous Hispanic.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We will walk around the class and “meet” different Hispanic people and discover the reasons they are famous. 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You will walk around the room and ask people if the identity they received matches the facts below.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If they say “YES,” ask them their identity name and write it in the appropriate box.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If they say “NO,” you may ask them </a:t>
            </a:r>
            <a:r>
              <a:rPr lang="en-US" sz="2200" u="sng" dirty="0" smtClean="0">
                <a:solidFill>
                  <a:srgbClr val="FFC000"/>
                </a:solidFill>
              </a:rPr>
              <a:t>one</a:t>
            </a:r>
            <a:r>
              <a:rPr lang="en-US" sz="2200" dirty="0" smtClean="0">
                <a:solidFill>
                  <a:srgbClr val="FFC000"/>
                </a:solidFill>
              </a:rPr>
              <a:t> more time before moving on to another person. You can come back to them later.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You  must be standing at ALL times.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Only YOU can write on your paper. 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The first one to get all 12 signatures WINS!</a:t>
            </a:r>
          </a:p>
          <a:p>
            <a:pPr>
              <a:buFont typeface="Arial"/>
              <a:buChar char="•"/>
            </a:pPr>
            <a:endParaRPr lang="en-US" sz="2200" dirty="0" smtClean="0">
              <a:solidFill>
                <a:srgbClr val="FFC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Your conversations will look like this…</a:t>
            </a:r>
            <a:endParaRPr lang="en-US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39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5410200" cy="877163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latin typeface="Papyrus"/>
                <a:cs typeface="Papyrus"/>
              </a:rPr>
              <a:t>Signature Search</a:t>
            </a:r>
            <a:endParaRPr lang="en-US" sz="5100" dirty="0">
              <a:latin typeface="Papyrus"/>
              <a:cs typeface="Papyru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105763"/>
          <a:ext cx="8686800" cy="55998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3400"/>
                <a:gridCol w="4343400"/>
              </a:tblGrid>
              <a:tr h="55998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A:</a:t>
                      </a:r>
                      <a:r>
                        <a:rPr lang="en-US" b="0" baseline="0" dirty="0" smtClean="0"/>
                        <a:t>Are you an American farm worker of Mexican descent, labor leader, and civil rights activist? </a:t>
                      </a:r>
                    </a:p>
                    <a:p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B:    Si, </a:t>
                      </a:r>
                      <a:r>
                        <a:rPr lang="en-US" b="1" baseline="0" dirty="0" err="1" smtClean="0"/>
                        <a:t>Yo</a:t>
                      </a:r>
                      <a:r>
                        <a:rPr lang="en-US" b="1" baseline="0" dirty="0" smtClean="0"/>
                        <a:t> Soy </a:t>
                      </a:r>
                    </a:p>
                    <a:p>
                      <a:r>
                        <a:rPr lang="en-US" b="1" baseline="0" dirty="0" smtClean="0"/>
                        <a:t>       (</a:t>
                      </a:r>
                      <a:r>
                        <a:rPr lang="en-US" b="0" baseline="0" dirty="0" smtClean="0"/>
                        <a:t>Yes, I am!)</a:t>
                      </a:r>
                    </a:p>
                    <a:p>
                      <a:endParaRPr lang="en-US" b="0" baseline="0" dirty="0" smtClean="0"/>
                    </a:p>
                    <a:p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A:  Mucho Gusto.. ¿</a:t>
                      </a:r>
                      <a:r>
                        <a:rPr lang="en-US" b="1" baseline="0" dirty="0" err="1" smtClean="0"/>
                        <a:t>Cómo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te</a:t>
                      </a:r>
                      <a:r>
                        <a:rPr lang="en-US" b="1" baseline="0" dirty="0" smtClean="0"/>
                        <a:t> llamas?</a:t>
                      </a:r>
                    </a:p>
                    <a:p>
                      <a:r>
                        <a:rPr lang="en-US" b="0" baseline="0" dirty="0" smtClean="0"/>
                        <a:t>Nice to meet you!  What’s your name?</a:t>
                      </a:r>
                    </a:p>
                    <a:p>
                      <a:endParaRPr lang="en-US" b="0" baseline="0" dirty="0" smtClean="0"/>
                    </a:p>
                    <a:p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B: Me </a:t>
                      </a:r>
                      <a:r>
                        <a:rPr lang="en-US" b="1" baseline="0" dirty="0" err="1" smtClean="0"/>
                        <a:t>llamo</a:t>
                      </a:r>
                      <a:r>
                        <a:rPr lang="en-US" b="1" baseline="0" dirty="0" smtClean="0"/>
                        <a:t> César </a:t>
                      </a:r>
                      <a:r>
                        <a:rPr lang="en-US" b="1" baseline="0" dirty="0" err="1" smtClean="0"/>
                        <a:t>Chávez</a:t>
                      </a:r>
                      <a:endParaRPr lang="en-US" b="1" baseline="0" dirty="0" smtClean="0"/>
                    </a:p>
                    <a:p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My name is César Chávez. </a:t>
                      </a:r>
                    </a:p>
                    <a:p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A: </a:t>
                      </a:r>
                      <a:r>
                        <a:rPr lang="en-US" b="1" baseline="0" dirty="0" err="1" smtClean="0"/>
                        <a:t>Escribe</a:t>
                      </a:r>
                      <a:r>
                        <a:rPr lang="en-US" b="0" i="1" baseline="0" dirty="0" smtClean="0"/>
                        <a:t> “César </a:t>
                      </a:r>
                      <a:r>
                        <a:rPr lang="en-US" b="0" i="1" baseline="0" dirty="0" err="1" smtClean="0"/>
                        <a:t>Chávez”en</a:t>
                      </a:r>
                      <a:r>
                        <a:rPr lang="en-US" b="0" i="1" baseline="0" dirty="0" smtClean="0"/>
                        <a:t> el </a:t>
                      </a:r>
                      <a:r>
                        <a:rPr lang="en-US" b="0" i="1" baseline="0" dirty="0" err="1" smtClean="0"/>
                        <a:t>papel</a:t>
                      </a:r>
                      <a:endParaRPr lang="en-US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B: No, No soy</a:t>
                      </a:r>
                    </a:p>
                    <a:p>
                      <a:r>
                        <a:rPr lang="en-US" b="0" baseline="0" dirty="0" smtClean="0"/>
                        <a:t>No, I’m not. </a:t>
                      </a:r>
                    </a:p>
                    <a:p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A: </a:t>
                      </a:r>
                      <a:r>
                        <a:rPr lang="en-US" b="0" baseline="0" dirty="0" smtClean="0"/>
                        <a:t>Are you a Mexican actor who played Che Guevara in the blockbuster hit, </a:t>
                      </a:r>
                      <a:r>
                        <a:rPr lang="en-US" b="0" i="1" baseline="0" dirty="0" smtClean="0"/>
                        <a:t>The Motorcycle Diaries</a:t>
                      </a:r>
                      <a:r>
                        <a:rPr lang="en-US" b="0" i="0" baseline="0" dirty="0" smtClean="0"/>
                        <a:t>? </a:t>
                      </a:r>
                    </a:p>
                    <a:p>
                      <a:endParaRPr lang="en-US" b="0" i="0" baseline="0" dirty="0" smtClean="0"/>
                    </a:p>
                    <a:p>
                      <a:r>
                        <a:rPr lang="en-US" b="1" i="0" baseline="0" dirty="0" smtClean="0"/>
                        <a:t>B:  Si, </a:t>
                      </a:r>
                      <a:r>
                        <a:rPr lang="en-US" b="1" i="0" baseline="0" dirty="0" err="1" smtClean="0"/>
                        <a:t>Yo</a:t>
                      </a:r>
                      <a:r>
                        <a:rPr lang="en-US" b="1" i="0" baseline="0" dirty="0" smtClean="0"/>
                        <a:t> soy</a:t>
                      </a:r>
                    </a:p>
                    <a:p>
                      <a:r>
                        <a:rPr lang="en-US" b="0" i="0" baseline="0" dirty="0" smtClean="0"/>
                        <a:t>Yes, I am! </a:t>
                      </a:r>
                    </a:p>
                    <a:p>
                      <a:r>
                        <a:rPr lang="en-US" b="0" i="1" baseline="0" dirty="0" smtClean="0"/>
                        <a:t>Continue with conversation on left.</a:t>
                      </a:r>
                      <a:endParaRPr lang="en-US" b="1" i="1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1984782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-76200"/>
            <a:ext cx="69342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962400"/>
            <a:ext cx="5410200" cy="877163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latin typeface="Papyrus"/>
                <a:cs typeface="Papyrus"/>
              </a:rPr>
              <a:t>Project</a:t>
            </a:r>
            <a:endParaRPr lang="en-US" sz="51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b="1" u="sng" cap="none" dirty="0" smtClean="0">
                <a:solidFill>
                  <a:srgbClr val="E75C01"/>
                </a:solidFill>
              </a:rPr>
              <a:t>Why are we doing this project? </a:t>
            </a:r>
            <a:endParaRPr lang="en-US" sz="3500" b="1" u="sng" cap="none" dirty="0">
              <a:solidFill>
                <a:srgbClr val="E75C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990600"/>
            <a:ext cx="7696200" cy="487375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3400" dirty="0" smtClean="0"/>
              <a:t>1. Part of learning Spanish is learning about </a:t>
            </a:r>
            <a:r>
              <a:rPr lang="en-US" sz="3400" b="1" dirty="0" smtClean="0"/>
              <a:t>Spanish-speaking cultures and people</a:t>
            </a:r>
            <a:r>
              <a:rPr lang="en-US" sz="3400" dirty="0" smtClean="0"/>
              <a:t>.</a:t>
            </a:r>
          </a:p>
          <a:p>
            <a:pPr marL="457200" indent="-457200">
              <a:buNone/>
            </a:pPr>
            <a:r>
              <a:rPr lang="en-US" sz="3400" dirty="0" smtClean="0"/>
              <a:t> </a:t>
            </a:r>
          </a:p>
          <a:p>
            <a:pPr marL="457200" indent="-457200">
              <a:buNone/>
            </a:pPr>
            <a:r>
              <a:rPr lang="en-US" sz="3400" dirty="0" smtClean="0"/>
              <a:t>2. We are celebrating </a:t>
            </a:r>
            <a:r>
              <a:rPr lang="en-US" sz="3400" b="1" dirty="0" smtClean="0"/>
              <a:t>Hispanic Heritage Month (Sept. 15-Oct. 15)</a:t>
            </a:r>
            <a:r>
              <a:rPr lang="en-US" sz="3400" dirty="0" smtClean="0"/>
              <a:t>!</a:t>
            </a:r>
          </a:p>
          <a:p>
            <a:pPr marL="457200" indent="-457200">
              <a:buNone/>
            </a:pPr>
            <a:endParaRPr lang="en-US" sz="3400" dirty="0" smtClean="0"/>
          </a:p>
          <a:p>
            <a:pPr marL="457200" indent="-457200">
              <a:buNone/>
            </a:pPr>
            <a:r>
              <a:rPr lang="en-US" sz="3400" b="1" dirty="0" smtClean="0"/>
              <a:t>3. Research</a:t>
            </a:r>
            <a:r>
              <a:rPr lang="en-US" sz="3400" dirty="0" smtClean="0"/>
              <a:t> is a skill that you will need in middle school, high school, </a:t>
            </a:r>
            <a:r>
              <a:rPr lang="en-US" sz="3400" u="sng" dirty="0" smtClean="0"/>
              <a:t>and</a:t>
            </a:r>
            <a:r>
              <a:rPr lang="en-US" sz="3400" dirty="0" smtClean="0"/>
              <a:t> college. </a:t>
            </a:r>
            <a:endParaRPr lang="en-US" sz="3400" b="1" dirty="0"/>
          </a:p>
        </p:txBody>
      </p:sp>
    </p:spTree>
    <p:extLst>
      <p:ext uri="{BB962C8B-B14F-4D97-AF65-F5344CB8AC3E}">
        <p14:creationId xmlns="" xmlns:p14="http://schemas.microsoft.com/office/powerpoint/2010/main" val="16542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Hispanic Heritage Month</a:t>
            </a:r>
            <a:br>
              <a:rPr lang="en-US" b="1" dirty="0" smtClean="0"/>
            </a:br>
            <a:r>
              <a:rPr lang="en-US" b="1" dirty="0" smtClean="0"/>
              <a:t>MINI-PROJECT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3538" y="25908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smtClean="0"/>
              <a:t>You will received a  Project Description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4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M_Peopl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640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4038" y="0"/>
            <a:ext cx="3579962" cy="64325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 smtClean="0">
                <a:solidFill>
                  <a:srgbClr val="7030A0"/>
                </a:solidFill>
              </a:rPr>
              <a:t>Look at the list of famous Hispanics that you may research. </a:t>
            </a:r>
          </a:p>
          <a:p>
            <a:pPr marL="342900" indent="-342900">
              <a:buAutoNum type="arabicPeriod"/>
            </a:pPr>
            <a:r>
              <a:rPr lang="en-US" sz="2600" dirty="0" smtClean="0">
                <a:solidFill>
                  <a:srgbClr val="7030A0"/>
                </a:solidFill>
              </a:rPr>
              <a:t>Circle 3 people you would be </a:t>
            </a:r>
            <a:r>
              <a:rPr lang="en-US" sz="2600" i="1" dirty="0" smtClean="0">
                <a:solidFill>
                  <a:srgbClr val="7030A0"/>
                </a:solidFill>
              </a:rPr>
              <a:t>interested in</a:t>
            </a:r>
            <a:r>
              <a:rPr lang="en-US" sz="2600" dirty="0" smtClean="0">
                <a:solidFill>
                  <a:srgbClr val="7030A0"/>
                </a:solidFill>
              </a:rPr>
              <a:t> researching. </a:t>
            </a:r>
          </a:p>
          <a:p>
            <a:pPr marL="342900" indent="-342900">
              <a:buAutoNum type="arabicPeriod"/>
            </a:pPr>
            <a:r>
              <a:rPr lang="en-US" sz="2600" dirty="0" smtClean="0">
                <a:solidFill>
                  <a:srgbClr val="7030A0"/>
                </a:solidFill>
              </a:rPr>
              <a:t>At the bottom of your paper, fill in the blank with the one person you </a:t>
            </a:r>
            <a:r>
              <a:rPr lang="en-US" sz="2600" i="1" dirty="0" smtClean="0">
                <a:solidFill>
                  <a:srgbClr val="7030A0"/>
                </a:solidFill>
              </a:rPr>
              <a:t>will be </a:t>
            </a:r>
            <a:r>
              <a:rPr lang="en-US" sz="2600" dirty="0" smtClean="0">
                <a:solidFill>
                  <a:srgbClr val="7030A0"/>
                </a:solidFill>
              </a:rPr>
              <a:t>researching. </a:t>
            </a:r>
          </a:p>
          <a:p>
            <a:pPr marL="342900" indent="-342900">
              <a:buAutoNum type="arabicPeriod"/>
            </a:pPr>
            <a:r>
              <a:rPr lang="en-US" sz="2600" dirty="0" smtClean="0">
                <a:solidFill>
                  <a:srgbClr val="7030A0"/>
                </a:solidFill>
              </a:rPr>
              <a:t>You must have a final decision before the end of the class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85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33400"/>
            <a:ext cx="8686800" cy="1143000"/>
          </a:xfrm>
        </p:spPr>
        <p:txBody>
          <a:bodyPr/>
          <a:lstStyle/>
          <a:p>
            <a:pPr algn="ctr"/>
            <a:r>
              <a:rPr lang="en-US" b="1" u="sng" cap="none" dirty="0" smtClean="0">
                <a:solidFill>
                  <a:srgbClr val="E75C01"/>
                </a:solidFill>
              </a:rPr>
              <a:t>Media Center: Your Research Findings</a:t>
            </a:r>
            <a:endParaRPr lang="en-US" b="1" u="sng" cap="none" dirty="0">
              <a:solidFill>
                <a:srgbClr val="E75C01"/>
              </a:solidFill>
            </a:endParaRPr>
          </a:p>
        </p:txBody>
      </p:sp>
      <p:pic>
        <p:nvPicPr>
          <p:cNvPr id="4" name="Content Placeholder 3" descr="research.tif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45934" r="-45934"/>
          <a:stretch>
            <a:fillRect/>
          </a:stretch>
        </p:blipFill>
        <p:spPr>
          <a:xfrm>
            <a:off x="-2334846" y="609600"/>
            <a:ext cx="9573846" cy="6248400"/>
          </a:xfrm>
        </p:spPr>
      </p:pic>
      <p:sp>
        <p:nvSpPr>
          <p:cNvPr id="5" name="TextBox 4"/>
          <p:cNvSpPr txBox="1"/>
          <p:nvPr/>
        </p:nvSpPr>
        <p:spPr>
          <a:xfrm>
            <a:off x="5181600" y="838200"/>
            <a:ext cx="3810000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You will:</a:t>
            </a:r>
          </a:p>
          <a:p>
            <a:endParaRPr lang="en-US" sz="2200" b="1" dirty="0" smtClean="0">
              <a:solidFill>
                <a:srgbClr val="0070C0"/>
              </a:solidFill>
            </a:endParaRP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 Research your person using multiple sources (Internet, book, magazine, etc.) 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 Write ALL of your research notes on your “My Findings” worksheet. 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 Make sure that all information is </a:t>
            </a:r>
            <a:r>
              <a:rPr lang="en-US" sz="2200" b="1" i="1" dirty="0" smtClean="0">
                <a:solidFill>
                  <a:srgbClr val="0070C0"/>
                </a:solidFill>
              </a:rPr>
              <a:t>neat</a:t>
            </a:r>
            <a:r>
              <a:rPr lang="en-US" sz="2200" b="1" dirty="0" smtClean="0">
                <a:solidFill>
                  <a:srgbClr val="0070C0"/>
                </a:solidFill>
              </a:rPr>
              <a:t> and </a:t>
            </a:r>
            <a:r>
              <a:rPr lang="en-US" sz="2200" b="1" i="1" dirty="0" smtClean="0">
                <a:solidFill>
                  <a:srgbClr val="0070C0"/>
                </a:solidFill>
              </a:rPr>
              <a:t>complete </a:t>
            </a:r>
            <a:r>
              <a:rPr lang="en-US" sz="2200" b="1" dirty="0" smtClean="0">
                <a:solidFill>
                  <a:srgbClr val="0070C0"/>
                </a:solidFill>
              </a:rPr>
              <a:t>because you will use this research to complete your project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0947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Anuncios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Dispersal work</a:t>
            </a:r>
          </a:p>
          <a:p>
            <a:r>
              <a:rPr lang="en-US" dirty="0" err="1" smtClean="0"/>
              <a:t>Quizlet</a:t>
            </a:r>
            <a:endParaRPr lang="en-US" dirty="0" smtClean="0"/>
          </a:p>
          <a:p>
            <a:r>
              <a:rPr lang="en-US" dirty="0" smtClean="0"/>
              <a:t>Latin American Festival</a:t>
            </a:r>
          </a:p>
          <a:p>
            <a:r>
              <a:rPr lang="en-US" dirty="0" smtClean="0"/>
              <a:t>Project Due- Monday, October 13 and Test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1732"/>
            <a:ext cx="8686800" cy="651331"/>
          </a:xfrm>
        </p:spPr>
        <p:txBody>
          <a:bodyPr/>
          <a:lstStyle/>
          <a:p>
            <a:pPr algn="ctr"/>
            <a:r>
              <a:rPr lang="en-US" sz="3000" b="1" u="sng" cap="none" dirty="0" smtClean="0">
                <a:solidFill>
                  <a:srgbClr val="E75C01"/>
                </a:solidFill>
              </a:rPr>
              <a:t>Your Research Findings</a:t>
            </a:r>
            <a:endParaRPr lang="en-US" sz="3000" b="1" u="sng" cap="none" dirty="0">
              <a:solidFill>
                <a:srgbClr val="E75C0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838200"/>
            <a:ext cx="3810000" cy="5139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After you have completed your research, you will: 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 Choose </a:t>
            </a:r>
            <a:r>
              <a:rPr lang="en-US" sz="2200" b="1" u="sng" dirty="0" smtClean="0">
                <a:solidFill>
                  <a:srgbClr val="0070C0"/>
                </a:solidFill>
              </a:rPr>
              <a:t>one</a:t>
            </a:r>
            <a:r>
              <a:rPr lang="en-US" sz="2200" b="1" dirty="0" smtClean="0">
                <a:solidFill>
                  <a:srgbClr val="0070C0"/>
                </a:solidFill>
              </a:rPr>
              <a:t> option from the project choice board to complete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 You will use your research notes to help you complete this.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 You may start this on class), but most likely it will be done at home as </a:t>
            </a:r>
            <a:r>
              <a:rPr lang="en-US" sz="2200" b="1" u="sng" dirty="0" smtClean="0">
                <a:solidFill>
                  <a:srgbClr val="0070C0"/>
                </a:solidFill>
              </a:rPr>
              <a:t>homework</a:t>
            </a:r>
          </a:p>
          <a:p>
            <a:endParaRPr lang="en-US" sz="2200" b="1" dirty="0" smtClean="0">
              <a:solidFill>
                <a:srgbClr val="0070C0"/>
              </a:solidFill>
            </a:endParaRP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 I expect HIGH quality projects!  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SI, SE PUEDE!!!!!!!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Snapshot 2012-09-20 12-28-14.tif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46332" r="-46332"/>
          <a:stretch>
            <a:fillRect/>
          </a:stretch>
        </p:blipFill>
        <p:spPr>
          <a:xfrm>
            <a:off x="-2182446" y="609600"/>
            <a:ext cx="9573846" cy="6248400"/>
          </a:xfrm>
        </p:spPr>
      </p:pic>
    </p:spTree>
    <p:extLst>
      <p:ext uri="{BB962C8B-B14F-4D97-AF65-F5344CB8AC3E}">
        <p14:creationId xmlns="" xmlns:p14="http://schemas.microsoft.com/office/powerpoint/2010/main" val="219084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33400"/>
          </a:xfrm>
        </p:spPr>
        <p:txBody>
          <a:bodyPr/>
          <a:lstStyle/>
          <a:p>
            <a:pPr algn="ctr"/>
            <a:r>
              <a:rPr lang="en-US" sz="3000" b="1" u="sng" cap="none" dirty="0" smtClean="0">
                <a:solidFill>
                  <a:srgbClr val="E75C01"/>
                </a:solidFill>
              </a:rPr>
              <a:t>How will you be graded?</a:t>
            </a:r>
            <a:endParaRPr lang="en-US" sz="3000" b="1" u="sng" cap="none" dirty="0">
              <a:solidFill>
                <a:srgbClr val="E75C0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You will grade </a:t>
            </a:r>
            <a:r>
              <a:rPr lang="en-US" sz="2200" b="1" u="sng" dirty="0" smtClean="0">
                <a:solidFill>
                  <a:srgbClr val="0070C0"/>
                </a:solidFill>
              </a:rPr>
              <a:t>yourself</a:t>
            </a:r>
            <a:r>
              <a:rPr lang="en-US" sz="2200" b="1" dirty="0" smtClean="0">
                <a:solidFill>
                  <a:srgbClr val="0070C0"/>
                </a:solidFill>
              </a:rPr>
              <a:t> and </a:t>
            </a:r>
            <a:r>
              <a:rPr lang="en-US" sz="2200" b="1" u="sng" dirty="0" smtClean="0">
                <a:solidFill>
                  <a:srgbClr val="0070C0"/>
                </a:solidFill>
              </a:rPr>
              <a:t>I </a:t>
            </a:r>
            <a:r>
              <a:rPr lang="en-US" sz="2200" b="1" dirty="0" smtClean="0">
                <a:solidFill>
                  <a:srgbClr val="0070C0"/>
                </a:solidFill>
              </a:rPr>
              <a:t>will grade you in the following categories: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rubric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3801"/>
            <a:ext cx="9144000" cy="5470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950" y="800100"/>
            <a:ext cx="5200650" cy="520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0" y="3829051"/>
            <a:ext cx="4057650" cy="1269578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25" dirty="0">
                <a:latin typeface="Papyrus"/>
                <a:cs typeface="Papyrus"/>
              </a:rPr>
              <a:t>15 de </a:t>
            </a:r>
            <a:r>
              <a:rPr lang="en-US" sz="3825" dirty="0" err="1">
                <a:latin typeface="Papyrus"/>
                <a:cs typeface="Papyrus"/>
              </a:rPr>
              <a:t>septiembre</a:t>
            </a:r>
            <a:r>
              <a:rPr lang="en-US" sz="3825" dirty="0">
                <a:latin typeface="Papyrus"/>
                <a:cs typeface="Papyrus"/>
              </a:rPr>
              <a:t> – 15 de </a:t>
            </a:r>
            <a:r>
              <a:rPr lang="en-US" sz="3825" dirty="0" err="1">
                <a:latin typeface="Papyrus"/>
                <a:cs typeface="Papyrus"/>
              </a:rPr>
              <a:t>octubre</a:t>
            </a:r>
            <a:endParaRPr lang="en-US" sz="3825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8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3962400"/>
            <a:ext cx="3962400" cy="1143000"/>
          </a:xfrm>
        </p:spPr>
        <p:txBody>
          <a:bodyPr/>
          <a:lstStyle/>
          <a:p>
            <a: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  <a:t>Speak Up for HISPANIC </a:t>
            </a:r>
            <a:b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4800" b="1" i="0" smtClean="0">
                <a:solidFill>
                  <a:srgbClr val="FFFFFF"/>
                </a:solidFill>
                <a:latin typeface="Comic Sans MS" pitchFamily="66" charset="0"/>
              </a:rPr>
              <a:t>HERITAGE</a:t>
            </a:r>
            <a:r>
              <a:rPr lang="en-US" sz="4800" b="1" i="0" smtClean="0">
                <a:latin typeface="Comic Sans MS" pitchFamily="66" charset="0"/>
              </a:rPr>
              <a:t> </a:t>
            </a:r>
            <a:br>
              <a:rPr lang="en-US" sz="4800" b="1" i="0" smtClean="0">
                <a:latin typeface="Comic Sans MS" pitchFamily="66" charset="0"/>
              </a:rPr>
            </a:br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 t="1250"/>
          <a:stretch>
            <a:fillRect/>
          </a:stretch>
        </p:blipFill>
        <p:spPr bwMode="auto">
          <a:xfrm>
            <a:off x="381000" y="457200"/>
            <a:ext cx="4495800" cy="6019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BD19538_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4475" y="42672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5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124200"/>
            <a:ext cx="77724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Hispanic Heritage Month </a:t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is a national holiday </a:t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in the USA. </a:t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It is celebrated from </a:t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September 15th to October 15th.</a:t>
            </a:r>
            <a:r>
              <a:rPr lang="en-US" b="1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696200" cy="19812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It is a time for all of us </a:t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to remember the contributions </a:t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of </a:t>
            </a:r>
            <a:br>
              <a:rPr lang="en-US" b="1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b="1" smtClean="0">
                <a:solidFill>
                  <a:schemeClr val="accent2"/>
                </a:solidFill>
                <a:latin typeface="Tahoma" pitchFamily="34" charset="0"/>
              </a:rPr>
              <a:t>Hispanic-Americans.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0769" t="11111" r="1709" b="5556"/>
          <a:stretch>
            <a:fillRect/>
          </a:stretch>
        </p:blipFill>
        <p:spPr bwMode="auto">
          <a:xfrm>
            <a:off x="1371600" y="4343400"/>
            <a:ext cx="7315200" cy="198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586663" cy="29718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accent2"/>
                </a:solidFill>
                <a:latin typeface="Tahoma" pitchFamily="34" charset="0"/>
              </a:rPr>
              <a:t>Hispanic-Americans </a:t>
            </a: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are 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Spanish-speaking people 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who have come to make the </a:t>
            </a:r>
            <a:b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Tahoma" pitchFamily="34" charset="0"/>
              </a:rPr>
              <a:t>United States their home.</a:t>
            </a:r>
            <a:endParaRPr lang="en-US" b="1" smtClean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8835" b="13316"/>
          <a:stretch>
            <a:fillRect/>
          </a:stretch>
        </p:blipFill>
        <p:spPr bwMode="auto">
          <a:xfrm>
            <a:off x="2133600" y="3429000"/>
            <a:ext cx="5410200" cy="289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662862" cy="4191000"/>
          </a:xfrm>
        </p:spPr>
        <p:txBody>
          <a:bodyPr/>
          <a:lstStyle/>
          <a:p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The word “</a:t>
            </a:r>
            <a:r>
              <a:rPr lang="en-US" sz="3600" b="1" smtClean="0">
                <a:solidFill>
                  <a:schemeClr val="accent1"/>
                </a:solidFill>
                <a:latin typeface="Tahoma" pitchFamily="34" charset="0"/>
              </a:rPr>
              <a:t>Hispanic</a:t>
            </a: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”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describes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people who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come from 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Spanish-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speaking</a:t>
            </a:r>
            <a:b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3600" b="1" smtClean="0">
                <a:solidFill>
                  <a:srgbClr val="FFFFFF"/>
                </a:solidFill>
                <a:latin typeface="Tahoma" pitchFamily="34" charset="0"/>
              </a:rPr>
              <a:t>countries...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191000" y="1676400"/>
            <a:ext cx="464820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S">
  <a:themeElements>
    <a:clrScheme name="FANS 9">
      <a:dk1>
        <a:srgbClr val="4D4D93"/>
      </a:dk1>
      <a:lt1>
        <a:srgbClr val="CCECFF"/>
      </a:lt1>
      <a:dk2>
        <a:srgbClr val="00003E"/>
      </a:dk2>
      <a:lt2>
        <a:srgbClr val="FFFFFF"/>
      </a:lt2>
      <a:accent1>
        <a:srgbClr val="66CCFF"/>
      </a:accent1>
      <a:accent2>
        <a:srgbClr val="00FFFF"/>
      </a:accent2>
      <a:accent3>
        <a:srgbClr val="AAAAAF"/>
      </a:accent3>
      <a:accent4>
        <a:srgbClr val="AEC9DA"/>
      </a:accent4>
      <a:accent5>
        <a:srgbClr val="B8E2FF"/>
      </a:accent5>
      <a:accent6>
        <a:srgbClr val="00E7E7"/>
      </a:accent6>
      <a:hlink>
        <a:srgbClr val="6699FF"/>
      </a:hlink>
      <a:folHlink>
        <a:srgbClr val="9999FF"/>
      </a:folHlink>
    </a:clrScheme>
    <a:fontScheme name="FA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ANS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Designs\FANS.POT</Template>
  <TotalTime>2622</TotalTime>
  <Words>808</Words>
  <Application>Microsoft Office PowerPoint</Application>
  <PresentationFormat>On-screen Show (4:3)</PresentationFormat>
  <Paragraphs>123</Paragraphs>
  <Slides>31</Slides>
  <Notes>6</Notes>
  <HiddenSlides>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FANS</vt:lpstr>
      <vt:lpstr>VÁMONOS  </vt:lpstr>
      <vt:lpstr>EL OBJETIVO</vt:lpstr>
      <vt:lpstr>Anuncios</vt:lpstr>
      <vt:lpstr>Slide 4</vt:lpstr>
      <vt:lpstr>Speak Up for HISPANIC  HERITAGE  </vt:lpstr>
      <vt:lpstr>Hispanic Heritage Month  is a national holiday  in the USA.   It is celebrated from  September 15th to October 15th. </vt:lpstr>
      <vt:lpstr>It is a time for all of us  to remember the contributions  of  Hispanic-Americans.</vt:lpstr>
      <vt:lpstr>Hispanic-Americans are  Spanish-speaking people  who have come to make the  United States their home.</vt:lpstr>
      <vt:lpstr>The word “Hispanic”  describes  people who  come from  Spanish- speaking countries...</vt:lpstr>
      <vt:lpstr>Many Hispanics in the United States came from nearby places,  like Mexico, Cuba,  Central  America, or  South America.</vt:lpstr>
      <vt:lpstr>But don’t forget that  Spanish-speaking people settled in the USA long before the English settled along the eastern coast...</vt:lpstr>
      <vt:lpstr>Missionaries from Spain traveled among Native Americans  in present-day California and New Mexico...</vt:lpstr>
      <vt:lpstr>Spanish explorers traveled throughout present-day Florida almost 400 years ago!</vt:lpstr>
      <vt:lpstr>In fact, the oldest city in the United States is  St. Augustine, Florida, built by Spanish-speaking settlers...</vt:lpstr>
      <vt:lpstr>And the rest of our history  is full of famous leaders  who were Hispanic!</vt:lpstr>
      <vt:lpstr>One important Hispanic was  Cesar Chavez, a migrant farm worker who  worked for fair treatment of Mexican workers on American farms.</vt:lpstr>
      <vt:lpstr>Hispanic people  continue to serve  as leaders  in all fields today...</vt:lpstr>
      <vt:lpstr>“All Americans,  regardless of national origin,  celebrate the vibrant Hispanic-American  spirit that influences  our Nation.”          President of the United States </vt:lpstr>
      <vt:lpstr>HISPANIC  HERITAGE  MONTH</vt:lpstr>
      <vt:lpstr>VIDEOS: Hispanic Heritage Month</vt:lpstr>
      <vt:lpstr>H.H.M. Graphic Organizer:</vt:lpstr>
      <vt:lpstr>Slide 22</vt:lpstr>
      <vt:lpstr>Slide 23</vt:lpstr>
      <vt:lpstr>Slide 24</vt:lpstr>
      <vt:lpstr>Slide 25</vt:lpstr>
      <vt:lpstr>Why are we doing this project? </vt:lpstr>
      <vt:lpstr>Hispanic Heritage Month MINI-PROJECT</vt:lpstr>
      <vt:lpstr>Slide 28</vt:lpstr>
      <vt:lpstr>Media Center: Your Research Findings</vt:lpstr>
      <vt:lpstr>Your Research Findings</vt:lpstr>
      <vt:lpstr>How will you be graded?</vt:lpstr>
    </vt:vector>
  </TitlesOfParts>
  <Company>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 HERITAGE  MONTH</dc:title>
  <dc:creator>stephen merrill</dc:creator>
  <cp:lastModifiedBy>diana1.lugo</cp:lastModifiedBy>
  <cp:revision>151</cp:revision>
  <dcterms:created xsi:type="dcterms:W3CDTF">2004-09-08T00:03:44Z</dcterms:created>
  <dcterms:modified xsi:type="dcterms:W3CDTF">2015-10-16T14:03:06Z</dcterms:modified>
</cp:coreProperties>
</file>