
<file path=[Content_Types].xml><?xml version="1.0" encoding="utf-8"?>
<Types xmlns="http://schemas.openxmlformats.org/package/2006/content-types">
  <Override PartName="/ppt/tags/tag5.xml" ContentType="application/vnd.openxmlformats-officedocument.presentationml.tags+xml"/>
  <Default Extension="gif" ContentType="image/gif"/>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tags/tag15.xml" ContentType="application/vnd.openxmlformats-officedocument.presentationml.tags+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tags/tag3.xml" ContentType="application/vnd.openxmlformats-officedocument.presentationml.tags+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tags/tag14.xml" ContentType="application/vnd.openxmlformats-officedocument.presentationml.tags+xml"/>
  <Override PartName="/ppt/slides/slide26.xml" ContentType="application/vnd.openxmlformats-officedocument.presentationml.slide+xml"/>
  <Override PartName="/ppt/slides/slide52.xml" ContentType="application/vnd.openxmlformats-officedocument.presentationml.slide+xml"/>
  <Override PartName="/ppt/tags/tag9.xml" ContentType="application/vnd.openxmlformats-officedocument.presentationml.tags+xml"/>
  <Override PartName="/ppt/slides/slide35.xml" ContentType="application/vnd.openxmlformats-officedocument.presentationml.slide+xml"/>
  <Override PartName="/ppt/slides/slide3.xml" ContentType="application/vnd.openxmlformats-officedocument.presentationml.slide+xml"/>
  <Override PartName="/ppt/tags/tag2.xml" ContentType="application/vnd.openxmlformats-officedocument.presentationml.tags+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tags/tag13.xml" ContentType="application/vnd.openxmlformats-officedocument.presentationml.tags+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ags/tag12.xml" ContentType="application/vnd.openxmlformats-officedocument.presentationml.tags+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tags/tag7.xml" ContentType="application/vnd.openxmlformats-officedocument.presentationml.tags+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tags/tag6.xml" ContentType="application/vnd.openxmlformats-officedocument.presentationml.tags+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tags/tag10.xml" ContentType="application/vnd.openxmlformats-officedocument.presentationml.tags+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66"/>
  </p:notesMasterIdLst>
  <p:sldIdLst>
    <p:sldId id="430" r:id="rId2"/>
    <p:sldId id="357" r:id="rId3"/>
    <p:sldId id="360" r:id="rId4"/>
    <p:sldId id="385" r:id="rId5"/>
    <p:sldId id="386" r:id="rId6"/>
    <p:sldId id="394" r:id="rId7"/>
    <p:sldId id="395" r:id="rId8"/>
    <p:sldId id="396" r:id="rId9"/>
    <p:sldId id="390" r:id="rId10"/>
    <p:sldId id="452" r:id="rId11"/>
    <p:sldId id="453" r:id="rId12"/>
    <p:sldId id="391" r:id="rId13"/>
    <p:sldId id="447" r:id="rId14"/>
    <p:sldId id="448" r:id="rId15"/>
    <p:sldId id="449" r:id="rId16"/>
    <p:sldId id="450" r:id="rId17"/>
    <p:sldId id="451" r:id="rId18"/>
    <p:sldId id="431" r:id="rId19"/>
    <p:sldId id="426" r:id="rId20"/>
    <p:sldId id="392" r:id="rId21"/>
    <p:sldId id="393" r:id="rId22"/>
    <p:sldId id="412" r:id="rId23"/>
    <p:sldId id="413"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21" r:id="rId40"/>
    <p:sldId id="422" r:id="rId41"/>
    <p:sldId id="423" r:id="rId42"/>
    <p:sldId id="432" r:id="rId43"/>
    <p:sldId id="433" r:id="rId44"/>
    <p:sldId id="434" r:id="rId45"/>
    <p:sldId id="435" r:id="rId46"/>
    <p:sldId id="436" r:id="rId47"/>
    <p:sldId id="437" r:id="rId48"/>
    <p:sldId id="438" r:id="rId49"/>
    <p:sldId id="439" r:id="rId50"/>
    <p:sldId id="440" r:id="rId51"/>
    <p:sldId id="441" r:id="rId52"/>
    <p:sldId id="425" r:id="rId53"/>
    <p:sldId id="442" r:id="rId54"/>
    <p:sldId id="443" r:id="rId55"/>
    <p:sldId id="427" r:id="rId56"/>
    <p:sldId id="444" r:id="rId57"/>
    <p:sldId id="424" r:id="rId58"/>
    <p:sldId id="414" r:id="rId59"/>
    <p:sldId id="420" r:id="rId60"/>
    <p:sldId id="415" r:id="rId61"/>
    <p:sldId id="418" r:id="rId62"/>
    <p:sldId id="419" r:id="rId63"/>
    <p:sldId id="416" r:id="rId64"/>
    <p:sldId id="41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4" autoAdjust="0"/>
    <p:restoredTop sz="87585" autoAdjust="0"/>
  </p:normalViewPr>
  <p:slideViewPr>
    <p:cSldViewPr>
      <p:cViewPr varScale="1">
        <p:scale>
          <a:sx n="90" d="100"/>
          <a:sy n="90" d="100"/>
        </p:scale>
        <p:origin x="-872" y="-96"/>
      </p:cViewPr>
      <p:guideLst>
        <p:guide orient="horz" pos="2160"/>
        <p:guide pos="2880"/>
      </p:guideLst>
    </p:cSldViewPr>
  </p:slideViewPr>
  <p:outlineViewPr>
    <p:cViewPr>
      <p:scale>
        <a:sx n="33" d="100"/>
        <a:sy n="33" d="100"/>
      </p:scale>
      <p:origin x="0" y="134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842AB-44EE-4E70-8CF8-B5E9FA8CF32A}" type="datetimeFigureOut">
              <a:rPr lang="en-US" smtClean="0"/>
              <a:pPr/>
              <a:t>4/12/15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F7C16-06DE-4779-BED0-6AC04DBA5C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it alone.</a:t>
            </a:r>
            <a:r>
              <a:rPr lang="en-US" baseline="0" dirty="0" smtClean="0"/>
              <a:t> Check with teacher</a:t>
            </a:r>
            <a:endParaRPr lang="en-US" dirty="0"/>
          </a:p>
        </p:txBody>
      </p:sp>
      <p:sp>
        <p:nvSpPr>
          <p:cNvPr id="4" name="Slide Number Placeholder 3"/>
          <p:cNvSpPr>
            <a:spLocks noGrp="1"/>
          </p:cNvSpPr>
          <p:nvPr>
            <p:ph type="sldNum" sz="quarter" idx="10"/>
          </p:nvPr>
        </p:nvSpPr>
        <p:spPr/>
        <p:txBody>
          <a:bodyPr/>
          <a:lstStyle/>
          <a:p>
            <a:fld id="{D32F7C16-06DE-4779-BED0-6AC04DBA5C41}"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PREGUNTAS:</a:t>
            </a:r>
          </a:p>
          <a:p>
            <a:pPr marL="228600" indent="-228600">
              <a:buAutoNum type="arabicPeriod"/>
            </a:pPr>
            <a:r>
              <a:rPr lang="en-US" dirty="0" err="1" smtClean="0"/>
              <a:t>Dónde</a:t>
            </a:r>
            <a:r>
              <a:rPr lang="en-US" dirty="0" smtClean="0"/>
              <a:t> vive la </a:t>
            </a:r>
            <a:r>
              <a:rPr lang="en-US" dirty="0" err="1" smtClean="0"/>
              <a:t>señora</a:t>
            </a:r>
            <a:r>
              <a:rPr lang="en-US" dirty="0" smtClean="0"/>
              <a:t> Santiago? Ella vive</a:t>
            </a:r>
            <a:r>
              <a:rPr lang="en-US" baseline="0" dirty="0" smtClean="0"/>
              <a:t> en </a:t>
            </a:r>
            <a:r>
              <a:rPr lang="en-US" baseline="0" dirty="0" err="1" smtClean="0"/>
              <a:t>una</a:t>
            </a:r>
            <a:r>
              <a:rPr lang="en-US" baseline="0" dirty="0" smtClean="0"/>
              <a:t> casa en Indian Trail</a:t>
            </a:r>
          </a:p>
          <a:p>
            <a:pPr marL="228600" indent="-228600">
              <a:buAutoNum type="arabicPeriod"/>
            </a:pPr>
            <a:r>
              <a:rPr lang="en-US" baseline="0" dirty="0" err="1" smtClean="0"/>
              <a:t>Cuántos</a:t>
            </a:r>
            <a:r>
              <a:rPr lang="en-US" baseline="0" dirty="0" smtClean="0"/>
              <a:t> </a:t>
            </a:r>
            <a:r>
              <a:rPr lang="en-US" baseline="0" dirty="0" err="1" smtClean="0"/>
              <a:t>cuartos</a:t>
            </a:r>
            <a:r>
              <a:rPr lang="en-US" baseline="0" dirty="0" smtClean="0"/>
              <a:t> </a:t>
            </a:r>
            <a:r>
              <a:rPr lang="en-US" baseline="0" dirty="0" err="1" smtClean="0"/>
              <a:t>tiene</a:t>
            </a:r>
            <a:r>
              <a:rPr lang="en-US" baseline="0" dirty="0" smtClean="0"/>
              <a:t> la casa? </a:t>
            </a:r>
            <a:r>
              <a:rPr lang="en-US" baseline="0" dirty="0" err="1" smtClean="0"/>
              <a:t>Tiene</a:t>
            </a:r>
            <a:r>
              <a:rPr lang="en-US" baseline="0" dirty="0" smtClean="0"/>
              <a:t> </a:t>
            </a:r>
            <a:r>
              <a:rPr lang="en-US" baseline="0" dirty="0" err="1" smtClean="0"/>
              <a:t>cinco</a:t>
            </a:r>
            <a:r>
              <a:rPr lang="en-US" baseline="0" dirty="0" smtClean="0"/>
              <a:t> </a:t>
            </a:r>
            <a:r>
              <a:rPr lang="en-US" baseline="0" dirty="0" err="1" smtClean="0"/>
              <a:t>cuartos</a:t>
            </a:r>
            <a:r>
              <a:rPr lang="en-US" baseline="0" dirty="0" smtClean="0"/>
              <a:t>.</a:t>
            </a:r>
          </a:p>
          <a:p>
            <a:pPr marL="228600" indent="-228600">
              <a:buAutoNum type="arabicPeriod"/>
            </a:pPr>
            <a:r>
              <a:rPr lang="en-US" baseline="0" dirty="0" err="1" smtClean="0"/>
              <a:t>Cuántos</a:t>
            </a:r>
            <a:r>
              <a:rPr lang="en-US" baseline="0" dirty="0" smtClean="0"/>
              <a:t> </a:t>
            </a:r>
            <a:r>
              <a:rPr lang="en-US" baseline="0" dirty="0" err="1" smtClean="0"/>
              <a:t>baños</a:t>
            </a:r>
            <a:r>
              <a:rPr lang="en-US" baseline="0" dirty="0" smtClean="0"/>
              <a:t> </a:t>
            </a:r>
            <a:r>
              <a:rPr lang="en-US" baseline="0" dirty="0" err="1" smtClean="0"/>
              <a:t>tiene</a:t>
            </a:r>
            <a:r>
              <a:rPr lang="en-US" baseline="0" dirty="0" smtClean="0"/>
              <a:t> la casa? </a:t>
            </a:r>
            <a:r>
              <a:rPr lang="en-US" baseline="0" dirty="0" err="1" smtClean="0"/>
              <a:t>Tiene</a:t>
            </a:r>
            <a:r>
              <a:rPr lang="en-US" baseline="0" dirty="0" smtClean="0"/>
              <a:t> </a:t>
            </a:r>
            <a:r>
              <a:rPr lang="en-US" baseline="0" dirty="0" err="1" smtClean="0"/>
              <a:t>tres</a:t>
            </a:r>
            <a:r>
              <a:rPr lang="en-US" baseline="0" dirty="0" smtClean="0"/>
              <a:t> </a:t>
            </a:r>
            <a:r>
              <a:rPr lang="en-US" baseline="0" dirty="0" err="1" smtClean="0"/>
              <a:t>baños</a:t>
            </a:r>
            <a:endParaRPr lang="en-US" baseline="0" dirty="0" smtClean="0"/>
          </a:p>
          <a:p>
            <a:pPr marL="228600" indent="-228600">
              <a:buAutoNum type="arabicPeriod"/>
            </a:pPr>
            <a:r>
              <a:rPr lang="en-US" baseline="0" dirty="0" err="1" smtClean="0"/>
              <a:t>Que</a:t>
            </a:r>
            <a:r>
              <a:rPr lang="en-US" baseline="0" dirty="0" smtClean="0"/>
              <a:t> </a:t>
            </a:r>
            <a:r>
              <a:rPr lang="en-US" baseline="0" dirty="0" err="1" smtClean="0"/>
              <a:t>más</a:t>
            </a:r>
            <a:r>
              <a:rPr lang="en-US" baseline="0" dirty="0" smtClean="0"/>
              <a:t> </a:t>
            </a:r>
            <a:r>
              <a:rPr lang="en-US" baseline="0" dirty="0" err="1" smtClean="0"/>
              <a:t>tiene</a:t>
            </a:r>
            <a:r>
              <a:rPr lang="en-US" baseline="0" dirty="0" smtClean="0"/>
              <a:t> la casa? </a:t>
            </a:r>
            <a:r>
              <a:rPr lang="en-US" baseline="0" dirty="0" err="1" smtClean="0"/>
              <a:t>Una</a:t>
            </a:r>
            <a:r>
              <a:rPr lang="en-US" baseline="0" dirty="0" smtClean="0"/>
              <a:t> </a:t>
            </a:r>
            <a:r>
              <a:rPr lang="en-US" baseline="0" dirty="0" err="1" smtClean="0"/>
              <a:t>sala</a:t>
            </a:r>
            <a:r>
              <a:rPr lang="en-US" baseline="0" dirty="0" smtClean="0"/>
              <a:t>, un </a:t>
            </a:r>
            <a:r>
              <a:rPr lang="en-US" baseline="0" dirty="0" err="1" smtClean="0"/>
              <a:t>comedor</a:t>
            </a:r>
            <a:r>
              <a:rPr lang="en-US" baseline="0" dirty="0" smtClean="0"/>
              <a:t> </a:t>
            </a:r>
            <a:r>
              <a:rPr lang="en-US" baseline="0" dirty="0" err="1" smtClean="0"/>
              <a:t>y</a:t>
            </a:r>
            <a:r>
              <a:rPr lang="en-US" baseline="0" dirty="0" smtClean="0"/>
              <a:t> </a:t>
            </a:r>
            <a:r>
              <a:rPr lang="en-US" baseline="0" dirty="0" err="1" smtClean="0"/>
              <a:t>una</a:t>
            </a:r>
            <a:r>
              <a:rPr lang="en-US" baseline="0" dirty="0" smtClean="0"/>
              <a:t> </a:t>
            </a:r>
            <a:r>
              <a:rPr lang="en-US" baseline="0" dirty="0" err="1" smtClean="0"/>
              <a:t>cocina</a:t>
            </a:r>
            <a:r>
              <a:rPr lang="en-US" baseline="0" dirty="0" smtClean="0"/>
              <a:t>?</a:t>
            </a:r>
          </a:p>
          <a:p>
            <a:pPr marL="228600" indent="-228600">
              <a:buAutoNum type="arabicPeriod"/>
            </a:pPr>
            <a:r>
              <a:rPr lang="en-US" baseline="0" dirty="0" smtClean="0"/>
              <a:t>Es </a:t>
            </a:r>
            <a:r>
              <a:rPr lang="en-US" baseline="0" dirty="0" err="1" smtClean="0"/>
              <a:t>grande</a:t>
            </a:r>
            <a:r>
              <a:rPr lang="en-US" baseline="0" dirty="0" smtClean="0"/>
              <a:t> la </a:t>
            </a:r>
            <a:r>
              <a:rPr lang="en-US" baseline="0" dirty="0" err="1" smtClean="0"/>
              <a:t>sala</a:t>
            </a:r>
            <a:r>
              <a:rPr lang="en-US" baseline="0" dirty="0" smtClean="0"/>
              <a:t>? </a:t>
            </a:r>
            <a:r>
              <a:rPr lang="en-US" baseline="0" dirty="0" err="1" smtClean="0"/>
              <a:t>Sí</a:t>
            </a:r>
            <a:r>
              <a:rPr lang="en-US" baseline="0" dirty="0" smtClean="0"/>
              <a:t>, </a:t>
            </a:r>
            <a:r>
              <a:rPr lang="en-US" baseline="0" dirty="0" err="1" smtClean="0"/>
              <a:t>es</a:t>
            </a:r>
            <a:r>
              <a:rPr lang="en-US" baseline="0" dirty="0" smtClean="0"/>
              <a:t> </a:t>
            </a:r>
            <a:r>
              <a:rPr lang="en-US" baseline="0" dirty="0" err="1" smtClean="0"/>
              <a:t>grande</a:t>
            </a:r>
            <a:endParaRPr lang="en-US" baseline="0" dirty="0" smtClean="0"/>
          </a:p>
          <a:p>
            <a:pPr marL="228600" indent="-228600">
              <a:buAutoNum type="arabicPeriod"/>
            </a:pPr>
            <a:r>
              <a:rPr lang="en-US" baseline="0" dirty="0" smtClean="0"/>
              <a:t>De </a:t>
            </a:r>
            <a:r>
              <a:rPr lang="en-US" baseline="0" dirty="0" err="1" smtClean="0"/>
              <a:t>qué</a:t>
            </a:r>
            <a:r>
              <a:rPr lang="en-US" baseline="0" dirty="0" smtClean="0"/>
              <a:t> color </a:t>
            </a:r>
            <a:r>
              <a:rPr lang="en-US" baseline="0" dirty="0" err="1" smtClean="0"/>
              <a:t>es</a:t>
            </a:r>
            <a:r>
              <a:rPr lang="en-US" baseline="0" dirty="0" smtClean="0"/>
              <a:t> la </a:t>
            </a:r>
            <a:r>
              <a:rPr lang="en-US" baseline="0" dirty="0" err="1" smtClean="0"/>
              <a:t>cocina</a:t>
            </a:r>
            <a:r>
              <a:rPr lang="en-US" baseline="0" dirty="0" smtClean="0"/>
              <a:t>? Es </a:t>
            </a:r>
            <a:r>
              <a:rPr lang="en-US" baseline="0" dirty="0" err="1" smtClean="0"/>
              <a:t>amarilla</a:t>
            </a:r>
            <a:endParaRPr lang="en-US" baseline="0" dirty="0" smtClean="0"/>
          </a:p>
          <a:p>
            <a:pPr marL="228600" indent="-228600">
              <a:buAutoNum type="arabicPeriod"/>
            </a:pPr>
            <a:r>
              <a:rPr lang="en-US" baseline="0" dirty="0" err="1" smtClean="0"/>
              <a:t>Qué</a:t>
            </a:r>
            <a:r>
              <a:rPr lang="en-US" baseline="0" dirty="0" smtClean="0"/>
              <a:t> </a:t>
            </a:r>
            <a:r>
              <a:rPr lang="en-US" baseline="0" dirty="0" err="1" smtClean="0"/>
              <a:t>tiene</a:t>
            </a:r>
            <a:r>
              <a:rPr lang="en-US" baseline="0" dirty="0" smtClean="0"/>
              <a:t> la </a:t>
            </a:r>
            <a:r>
              <a:rPr lang="en-US" baseline="0" dirty="0" err="1" smtClean="0"/>
              <a:t>cocina</a:t>
            </a:r>
            <a:r>
              <a:rPr lang="en-US" baseline="0" dirty="0" smtClean="0"/>
              <a:t>? </a:t>
            </a:r>
            <a:r>
              <a:rPr lang="en-US" baseline="0" dirty="0" err="1" smtClean="0"/>
              <a:t>Tiene</a:t>
            </a:r>
            <a:r>
              <a:rPr lang="en-US" baseline="0" dirty="0" smtClean="0"/>
              <a:t> </a:t>
            </a:r>
            <a:r>
              <a:rPr lang="en-US" baseline="0" dirty="0" err="1" smtClean="0"/>
              <a:t>una</a:t>
            </a:r>
            <a:r>
              <a:rPr lang="en-US" baseline="0" dirty="0" smtClean="0"/>
              <a:t> mesa </a:t>
            </a:r>
            <a:r>
              <a:rPr lang="en-US" baseline="0" dirty="0" err="1" smtClean="0"/>
              <a:t>y</a:t>
            </a:r>
            <a:r>
              <a:rPr lang="en-US" baseline="0" dirty="0" smtClean="0"/>
              <a:t> </a:t>
            </a:r>
            <a:r>
              <a:rPr lang="en-US" baseline="0" dirty="0" err="1" smtClean="0"/>
              <a:t>cuatro</a:t>
            </a:r>
            <a:r>
              <a:rPr lang="en-US" baseline="0" dirty="0" smtClean="0"/>
              <a:t> </a:t>
            </a:r>
            <a:r>
              <a:rPr lang="en-US" baseline="0" dirty="0" err="1" smtClean="0"/>
              <a:t>sillas</a:t>
            </a:r>
            <a:endParaRPr lang="en-US" baseline="0" dirty="0" smtClean="0"/>
          </a:p>
          <a:p>
            <a:pPr marL="228600" indent="-228600">
              <a:buAutoNum type="arabicPeriod"/>
            </a:pPr>
            <a:r>
              <a:rPr lang="en-US" baseline="0" dirty="0" err="1" smtClean="0"/>
              <a:t>Qué</a:t>
            </a:r>
            <a:r>
              <a:rPr lang="en-US" baseline="0" dirty="0" smtClean="0"/>
              <a:t> </a:t>
            </a:r>
            <a:r>
              <a:rPr lang="en-US" baseline="0" dirty="0" err="1" smtClean="0"/>
              <a:t>hace</a:t>
            </a:r>
            <a:r>
              <a:rPr lang="en-US" baseline="0" dirty="0" smtClean="0"/>
              <a:t> la </a:t>
            </a:r>
            <a:r>
              <a:rPr lang="en-US" baseline="0" dirty="0" err="1" smtClean="0"/>
              <a:t>señora</a:t>
            </a:r>
            <a:r>
              <a:rPr lang="en-US" baseline="0" dirty="0" smtClean="0"/>
              <a:t> Santiago en la </a:t>
            </a:r>
            <a:r>
              <a:rPr lang="en-US" baseline="0" dirty="0" err="1" smtClean="0"/>
              <a:t>cocina</a:t>
            </a:r>
            <a:r>
              <a:rPr lang="en-US" baseline="0" dirty="0" smtClean="0"/>
              <a:t>? Ella </a:t>
            </a:r>
            <a:r>
              <a:rPr lang="en-US" baseline="0" dirty="0" err="1" smtClean="0"/>
              <a:t>coicna</a:t>
            </a:r>
            <a:r>
              <a:rPr lang="en-US" baseline="0" dirty="0" smtClean="0"/>
              <a:t> </a:t>
            </a:r>
            <a:r>
              <a:rPr lang="en-US" baseline="0" dirty="0" err="1" smtClean="0"/>
              <a:t>y</a:t>
            </a:r>
            <a:r>
              <a:rPr lang="en-US" baseline="0" dirty="0" smtClean="0"/>
              <a:t> </a:t>
            </a:r>
            <a:r>
              <a:rPr lang="en-US" baseline="0" dirty="0" err="1" smtClean="0"/>
              <a:t>toma</a:t>
            </a:r>
            <a:r>
              <a:rPr lang="en-US" baseline="0" dirty="0" smtClean="0"/>
              <a:t> </a:t>
            </a:r>
            <a:r>
              <a:rPr lang="en-US" baseline="0" dirty="0" err="1" smtClean="0"/>
              <a:t>agua</a:t>
            </a:r>
            <a:endParaRPr lang="en-US" baseline="0" dirty="0" smtClean="0"/>
          </a:p>
          <a:p>
            <a:pPr marL="228600" indent="-228600">
              <a:buAutoNum type="arabicPeriod"/>
            </a:pPr>
            <a:r>
              <a:rPr lang="en-US" baseline="0" dirty="0" smtClean="0"/>
              <a:t>De </a:t>
            </a:r>
            <a:r>
              <a:rPr lang="en-US" baseline="0" dirty="0" err="1" smtClean="0"/>
              <a:t>qué</a:t>
            </a:r>
            <a:r>
              <a:rPr lang="en-US" baseline="0" dirty="0" smtClean="0"/>
              <a:t> color </a:t>
            </a:r>
            <a:r>
              <a:rPr lang="en-US" baseline="0" dirty="0" err="1" smtClean="0"/>
              <a:t>es</a:t>
            </a:r>
            <a:r>
              <a:rPr lang="en-US" baseline="0" dirty="0" smtClean="0"/>
              <a:t> el </a:t>
            </a:r>
            <a:r>
              <a:rPr lang="en-US" baseline="0" dirty="0" err="1" smtClean="0"/>
              <a:t>baño</a:t>
            </a:r>
            <a:r>
              <a:rPr lang="en-US" baseline="0" dirty="0" smtClean="0"/>
              <a:t>? El </a:t>
            </a:r>
            <a:r>
              <a:rPr lang="en-US" baseline="0" dirty="0" err="1" smtClean="0"/>
              <a:t>bañoa</a:t>
            </a:r>
            <a:r>
              <a:rPr lang="en-US" baseline="0" dirty="0" smtClean="0"/>
              <a:t> </a:t>
            </a:r>
            <a:r>
              <a:rPr lang="en-US" baseline="0" dirty="0" err="1" smtClean="0"/>
              <a:t>es</a:t>
            </a:r>
            <a:r>
              <a:rPr lang="en-US" baseline="0" dirty="0" smtClean="0"/>
              <a:t> </a:t>
            </a:r>
            <a:r>
              <a:rPr lang="en-US" baseline="0" dirty="0" err="1" smtClean="0"/>
              <a:t>azul</a:t>
            </a:r>
            <a:r>
              <a:rPr lang="en-US" baseline="0" dirty="0" smtClean="0"/>
              <a:t>.</a:t>
            </a:r>
          </a:p>
          <a:p>
            <a:pPr marL="228600" indent="-228600">
              <a:buAutoNum type="arabicPeriod"/>
            </a:pPr>
            <a:r>
              <a:rPr lang="en-US" baseline="0" dirty="0" smtClean="0"/>
              <a:t>Es el </a:t>
            </a:r>
            <a:r>
              <a:rPr lang="en-US" baseline="0" dirty="0" err="1" smtClean="0"/>
              <a:t>dormitorio</a:t>
            </a:r>
            <a:r>
              <a:rPr lang="en-US" baseline="0" dirty="0" smtClean="0"/>
              <a:t> </a:t>
            </a:r>
            <a:r>
              <a:rPr lang="en-US" baseline="0" dirty="0" err="1" smtClean="0"/>
              <a:t>grande</a:t>
            </a:r>
            <a:r>
              <a:rPr lang="en-US" baseline="0" dirty="0" smtClean="0"/>
              <a:t>? </a:t>
            </a:r>
            <a:r>
              <a:rPr lang="en-US" baseline="0" dirty="0" err="1" smtClean="0"/>
              <a:t>Sí</a:t>
            </a:r>
            <a:r>
              <a:rPr lang="en-US" baseline="0" dirty="0" smtClean="0"/>
              <a:t>, </a:t>
            </a:r>
            <a:r>
              <a:rPr lang="en-US" baseline="0" dirty="0" err="1" smtClean="0"/>
              <a:t>muy</a:t>
            </a:r>
            <a:r>
              <a:rPr lang="en-US" baseline="0" dirty="0" smtClean="0"/>
              <a:t> </a:t>
            </a:r>
            <a:r>
              <a:rPr lang="en-US" baseline="0" dirty="0" err="1" smtClean="0"/>
              <a:t>grande</a:t>
            </a:r>
            <a:r>
              <a:rPr lang="en-US" baseline="0" dirty="0" smtClean="0"/>
              <a:t>.</a:t>
            </a:r>
          </a:p>
          <a:p>
            <a:pPr marL="228600" indent="-228600">
              <a:buAutoNum type="arabicPeriod"/>
            </a:pPr>
            <a:r>
              <a:rPr lang="en-US" baseline="0" dirty="0" err="1" smtClean="0"/>
              <a:t>Qué</a:t>
            </a:r>
            <a:r>
              <a:rPr lang="en-US" baseline="0" dirty="0" smtClean="0"/>
              <a:t> </a:t>
            </a:r>
            <a:r>
              <a:rPr lang="en-US" baseline="0" dirty="0" err="1" smtClean="0"/>
              <a:t>hace</a:t>
            </a:r>
            <a:r>
              <a:rPr lang="en-US" baseline="0" dirty="0" smtClean="0"/>
              <a:t> la </a:t>
            </a:r>
            <a:r>
              <a:rPr lang="en-US" baseline="0" dirty="0" err="1" smtClean="0"/>
              <a:t>señora</a:t>
            </a:r>
            <a:r>
              <a:rPr lang="en-US" baseline="0" dirty="0" smtClean="0"/>
              <a:t> Santiago en el patio de </a:t>
            </a:r>
            <a:r>
              <a:rPr lang="en-US" baseline="0" dirty="0" err="1" smtClean="0"/>
              <a:t>su</a:t>
            </a:r>
            <a:r>
              <a:rPr lang="en-US" baseline="0" dirty="0" smtClean="0"/>
              <a:t> casa? Ella </a:t>
            </a:r>
            <a:r>
              <a:rPr lang="en-US" baseline="0" dirty="0" err="1" smtClean="0"/>
              <a:t>juega</a:t>
            </a:r>
            <a:r>
              <a:rPr lang="en-US" baseline="0" dirty="0" smtClean="0"/>
              <a:t> con el </a:t>
            </a:r>
            <a:r>
              <a:rPr lang="en-US" baseline="0" dirty="0" err="1" smtClean="0"/>
              <a:t>perro</a:t>
            </a:r>
            <a:r>
              <a:rPr lang="en-US" baseline="0" dirty="0" smtClean="0"/>
              <a:t> </a:t>
            </a:r>
            <a:r>
              <a:rPr lang="en-US" baseline="0" dirty="0" err="1" smtClean="0"/>
              <a:t>y</a:t>
            </a:r>
            <a:r>
              <a:rPr lang="en-US" baseline="0" dirty="0" smtClean="0"/>
              <a:t> </a:t>
            </a:r>
            <a:r>
              <a:rPr lang="en-US" baseline="0" dirty="0" err="1" smtClean="0"/>
              <a:t>prepara</a:t>
            </a:r>
            <a:r>
              <a:rPr lang="en-US" baseline="0" dirty="0" smtClean="0"/>
              <a:t> la comida. </a:t>
            </a:r>
            <a:r>
              <a:rPr lang="en-US" baseline="0" dirty="0" err="1" smtClean="0"/>
              <a:t>También</a:t>
            </a:r>
            <a:r>
              <a:rPr lang="en-US" baseline="0" dirty="0" smtClean="0"/>
              <a:t> </a:t>
            </a:r>
            <a:r>
              <a:rPr lang="en-US" baseline="0" dirty="0" err="1" smtClean="0"/>
              <a:t>habla</a:t>
            </a:r>
            <a:r>
              <a:rPr lang="en-US" baseline="0" dirty="0" smtClean="0"/>
              <a:t> </a:t>
            </a:r>
            <a:r>
              <a:rPr lang="en-US" baseline="0" dirty="0" err="1" smtClean="0"/>
              <a:t>por</a:t>
            </a:r>
            <a:r>
              <a:rPr lang="en-US" baseline="0" dirty="0" smtClean="0"/>
              <a:t> </a:t>
            </a:r>
            <a:r>
              <a:rPr lang="en-US" baseline="0" dirty="0" err="1" smtClean="0"/>
              <a:t>teléfono</a:t>
            </a:r>
            <a:r>
              <a:rPr lang="en-US" baseline="0" dirty="0" smtClean="0"/>
              <a:t> con </a:t>
            </a:r>
            <a:r>
              <a:rPr lang="en-US" baseline="0" dirty="0" err="1" smtClean="0"/>
              <a:t>las</a:t>
            </a:r>
            <a:r>
              <a:rPr lang="en-US" baseline="0" dirty="0" smtClean="0"/>
              <a:t> </a:t>
            </a:r>
            <a:r>
              <a:rPr lang="en-US" baseline="0" dirty="0" err="1" smtClean="0"/>
              <a:t>amigas</a:t>
            </a:r>
            <a:r>
              <a:rPr lang="en-US" baseline="0" dirty="0" smtClean="0"/>
              <a:t> </a:t>
            </a:r>
            <a:r>
              <a:rPr lang="en-US" baseline="0" dirty="0" err="1" smtClean="0"/>
              <a:t>y</a:t>
            </a:r>
            <a:r>
              <a:rPr lang="en-US" baseline="0" dirty="0" smtClean="0"/>
              <a:t> </a:t>
            </a:r>
            <a:r>
              <a:rPr lang="en-US" baseline="0" dirty="0" err="1" smtClean="0"/>
              <a:t>manda</a:t>
            </a:r>
            <a:r>
              <a:rPr lang="en-US" baseline="0" dirty="0" smtClean="0"/>
              <a:t> </a:t>
            </a:r>
            <a:r>
              <a:rPr lang="en-US" baseline="0" dirty="0" err="1" smtClean="0"/>
              <a:t>mensajes</a:t>
            </a:r>
            <a:r>
              <a:rPr lang="en-US" baseline="0" dirty="0" smtClean="0"/>
              <a:t> de </a:t>
            </a:r>
            <a:r>
              <a:rPr lang="en-US" baseline="0" dirty="0" err="1" smtClean="0"/>
              <a:t>texto</a:t>
            </a:r>
            <a:r>
              <a:rPr lang="en-US" baseline="0" dirty="0" smtClean="0"/>
              <a: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32F7C16-06DE-4779-BED0-6AC04DBA5C41}"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to </a:t>
            </a:r>
            <a:r>
              <a:rPr lang="en-US" dirty="0" err="1" smtClean="0"/>
              <a:t>Quizlet</a:t>
            </a:r>
            <a:r>
              <a:rPr lang="en-US" dirty="0" smtClean="0"/>
              <a:t> and practice </a:t>
            </a:r>
            <a:endParaRPr lang="en-US" dirty="0"/>
          </a:p>
        </p:txBody>
      </p:sp>
      <p:sp>
        <p:nvSpPr>
          <p:cNvPr id="4" name="Slide Number Placeholder 3"/>
          <p:cNvSpPr>
            <a:spLocks noGrp="1"/>
          </p:cNvSpPr>
          <p:nvPr>
            <p:ph type="sldNum" sz="quarter" idx="10"/>
          </p:nvPr>
        </p:nvSpPr>
        <p:spPr/>
        <p:txBody>
          <a:bodyPr/>
          <a:lstStyle/>
          <a:p>
            <a:fld id="{D32F7C16-06DE-4779-BED0-6AC04DBA5C41}"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https://create.kahoot.it/#quiz/9a82a08a-46c9-40e6-ba12-cc6e9e5171be</a:t>
            </a:r>
          </a:p>
          <a:p>
            <a:endParaRPr lang="en-US" dirty="0" smtClean="0"/>
          </a:p>
          <a:p>
            <a:r>
              <a:rPr lang="en-US" dirty="0" smtClean="0"/>
              <a:t>https://create.kahoot.it/#quiz/ae4b638a-ffa5-4904-ac66-88fa36f0bdcf</a:t>
            </a:r>
          </a:p>
          <a:p>
            <a:endParaRPr lang="en-US" dirty="0"/>
          </a:p>
        </p:txBody>
      </p:sp>
      <p:sp>
        <p:nvSpPr>
          <p:cNvPr id="4" name="Slide Number Placeholder 3"/>
          <p:cNvSpPr>
            <a:spLocks noGrp="1"/>
          </p:cNvSpPr>
          <p:nvPr>
            <p:ph type="sldNum" sz="quarter" idx="10"/>
          </p:nvPr>
        </p:nvSpPr>
        <p:spPr/>
        <p:txBody>
          <a:bodyPr/>
          <a:lstStyle/>
          <a:p>
            <a:fld id="{D32F7C16-06DE-4779-BED0-6AC04DBA5C41}"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63CC0EA-B542-437E-BEE3-85703EBC6BD2}" type="datetimeFigureOut">
              <a:rPr lang="en-US" smtClean="0"/>
              <a:pPr/>
              <a:t>4/12/15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13A0638-9001-4370-A12C-D0405A3F537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CC0EA-B542-437E-BEE3-85703EBC6BD2}" type="datetimeFigureOut">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A0638-9001-4370-A12C-D0405A3F53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CC0EA-B542-437E-BEE3-85703EBC6BD2}" type="datetimeFigureOut">
              <a:rPr lang="en-US" smtClean="0"/>
              <a:pPr/>
              <a:t>4/12/15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A0638-9001-4370-A12C-D0405A3F53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63CC0EA-B542-437E-BEE3-85703EBC6BD2}" type="datetimeFigureOut">
              <a:rPr lang="en-US" smtClean="0"/>
              <a:pPr/>
              <a:t>4/12/15</a:t>
            </a:fld>
            <a:endParaRPr lang="en-US"/>
          </a:p>
        </p:txBody>
      </p:sp>
      <p:sp>
        <p:nvSpPr>
          <p:cNvPr id="9" name="Slide Number Placeholder 8"/>
          <p:cNvSpPr>
            <a:spLocks noGrp="1"/>
          </p:cNvSpPr>
          <p:nvPr>
            <p:ph type="sldNum" sz="quarter" idx="15"/>
          </p:nvPr>
        </p:nvSpPr>
        <p:spPr/>
        <p:txBody>
          <a:bodyPr rtlCol="0"/>
          <a:lstStyle/>
          <a:p>
            <a:fld id="{B13A0638-9001-4370-A12C-D0405A3F537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63CC0EA-B542-437E-BEE3-85703EBC6BD2}" type="datetimeFigureOut">
              <a:rPr lang="en-US" smtClean="0"/>
              <a:pPr/>
              <a:t>4/12/15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13A0638-9001-4370-A12C-D0405A3F53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3CC0EA-B542-437E-BEE3-85703EBC6BD2}" type="datetimeFigureOut">
              <a:rPr lang="en-US" smtClean="0"/>
              <a:pPr/>
              <a:t>4/12/15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A0638-9001-4370-A12C-D0405A3F537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63CC0EA-B542-437E-BEE3-85703EBC6BD2}" type="datetimeFigureOut">
              <a:rPr lang="en-US" smtClean="0"/>
              <a:pPr/>
              <a:t>4/12/15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A0638-9001-4370-A12C-D0405A3F537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63CC0EA-B542-437E-BEE3-85703EBC6BD2}" type="datetimeFigureOut">
              <a:rPr lang="en-US" smtClean="0"/>
              <a:pPr/>
              <a:t>4/12/15</a:t>
            </a:fld>
            <a:endParaRPr lang="en-US"/>
          </a:p>
        </p:txBody>
      </p:sp>
      <p:sp>
        <p:nvSpPr>
          <p:cNvPr id="7" name="Slide Number Placeholder 6"/>
          <p:cNvSpPr>
            <a:spLocks noGrp="1"/>
          </p:cNvSpPr>
          <p:nvPr>
            <p:ph type="sldNum" sz="quarter" idx="11"/>
          </p:nvPr>
        </p:nvSpPr>
        <p:spPr/>
        <p:txBody>
          <a:bodyPr rtlCol="0"/>
          <a:lstStyle/>
          <a:p>
            <a:fld id="{B13A0638-9001-4370-A12C-D0405A3F537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CC0EA-B542-437E-BEE3-85703EBC6BD2}" type="datetimeFigureOut">
              <a:rPr lang="en-US" smtClean="0"/>
              <a:pPr/>
              <a:t>4/12/15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A0638-9001-4370-A12C-D0405A3F53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63CC0EA-B542-437E-BEE3-85703EBC6BD2}" type="datetimeFigureOut">
              <a:rPr lang="en-US" smtClean="0"/>
              <a:pPr/>
              <a:t>4/12/15</a:t>
            </a:fld>
            <a:endParaRPr lang="en-US"/>
          </a:p>
        </p:txBody>
      </p:sp>
      <p:sp>
        <p:nvSpPr>
          <p:cNvPr id="22" name="Slide Number Placeholder 21"/>
          <p:cNvSpPr>
            <a:spLocks noGrp="1"/>
          </p:cNvSpPr>
          <p:nvPr>
            <p:ph type="sldNum" sz="quarter" idx="15"/>
          </p:nvPr>
        </p:nvSpPr>
        <p:spPr/>
        <p:txBody>
          <a:bodyPr rtlCol="0"/>
          <a:lstStyle/>
          <a:p>
            <a:fld id="{B13A0638-9001-4370-A12C-D0405A3F537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63CC0EA-B542-437E-BEE3-85703EBC6BD2}" type="datetimeFigureOut">
              <a:rPr lang="en-US" smtClean="0"/>
              <a:pPr/>
              <a:t>4/12/15</a:t>
            </a:fld>
            <a:endParaRPr lang="en-US"/>
          </a:p>
        </p:txBody>
      </p:sp>
      <p:sp>
        <p:nvSpPr>
          <p:cNvPr id="18" name="Slide Number Placeholder 17"/>
          <p:cNvSpPr>
            <a:spLocks noGrp="1"/>
          </p:cNvSpPr>
          <p:nvPr>
            <p:ph type="sldNum" sz="quarter" idx="11"/>
          </p:nvPr>
        </p:nvSpPr>
        <p:spPr/>
        <p:txBody>
          <a:bodyPr rtlCol="0"/>
          <a:lstStyle/>
          <a:p>
            <a:fld id="{B13A0638-9001-4370-A12C-D0405A3F537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63CC0EA-B542-437E-BEE3-85703EBC6BD2}" type="datetimeFigureOut">
              <a:rPr lang="en-US" smtClean="0"/>
              <a:pPr/>
              <a:t>4/12/15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3A0638-9001-4370-A12C-D0405A3F53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 Id="rId3" Type="http://schemas.openxmlformats.org/officeDocument/2006/relationships/image" Target="../media/image24.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5.jpeg"/><Relationship Id="rId1" Type="http://schemas.openxmlformats.org/officeDocument/2006/relationships/tags" Target="../tags/tag15.x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oleObject" Target="!OLE_LINK1" TargetMode="External"/><Relationship Id="rId4" Type="http://schemas.openxmlformats.org/officeDocument/2006/relationships/oleObject" Target="!OLE_LINK2" TargetMode="Externa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ctrTitle"/>
          </p:nvPr>
        </p:nvSpPr>
        <p:spPr bwMode="auto">
          <a:xfrm>
            <a:off x="1524000" y="239713"/>
            <a:ext cx="7162800" cy="827087"/>
          </a:xfrm>
        </p:spPr>
        <p:txBody>
          <a:bodyPr wrap="square" lIns="91440" tIns="45720" rIns="91440" bIns="45720" numCol="1" anchorCtr="0" compatLnSpc="1">
            <a:prstTxWarp prst="textNoShape">
              <a:avLst/>
            </a:prstTxWarp>
            <a:noAutofit/>
          </a:bodyPr>
          <a:lstStyle/>
          <a:p>
            <a:pPr eaLnBrk="1" hangingPunct="1"/>
            <a:r>
              <a:rPr lang="en-US" sz="6500" u="sng" cap="none" dirty="0" smtClean="0">
                <a:ea typeface="ＭＳ Ｐゴシック" pitchFamily="34" charset="-128"/>
              </a:rPr>
              <a:t>VÁMONOS</a:t>
            </a:r>
          </a:p>
        </p:txBody>
      </p:sp>
      <p:sp>
        <p:nvSpPr>
          <p:cNvPr id="13314" name="Subtitle 2"/>
          <p:cNvSpPr>
            <a:spLocks noGrp="1"/>
          </p:cNvSpPr>
          <p:nvPr>
            <p:ph type="subTitle" idx="1"/>
          </p:nvPr>
        </p:nvSpPr>
        <p:spPr>
          <a:xfrm>
            <a:off x="1828800" y="1143000"/>
            <a:ext cx="7315200" cy="5715000"/>
          </a:xfrm>
        </p:spPr>
        <p:txBody>
          <a:bodyPr>
            <a:normAutofit/>
          </a:bodyPr>
          <a:lstStyle/>
          <a:p>
            <a:pPr marL="342900" indent="-342900"/>
            <a:endParaRPr lang="en-US" sz="2400" dirty="0" smtClean="0">
              <a:ea typeface="ＭＳ Ｐゴシック" pitchFamily="34" charset="-128"/>
            </a:endParaRPr>
          </a:p>
          <a:p>
            <a:pPr marL="342900" indent="-342900"/>
            <a:endParaRPr lang="en-US" sz="2400" dirty="0" smtClean="0">
              <a:ea typeface="ＭＳ Ｐゴシック" pitchFamily="34" charset="-128"/>
            </a:endParaRPr>
          </a:p>
          <a:p>
            <a:pPr marL="342900" indent="-342900"/>
            <a:endParaRPr lang="en-US" sz="2400" dirty="0" smtClean="0">
              <a:ea typeface="ＭＳ Ｐゴシック" pitchFamily="34" charset="-128"/>
            </a:endParaRPr>
          </a:p>
          <a:p>
            <a:pPr marL="342900" indent="-342900"/>
            <a:endParaRPr lang="en-US" sz="2400" dirty="0" smtClean="0">
              <a:ea typeface="ＭＳ Ｐゴシック" pitchFamily="34" charset="-128"/>
            </a:endParaRPr>
          </a:p>
        </p:txBody>
      </p:sp>
      <p:sp>
        <p:nvSpPr>
          <p:cNvPr id="6" name="TextBox 5"/>
          <p:cNvSpPr txBox="1"/>
          <p:nvPr/>
        </p:nvSpPr>
        <p:spPr>
          <a:xfrm>
            <a:off x="457200" y="1193661"/>
            <a:ext cx="8305800" cy="3908762"/>
          </a:xfrm>
          <a:prstGeom prst="rect">
            <a:avLst/>
          </a:prstGeom>
          <a:noFill/>
        </p:spPr>
        <p:txBody>
          <a:bodyPr wrap="square" rtlCol="0">
            <a:spAutoFit/>
          </a:bodyPr>
          <a:lstStyle/>
          <a:p>
            <a:pPr marL="342900" indent="-342900">
              <a:buAutoNum type="arabicPeriod"/>
            </a:pPr>
            <a:r>
              <a:rPr lang="en-US" sz="2400" b="1" i="1" dirty="0" smtClean="0"/>
              <a:t>Escribe la </a:t>
            </a:r>
            <a:r>
              <a:rPr lang="en-US" sz="2400" b="1" i="1" dirty="0" err="1" smtClean="0"/>
              <a:t>fecha</a:t>
            </a:r>
            <a:r>
              <a:rPr lang="en-US" sz="2400" b="1" i="1" dirty="0" smtClean="0"/>
              <a:t>.</a:t>
            </a:r>
          </a:p>
          <a:p>
            <a:pPr marL="342900" indent="-342900"/>
            <a:r>
              <a:rPr lang="en-US" sz="2400" b="1" dirty="0" smtClean="0"/>
              <a:t>2. Pretend that you have just emptied your book bag and the school supplies below are what you have. Write a paragraph describing what was in your book bag and why. </a:t>
            </a:r>
            <a:endParaRPr lang="en-US" sz="2200" b="1" dirty="0" smtClean="0"/>
          </a:p>
          <a:p>
            <a:pPr marL="342900" indent="-342900"/>
            <a:endParaRPr lang="en-US" sz="2200" dirty="0" smtClean="0"/>
          </a:p>
          <a:p>
            <a:pPr marL="342900" indent="-342900"/>
            <a:endParaRPr lang="en-US" sz="2200" dirty="0" smtClean="0"/>
          </a:p>
          <a:p>
            <a:pPr marL="342900" indent="-342900"/>
            <a:endParaRPr lang="en-US" sz="2200" dirty="0" smtClean="0"/>
          </a:p>
          <a:p>
            <a:pPr marL="342900" indent="-342900"/>
            <a:endParaRPr lang="en-US" sz="2200" dirty="0" smtClean="0"/>
          </a:p>
          <a:p>
            <a:pPr marL="342900" indent="-342900"/>
            <a:endParaRPr lang="en-US" sz="2200" dirty="0" smtClean="0"/>
          </a:p>
          <a:p>
            <a:pPr marL="342900" indent="-342900">
              <a:buAutoNum type="arabicPeriod"/>
            </a:pPr>
            <a:endParaRPr lang="en-US" dirty="0"/>
          </a:p>
        </p:txBody>
      </p:sp>
      <p:pic>
        <p:nvPicPr>
          <p:cNvPr id="7" name="Picture 6"/>
          <p:cNvPicPr>
            <a:picLocks noChangeAspect="1"/>
          </p:cNvPicPr>
          <p:nvPr/>
        </p:nvPicPr>
        <p:blipFill>
          <a:blip r:embed="rId2"/>
          <a:stretch>
            <a:fillRect/>
          </a:stretch>
        </p:blipFill>
        <p:spPr>
          <a:xfrm>
            <a:off x="2514600" y="3089910"/>
            <a:ext cx="4572000" cy="36918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Autofit/>
          </a:bodyPr>
          <a:lstStyle/>
          <a:p>
            <a:pPr algn="ctr"/>
            <a:r>
              <a:rPr lang="en-US" sz="4000" b="1" dirty="0" smtClean="0"/>
              <a:t>La casa de la </a:t>
            </a:r>
            <a:r>
              <a:rPr lang="en-US" sz="4000" b="1" dirty="0" err="1" smtClean="0"/>
              <a:t>señora</a:t>
            </a:r>
            <a:r>
              <a:rPr lang="en-US" sz="4000" b="1" dirty="0" smtClean="0"/>
              <a:t> Santiago</a:t>
            </a:r>
            <a:endParaRPr lang="en-US" sz="4000" b="1" dirty="0"/>
          </a:p>
        </p:txBody>
      </p:sp>
      <p:pic>
        <p:nvPicPr>
          <p:cNvPr id="4" name="Content Placeholder 3" descr="IMG_6576 (1).JPG"/>
          <p:cNvPicPr>
            <a:picLocks noGrp="1" noChangeAspect="1"/>
          </p:cNvPicPr>
          <p:nvPr>
            <p:ph sz="quarter" idx="1"/>
          </p:nvPr>
        </p:nvPicPr>
        <p:blipFill>
          <a:blip r:embed="rId2"/>
          <a:srcRect l="-7459" r="-7459"/>
          <a:stretch>
            <a:fillRect/>
          </a:stretch>
        </p:blipFill>
        <p:spPr>
          <a:xfrm>
            <a:off x="457200" y="1600200"/>
            <a:ext cx="7620000" cy="487375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lnSpcReduction="10000"/>
          </a:bodyPr>
          <a:lstStyle/>
          <a:p>
            <a:pPr>
              <a:buNone/>
            </a:pPr>
            <a:r>
              <a:rPr lang="en-US" dirty="0" err="1" smtClean="0"/>
              <a:t>Yo</a:t>
            </a:r>
            <a:r>
              <a:rPr lang="en-US" dirty="0" smtClean="0"/>
              <a:t> vivo en </a:t>
            </a:r>
            <a:r>
              <a:rPr lang="en-US" dirty="0" err="1" smtClean="0"/>
              <a:t>una</a:t>
            </a:r>
            <a:r>
              <a:rPr lang="en-US" dirty="0" smtClean="0"/>
              <a:t> casa </a:t>
            </a:r>
            <a:r>
              <a:rPr lang="en-US" dirty="0" err="1" smtClean="0"/>
              <a:t>grande</a:t>
            </a:r>
            <a:r>
              <a:rPr lang="en-US" dirty="0" smtClean="0"/>
              <a:t> en </a:t>
            </a:r>
            <a:r>
              <a:rPr lang="en-US" dirty="0" err="1" smtClean="0"/>
              <a:t>Indial</a:t>
            </a:r>
            <a:r>
              <a:rPr lang="en-US" dirty="0" smtClean="0"/>
              <a:t> Trail. Mi casa </a:t>
            </a:r>
            <a:r>
              <a:rPr lang="en-US" dirty="0" err="1" smtClean="0"/>
              <a:t>tiene</a:t>
            </a:r>
            <a:r>
              <a:rPr lang="en-US" dirty="0" smtClean="0"/>
              <a:t> </a:t>
            </a:r>
            <a:r>
              <a:rPr lang="en-US" dirty="0" err="1" smtClean="0"/>
              <a:t>cinco</a:t>
            </a:r>
            <a:r>
              <a:rPr lang="en-US" dirty="0" smtClean="0"/>
              <a:t> </a:t>
            </a:r>
            <a:r>
              <a:rPr lang="en-US" dirty="0" err="1" smtClean="0"/>
              <a:t>cuartos</a:t>
            </a:r>
            <a:r>
              <a:rPr lang="en-US" dirty="0" smtClean="0"/>
              <a:t>, </a:t>
            </a:r>
            <a:r>
              <a:rPr lang="en-US" dirty="0" err="1" smtClean="0"/>
              <a:t>tres</a:t>
            </a:r>
            <a:r>
              <a:rPr lang="en-US" dirty="0" smtClean="0"/>
              <a:t> </a:t>
            </a:r>
            <a:r>
              <a:rPr lang="en-US" dirty="0" err="1" smtClean="0"/>
              <a:t>baños</a:t>
            </a:r>
            <a:r>
              <a:rPr lang="en-US" dirty="0" smtClean="0"/>
              <a:t>, </a:t>
            </a:r>
            <a:r>
              <a:rPr lang="en-US" dirty="0" err="1" smtClean="0"/>
              <a:t>una</a:t>
            </a:r>
            <a:r>
              <a:rPr lang="en-US" dirty="0" smtClean="0"/>
              <a:t> </a:t>
            </a:r>
            <a:r>
              <a:rPr lang="en-US" dirty="0" err="1" smtClean="0"/>
              <a:t>sala</a:t>
            </a:r>
            <a:r>
              <a:rPr lang="en-US" dirty="0" smtClean="0"/>
              <a:t>, un </a:t>
            </a:r>
            <a:r>
              <a:rPr lang="en-US" dirty="0" err="1" smtClean="0"/>
              <a:t>comedor</a:t>
            </a:r>
            <a:r>
              <a:rPr lang="en-US" dirty="0" smtClean="0"/>
              <a:t>, </a:t>
            </a:r>
            <a:r>
              <a:rPr lang="en-US" dirty="0" err="1" smtClean="0"/>
              <a:t>y</a:t>
            </a:r>
            <a:r>
              <a:rPr lang="en-US" dirty="0" smtClean="0"/>
              <a:t> </a:t>
            </a:r>
            <a:r>
              <a:rPr lang="en-US" dirty="0" err="1" smtClean="0"/>
              <a:t>una</a:t>
            </a:r>
            <a:r>
              <a:rPr lang="en-US" dirty="0" smtClean="0"/>
              <a:t> </a:t>
            </a:r>
            <a:r>
              <a:rPr lang="en-US" dirty="0" err="1" smtClean="0"/>
              <a:t>cocina</a:t>
            </a:r>
            <a:r>
              <a:rPr lang="en-US" dirty="0" smtClean="0"/>
              <a:t>.</a:t>
            </a:r>
          </a:p>
          <a:p>
            <a:pPr>
              <a:buNone/>
            </a:pPr>
            <a:r>
              <a:rPr lang="en-US" dirty="0" smtClean="0"/>
              <a:t>La </a:t>
            </a:r>
            <a:r>
              <a:rPr lang="en-US" dirty="0" err="1" smtClean="0"/>
              <a:t>sala</a:t>
            </a:r>
            <a:r>
              <a:rPr lang="en-US" dirty="0" smtClean="0"/>
              <a:t> </a:t>
            </a:r>
            <a:r>
              <a:rPr lang="en-US" dirty="0" err="1" smtClean="0"/>
              <a:t>es</a:t>
            </a:r>
            <a:r>
              <a:rPr lang="en-US" dirty="0" smtClean="0"/>
              <a:t> </a:t>
            </a:r>
            <a:r>
              <a:rPr lang="en-US" dirty="0" err="1" smtClean="0"/>
              <a:t>grande</a:t>
            </a:r>
            <a:r>
              <a:rPr lang="en-US" dirty="0" smtClean="0"/>
              <a:t> </a:t>
            </a:r>
            <a:r>
              <a:rPr lang="en-US" dirty="0" err="1" smtClean="0"/>
              <a:t>y</a:t>
            </a:r>
            <a:r>
              <a:rPr lang="en-US" dirty="0" smtClean="0"/>
              <a:t> </a:t>
            </a:r>
            <a:r>
              <a:rPr lang="en-US" dirty="0" err="1" smtClean="0"/>
              <a:t>tiene</a:t>
            </a:r>
            <a:r>
              <a:rPr lang="en-US" dirty="0" smtClean="0"/>
              <a:t> </a:t>
            </a:r>
            <a:r>
              <a:rPr lang="en-US" dirty="0" err="1" smtClean="0"/>
              <a:t>una</a:t>
            </a:r>
            <a:r>
              <a:rPr lang="en-US" dirty="0" smtClean="0"/>
              <a:t> </a:t>
            </a:r>
            <a:r>
              <a:rPr lang="en-US" dirty="0" err="1" smtClean="0"/>
              <a:t>televisión</a:t>
            </a:r>
            <a:r>
              <a:rPr lang="en-US" dirty="0" smtClean="0"/>
              <a:t>. </a:t>
            </a:r>
            <a:r>
              <a:rPr lang="en-US" dirty="0" err="1" smtClean="0"/>
              <a:t>Yo</a:t>
            </a:r>
            <a:r>
              <a:rPr lang="en-US" dirty="0" smtClean="0"/>
              <a:t> </a:t>
            </a:r>
            <a:r>
              <a:rPr lang="en-US" dirty="0" err="1" smtClean="0"/>
              <a:t>miro</a:t>
            </a:r>
            <a:r>
              <a:rPr lang="en-US" dirty="0" smtClean="0"/>
              <a:t> la </a:t>
            </a:r>
            <a:r>
              <a:rPr lang="en-US" dirty="0" err="1" smtClean="0"/>
              <a:t>televisión</a:t>
            </a:r>
            <a:r>
              <a:rPr lang="en-US" dirty="0" smtClean="0"/>
              <a:t> mucho. La </a:t>
            </a:r>
            <a:r>
              <a:rPr lang="en-US" dirty="0" err="1" smtClean="0"/>
              <a:t>sala</a:t>
            </a:r>
            <a:r>
              <a:rPr lang="en-US" dirty="0" smtClean="0"/>
              <a:t> </a:t>
            </a:r>
            <a:r>
              <a:rPr lang="en-US" dirty="0" err="1" smtClean="0"/>
              <a:t>es</a:t>
            </a:r>
            <a:r>
              <a:rPr lang="en-US" dirty="0" smtClean="0"/>
              <a:t> </a:t>
            </a:r>
            <a:r>
              <a:rPr lang="en-US" dirty="0" err="1" smtClean="0"/>
              <a:t>blanca</a:t>
            </a:r>
            <a:r>
              <a:rPr lang="en-US" dirty="0" smtClean="0"/>
              <a:t> </a:t>
            </a:r>
            <a:r>
              <a:rPr lang="en-US" dirty="0" err="1" smtClean="0"/>
              <a:t>y</a:t>
            </a:r>
            <a:r>
              <a:rPr lang="en-US" dirty="0" smtClean="0"/>
              <a:t> </a:t>
            </a:r>
            <a:r>
              <a:rPr lang="en-US" dirty="0" err="1" smtClean="0"/>
              <a:t>bonita</a:t>
            </a:r>
            <a:r>
              <a:rPr lang="en-US" dirty="0" smtClean="0"/>
              <a:t>. </a:t>
            </a:r>
            <a:r>
              <a:rPr lang="en-US" dirty="0" err="1" smtClean="0"/>
              <a:t>También</a:t>
            </a:r>
            <a:r>
              <a:rPr lang="en-US" dirty="0" smtClean="0"/>
              <a:t> </a:t>
            </a:r>
            <a:r>
              <a:rPr lang="en-US" dirty="0" err="1" smtClean="0"/>
              <a:t>tengo</a:t>
            </a:r>
            <a:r>
              <a:rPr lang="en-US" dirty="0" smtClean="0"/>
              <a:t> </a:t>
            </a:r>
            <a:r>
              <a:rPr lang="en-US" dirty="0" err="1" smtClean="0"/>
              <a:t>muchos</a:t>
            </a:r>
            <a:r>
              <a:rPr lang="en-US" dirty="0" smtClean="0"/>
              <a:t> </a:t>
            </a:r>
            <a:r>
              <a:rPr lang="en-US" dirty="0" err="1" smtClean="0"/>
              <a:t>cuadros</a:t>
            </a:r>
            <a:r>
              <a:rPr lang="en-US" dirty="0" smtClean="0"/>
              <a:t> (paints).</a:t>
            </a:r>
          </a:p>
          <a:p>
            <a:pPr>
              <a:buNone/>
            </a:pPr>
            <a:r>
              <a:rPr lang="en-US" dirty="0" smtClean="0"/>
              <a:t>La </a:t>
            </a:r>
            <a:r>
              <a:rPr lang="en-US" dirty="0" err="1" smtClean="0"/>
              <a:t>cocina</a:t>
            </a:r>
            <a:r>
              <a:rPr lang="en-US" dirty="0" smtClean="0"/>
              <a:t> </a:t>
            </a:r>
            <a:r>
              <a:rPr lang="en-US" dirty="0" err="1" smtClean="0"/>
              <a:t>es</a:t>
            </a:r>
            <a:r>
              <a:rPr lang="en-US" dirty="0" smtClean="0"/>
              <a:t> </a:t>
            </a:r>
            <a:r>
              <a:rPr lang="en-US" dirty="0" err="1" smtClean="0"/>
              <a:t>grande</a:t>
            </a:r>
            <a:r>
              <a:rPr lang="en-US" dirty="0" smtClean="0"/>
              <a:t> </a:t>
            </a:r>
            <a:r>
              <a:rPr lang="en-US" dirty="0" err="1" smtClean="0"/>
              <a:t>y</a:t>
            </a:r>
            <a:r>
              <a:rPr lang="en-US" dirty="0" smtClean="0"/>
              <a:t> </a:t>
            </a:r>
            <a:r>
              <a:rPr lang="en-US" dirty="0" err="1" smtClean="0"/>
              <a:t>amarilla</a:t>
            </a:r>
            <a:r>
              <a:rPr lang="en-US" dirty="0" smtClean="0"/>
              <a:t>. </a:t>
            </a:r>
            <a:r>
              <a:rPr lang="en-US" dirty="0" err="1" smtClean="0"/>
              <a:t>Yo</a:t>
            </a:r>
            <a:r>
              <a:rPr lang="en-US" dirty="0" smtClean="0"/>
              <a:t> </a:t>
            </a:r>
            <a:r>
              <a:rPr lang="en-US" dirty="0" err="1" smtClean="0"/>
              <a:t>como</a:t>
            </a:r>
            <a:r>
              <a:rPr lang="en-US" dirty="0" smtClean="0"/>
              <a:t> la comida en la </a:t>
            </a:r>
            <a:r>
              <a:rPr lang="en-US" dirty="0" err="1" smtClean="0"/>
              <a:t>cocina</a:t>
            </a:r>
            <a:r>
              <a:rPr lang="en-US" dirty="0" smtClean="0"/>
              <a:t> </a:t>
            </a:r>
            <a:r>
              <a:rPr lang="en-US" dirty="0" err="1" smtClean="0"/>
              <a:t>y</a:t>
            </a:r>
            <a:r>
              <a:rPr lang="en-US" dirty="0" smtClean="0"/>
              <a:t> </a:t>
            </a:r>
            <a:r>
              <a:rPr lang="en-US" dirty="0" err="1" smtClean="0"/>
              <a:t>tomo</a:t>
            </a:r>
            <a:r>
              <a:rPr lang="en-US" dirty="0" smtClean="0"/>
              <a:t> </a:t>
            </a:r>
            <a:r>
              <a:rPr lang="en-US" dirty="0" err="1" smtClean="0"/>
              <a:t>agua</a:t>
            </a:r>
            <a:r>
              <a:rPr lang="en-US" dirty="0" smtClean="0"/>
              <a:t>. La </a:t>
            </a:r>
            <a:r>
              <a:rPr lang="en-US" dirty="0" err="1" smtClean="0"/>
              <a:t>cocina</a:t>
            </a:r>
            <a:r>
              <a:rPr lang="en-US" dirty="0" smtClean="0"/>
              <a:t> </a:t>
            </a:r>
            <a:r>
              <a:rPr lang="en-US" dirty="0" err="1" smtClean="0"/>
              <a:t>es</a:t>
            </a:r>
            <a:r>
              <a:rPr lang="en-US" dirty="0" smtClean="0"/>
              <a:t> </a:t>
            </a:r>
            <a:r>
              <a:rPr lang="en-US" dirty="0" err="1" smtClean="0"/>
              <a:t>bonita</a:t>
            </a:r>
            <a:r>
              <a:rPr lang="en-US" dirty="0" smtClean="0"/>
              <a:t>. </a:t>
            </a:r>
            <a:r>
              <a:rPr lang="en-US" dirty="0" err="1" smtClean="0"/>
              <a:t>Tengo</a:t>
            </a:r>
            <a:r>
              <a:rPr lang="en-US" dirty="0" smtClean="0"/>
              <a:t> </a:t>
            </a:r>
            <a:r>
              <a:rPr lang="en-US" dirty="0" err="1" smtClean="0"/>
              <a:t>una</a:t>
            </a:r>
            <a:r>
              <a:rPr lang="en-US" dirty="0" smtClean="0"/>
              <a:t> mesa </a:t>
            </a:r>
            <a:r>
              <a:rPr lang="en-US" dirty="0" err="1" smtClean="0"/>
              <a:t>y</a:t>
            </a:r>
            <a:r>
              <a:rPr lang="en-US" dirty="0" smtClean="0"/>
              <a:t> </a:t>
            </a:r>
            <a:r>
              <a:rPr lang="en-US" dirty="0" err="1" smtClean="0"/>
              <a:t>cuatro</a:t>
            </a:r>
            <a:r>
              <a:rPr lang="en-US" dirty="0" smtClean="0"/>
              <a:t> </a:t>
            </a:r>
            <a:r>
              <a:rPr lang="en-US" dirty="0" err="1" smtClean="0"/>
              <a:t>sillas</a:t>
            </a:r>
            <a:r>
              <a:rPr lang="en-US" dirty="0" smtClean="0"/>
              <a:t>.</a:t>
            </a:r>
          </a:p>
          <a:p>
            <a:pPr>
              <a:buNone/>
            </a:pPr>
            <a:r>
              <a:rPr lang="en-US" dirty="0" smtClean="0"/>
              <a:t>El </a:t>
            </a:r>
            <a:r>
              <a:rPr lang="en-US" dirty="0" err="1" smtClean="0"/>
              <a:t>baño</a:t>
            </a:r>
            <a:r>
              <a:rPr lang="en-US" dirty="0" smtClean="0"/>
              <a:t> </a:t>
            </a:r>
            <a:r>
              <a:rPr lang="en-US" dirty="0" err="1" smtClean="0"/>
              <a:t>es</a:t>
            </a:r>
            <a:r>
              <a:rPr lang="en-US" dirty="0" smtClean="0"/>
              <a:t> </a:t>
            </a:r>
            <a:r>
              <a:rPr lang="en-US" dirty="0" err="1" smtClean="0"/>
              <a:t>pequeño</a:t>
            </a:r>
            <a:r>
              <a:rPr lang="en-US" dirty="0" smtClean="0"/>
              <a:t> </a:t>
            </a:r>
            <a:r>
              <a:rPr lang="en-US" dirty="0" err="1" smtClean="0"/>
              <a:t>y</a:t>
            </a:r>
            <a:r>
              <a:rPr lang="en-US" dirty="0" smtClean="0"/>
              <a:t> </a:t>
            </a:r>
            <a:r>
              <a:rPr lang="en-US" dirty="0" err="1" smtClean="0"/>
              <a:t>azul</a:t>
            </a:r>
            <a:r>
              <a:rPr lang="en-US" dirty="0" smtClean="0"/>
              <a:t>. Me </a:t>
            </a:r>
            <a:r>
              <a:rPr lang="en-US" dirty="0" err="1" smtClean="0"/>
              <a:t>baño</a:t>
            </a:r>
            <a:r>
              <a:rPr lang="en-US" dirty="0" smtClean="0"/>
              <a:t> en el </a:t>
            </a:r>
            <a:r>
              <a:rPr lang="en-US" dirty="0" err="1" smtClean="0"/>
              <a:t>baño</a:t>
            </a:r>
            <a:r>
              <a:rPr lang="en-US" dirty="0" smtClean="0"/>
              <a:t>. Me </a:t>
            </a:r>
            <a:r>
              <a:rPr lang="en-US" dirty="0" err="1" smtClean="0"/>
              <a:t>lavo</a:t>
            </a:r>
            <a:r>
              <a:rPr lang="en-US" dirty="0" smtClean="0"/>
              <a:t> la </a:t>
            </a:r>
            <a:r>
              <a:rPr lang="en-US" dirty="0" err="1" smtClean="0"/>
              <a:t>cara</a:t>
            </a:r>
            <a:r>
              <a:rPr lang="en-US" dirty="0" smtClean="0"/>
              <a:t>, me </a:t>
            </a:r>
            <a:r>
              <a:rPr lang="en-US" dirty="0" err="1" smtClean="0"/>
              <a:t>cepillo</a:t>
            </a:r>
            <a:r>
              <a:rPr lang="en-US" dirty="0" smtClean="0"/>
              <a:t> los </a:t>
            </a:r>
            <a:r>
              <a:rPr lang="en-US" dirty="0" err="1" smtClean="0"/>
              <a:t>dientes</a:t>
            </a:r>
            <a:r>
              <a:rPr lang="en-US" dirty="0" smtClean="0"/>
              <a:t> </a:t>
            </a:r>
            <a:r>
              <a:rPr lang="en-US" dirty="0" err="1" smtClean="0"/>
              <a:t>y</a:t>
            </a:r>
            <a:r>
              <a:rPr lang="en-US" dirty="0" smtClean="0"/>
              <a:t> me </a:t>
            </a:r>
            <a:r>
              <a:rPr lang="en-US" dirty="0" err="1" smtClean="0"/>
              <a:t>visto</a:t>
            </a:r>
            <a:r>
              <a:rPr lang="en-US" dirty="0" smtClean="0"/>
              <a:t>.</a:t>
            </a:r>
          </a:p>
          <a:p>
            <a:pPr>
              <a:buNone/>
            </a:pPr>
            <a:r>
              <a:rPr lang="en-US" dirty="0" smtClean="0"/>
              <a:t>El </a:t>
            </a:r>
            <a:r>
              <a:rPr lang="en-US" dirty="0" err="1" smtClean="0"/>
              <a:t>dormitorio</a:t>
            </a:r>
            <a:r>
              <a:rPr lang="en-US" dirty="0" smtClean="0"/>
              <a:t> </a:t>
            </a:r>
            <a:r>
              <a:rPr lang="en-US" dirty="0" err="1" smtClean="0"/>
              <a:t>es</a:t>
            </a:r>
            <a:r>
              <a:rPr lang="en-US" dirty="0" smtClean="0"/>
              <a:t> </a:t>
            </a:r>
            <a:r>
              <a:rPr lang="en-US" dirty="0" err="1" smtClean="0"/>
              <a:t>muy</a:t>
            </a:r>
            <a:r>
              <a:rPr lang="en-US" dirty="0" smtClean="0"/>
              <a:t> grade </a:t>
            </a:r>
            <a:r>
              <a:rPr lang="en-US" dirty="0" err="1" smtClean="0"/>
              <a:t>y</a:t>
            </a:r>
            <a:r>
              <a:rPr lang="en-US" dirty="0" smtClean="0"/>
              <a:t> </a:t>
            </a:r>
            <a:r>
              <a:rPr lang="en-US" dirty="0" err="1" smtClean="0"/>
              <a:t>marrón</a:t>
            </a:r>
            <a:r>
              <a:rPr lang="en-US" dirty="0" smtClean="0"/>
              <a:t>. Me </a:t>
            </a:r>
            <a:r>
              <a:rPr lang="en-US" dirty="0" err="1" smtClean="0"/>
              <a:t>duermo</a:t>
            </a:r>
            <a:r>
              <a:rPr lang="en-US" dirty="0" smtClean="0"/>
              <a:t> en mi </a:t>
            </a:r>
            <a:r>
              <a:rPr lang="en-US" dirty="0" err="1" smtClean="0"/>
              <a:t>cama</a:t>
            </a:r>
            <a:r>
              <a:rPr lang="en-US" dirty="0" smtClean="0"/>
              <a:t>, </a:t>
            </a:r>
            <a:r>
              <a:rPr lang="en-US" dirty="0" err="1" smtClean="0"/>
              <a:t>veo</a:t>
            </a:r>
            <a:r>
              <a:rPr lang="en-US" dirty="0" smtClean="0"/>
              <a:t> </a:t>
            </a:r>
            <a:r>
              <a:rPr lang="en-US" dirty="0" err="1" smtClean="0"/>
              <a:t>televisió</a:t>
            </a:r>
            <a:r>
              <a:rPr lang="en-US" dirty="0" smtClean="0"/>
              <a:t> </a:t>
            </a:r>
            <a:r>
              <a:rPr lang="en-US" dirty="0" err="1" smtClean="0"/>
              <a:t>y</a:t>
            </a:r>
            <a:r>
              <a:rPr lang="en-US" dirty="0" smtClean="0"/>
              <a:t> </a:t>
            </a:r>
            <a:r>
              <a:rPr lang="en-US" dirty="0" err="1" smtClean="0"/>
              <a:t>leo</a:t>
            </a:r>
            <a:r>
              <a:rPr lang="en-US" dirty="0" smtClean="0"/>
              <a:t> el </a:t>
            </a:r>
            <a:r>
              <a:rPr lang="en-US" dirty="0" err="1" smtClean="0"/>
              <a:t>periódico</a:t>
            </a:r>
            <a:r>
              <a:rPr lang="en-US" dirty="0" smtClean="0"/>
              <a:t>.</a:t>
            </a:r>
          </a:p>
          <a:p>
            <a:pPr>
              <a:buNone/>
            </a:pPr>
            <a:r>
              <a:rPr lang="en-US" dirty="0" smtClean="0"/>
              <a:t>El patio </a:t>
            </a:r>
            <a:r>
              <a:rPr lang="en-US" dirty="0" err="1" smtClean="0"/>
              <a:t>tiene</a:t>
            </a:r>
            <a:r>
              <a:rPr lang="en-US" dirty="0" smtClean="0"/>
              <a:t> </a:t>
            </a:r>
            <a:r>
              <a:rPr lang="en-US" dirty="0" err="1" smtClean="0"/>
              <a:t>flores</a:t>
            </a:r>
            <a:r>
              <a:rPr lang="en-US" dirty="0" smtClean="0"/>
              <a:t> </a:t>
            </a:r>
            <a:r>
              <a:rPr lang="en-US" dirty="0" err="1" smtClean="0"/>
              <a:t>y</a:t>
            </a:r>
            <a:r>
              <a:rPr lang="en-US" dirty="0" smtClean="0"/>
              <a:t> un </a:t>
            </a:r>
            <a:r>
              <a:rPr lang="en-US" dirty="0" err="1" smtClean="0"/>
              <a:t>jardín</a:t>
            </a:r>
            <a:r>
              <a:rPr lang="en-US" dirty="0" smtClean="0"/>
              <a:t> </a:t>
            </a:r>
            <a:r>
              <a:rPr lang="en-US" dirty="0" err="1" smtClean="0"/>
              <a:t>grande</a:t>
            </a:r>
            <a:r>
              <a:rPr lang="en-US" dirty="0" smtClean="0"/>
              <a:t>. </a:t>
            </a:r>
            <a:r>
              <a:rPr lang="en-US" dirty="0" err="1" smtClean="0"/>
              <a:t>Yo</a:t>
            </a:r>
            <a:r>
              <a:rPr lang="en-US" dirty="0" smtClean="0"/>
              <a:t> </a:t>
            </a:r>
            <a:r>
              <a:rPr lang="en-US" dirty="0" err="1" smtClean="0"/>
              <a:t>juego</a:t>
            </a:r>
            <a:r>
              <a:rPr lang="en-US" dirty="0" smtClean="0"/>
              <a:t> con mi </a:t>
            </a:r>
            <a:r>
              <a:rPr lang="en-US" dirty="0" err="1" smtClean="0"/>
              <a:t>perro</a:t>
            </a:r>
            <a:r>
              <a:rPr lang="en-US" dirty="0" smtClean="0"/>
              <a:t> en el </a:t>
            </a:r>
            <a:r>
              <a:rPr lang="en-US" dirty="0" err="1" smtClean="0"/>
              <a:t>jardín</a:t>
            </a:r>
            <a:r>
              <a:rPr lang="en-US" dirty="0" smtClean="0"/>
              <a:t> </a:t>
            </a:r>
            <a:r>
              <a:rPr lang="en-US" dirty="0" err="1" smtClean="0"/>
              <a:t>y</a:t>
            </a:r>
            <a:r>
              <a:rPr lang="en-US" dirty="0" smtClean="0"/>
              <a:t> </a:t>
            </a:r>
            <a:r>
              <a:rPr lang="en-US" dirty="0" err="1" smtClean="0"/>
              <a:t>preparo</a:t>
            </a:r>
            <a:r>
              <a:rPr lang="en-US" dirty="0" smtClean="0"/>
              <a:t> comida en el </a:t>
            </a:r>
            <a:r>
              <a:rPr lang="en-US" dirty="0" err="1" smtClean="0"/>
              <a:t>verano</a:t>
            </a:r>
            <a:r>
              <a:rPr lang="en-US" dirty="0" smtClean="0"/>
              <a:t>. </a:t>
            </a:r>
            <a:r>
              <a:rPr lang="en-US" dirty="0" err="1" smtClean="0"/>
              <a:t>También</a:t>
            </a:r>
            <a:r>
              <a:rPr lang="en-US" dirty="0" smtClean="0"/>
              <a:t> </a:t>
            </a:r>
            <a:r>
              <a:rPr lang="en-US" dirty="0" err="1" smtClean="0"/>
              <a:t>hablo</a:t>
            </a:r>
            <a:r>
              <a:rPr lang="en-US" dirty="0" smtClean="0"/>
              <a:t> </a:t>
            </a:r>
            <a:r>
              <a:rPr lang="en-US" dirty="0" err="1" smtClean="0"/>
              <a:t>por</a:t>
            </a:r>
            <a:r>
              <a:rPr lang="en-US" dirty="0" smtClean="0"/>
              <a:t> </a:t>
            </a:r>
            <a:r>
              <a:rPr lang="en-US" dirty="0" err="1" smtClean="0"/>
              <a:t>teléfono</a:t>
            </a:r>
            <a:r>
              <a:rPr lang="en-US" dirty="0" smtClean="0"/>
              <a:t> con </a:t>
            </a:r>
            <a:r>
              <a:rPr lang="en-US" dirty="0" err="1" smtClean="0"/>
              <a:t>mis</a:t>
            </a:r>
            <a:r>
              <a:rPr lang="en-US" dirty="0" smtClean="0"/>
              <a:t> </a:t>
            </a:r>
            <a:r>
              <a:rPr lang="en-US" dirty="0" err="1" smtClean="0"/>
              <a:t>amigas</a:t>
            </a:r>
            <a:r>
              <a:rPr lang="en-US" dirty="0" smtClean="0"/>
              <a:t> </a:t>
            </a:r>
            <a:r>
              <a:rPr lang="en-US" dirty="0" err="1" smtClean="0"/>
              <a:t>y</a:t>
            </a:r>
            <a:r>
              <a:rPr lang="en-US" dirty="0" smtClean="0"/>
              <a:t> </a:t>
            </a:r>
            <a:r>
              <a:rPr lang="en-US" dirty="0" err="1" smtClean="0"/>
              <a:t>mando</a:t>
            </a:r>
            <a:r>
              <a:rPr lang="en-US" dirty="0" smtClean="0"/>
              <a:t> </a:t>
            </a:r>
            <a:r>
              <a:rPr lang="en-US" dirty="0" err="1" smtClean="0"/>
              <a:t>mensajes</a:t>
            </a:r>
            <a:r>
              <a:rPr lang="en-US" dirty="0" smtClean="0"/>
              <a:t> de </a:t>
            </a:r>
            <a:r>
              <a:rPr lang="en-US" dirty="0" err="1" smtClean="0"/>
              <a:t>texto</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pPr algn="ctr"/>
            <a:r>
              <a:rPr lang="en-US" sz="4000" b="1" dirty="0" smtClean="0"/>
              <a:t>Speaking and writing Prompts</a:t>
            </a:r>
            <a:endParaRPr lang="en-US" sz="4000" b="1" dirty="0"/>
          </a:p>
        </p:txBody>
      </p:sp>
      <p:sp>
        <p:nvSpPr>
          <p:cNvPr id="3" name="Content Placeholder 2"/>
          <p:cNvSpPr>
            <a:spLocks noGrp="1"/>
          </p:cNvSpPr>
          <p:nvPr>
            <p:ph sz="quarter" idx="1"/>
          </p:nvPr>
        </p:nvSpPr>
        <p:spPr>
          <a:xfrm>
            <a:off x="228600" y="1600200"/>
            <a:ext cx="7696200" cy="4873752"/>
          </a:xfrm>
        </p:spPr>
        <p:txBody>
          <a:bodyPr/>
          <a:lstStyle/>
          <a:p>
            <a:pPr>
              <a:buNone/>
            </a:pPr>
            <a:r>
              <a:rPr lang="en-US" b="1" dirty="0" smtClean="0"/>
              <a:t>Work with a partner</a:t>
            </a:r>
            <a:r>
              <a:rPr lang="en-US" dirty="0" smtClean="0"/>
              <a:t>. Write a description in Spanish in which you describe your dream house</a:t>
            </a:r>
            <a:r>
              <a:rPr lang="en-US" b="1" dirty="0" smtClean="0"/>
              <a:t>. </a:t>
            </a:r>
            <a:r>
              <a:rPr lang="en-US" dirty="0" smtClean="0"/>
              <a:t>Include as many details as possible, telling its size, how many stories it has, how many rooms it has and what is in them. Read aloud your description as your partner draws what you say (you can use </a:t>
            </a:r>
            <a:r>
              <a:rPr lang="en-US" dirty="0" err="1" smtClean="0"/>
              <a:t>pizarritas</a:t>
            </a:r>
            <a:r>
              <a:rPr lang="en-US" dirty="0" smtClean="0"/>
              <a:t>) or your worksheet. When both have finished, compare what you have written to what your partner has drawn. </a:t>
            </a:r>
            <a:r>
              <a:rPr lang="en-US" b="1" dirty="0" smtClean="0"/>
              <a:t>Does the house closely resemble your ideal house? </a:t>
            </a:r>
            <a:r>
              <a:rPr lang="en-US" dirty="0" smtClean="0"/>
              <a:t>Then switch roles so that your partner writes a description and then reads it as you draw his/her dream house.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err="1" smtClean="0"/>
              <a:t>Otros</a:t>
            </a:r>
            <a:r>
              <a:rPr lang="en-US" sz="4400" b="1" dirty="0" smtClean="0"/>
              <a:t> </a:t>
            </a:r>
            <a:r>
              <a:rPr lang="en-US" sz="4400" b="1" dirty="0" err="1" smtClean="0"/>
              <a:t>Verbos</a:t>
            </a:r>
            <a:endParaRPr lang="en-US" sz="4400" b="1" dirty="0"/>
          </a:p>
        </p:txBody>
      </p:sp>
      <p:sp>
        <p:nvSpPr>
          <p:cNvPr id="3" name="Content Placeholder 2"/>
          <p:cNvSpPr>
            <a:spLocks noGrp="1"/>
          </p:cNvSpPr>
          <p:nvPr>
            <p:ph sz="quarter" idx="1"/>
          </p:nvPr>
        </p:nvSpPr>
        <p:spPr>
          <a:xfrm>
            <a:off x="457200" y="1600200"/>
            <a:ext cx="7924800" cy="4873752"/>
          </a:xfrm>
        </p:spPr>
        <p:txBody>
          <a:bodyPr>
            <a:normAutofit/>
          </a:bodyPr>
          <a:lstStyle/>
          <a:p>
            <a:pPr>
              <a:buNone/>
            </a:pPr>
            <a:r>
              <a:rPr lang="en-US" sz="2800" dirty="0" smtClean="0"/>
              <a:t>To learn= </a:t>
            </a:r>
            <a:r>
              <a:rPr lang="en-US" sz="2800" dirty="0" err="1" smtClean="0"/>
              <a:t>Aprend</a:t>
            </a:r>
            <a:r>
              <a:rPr lang="en-US" sz="2800" dirty="0" err="1" smtClean="0">
                <a:solidFill>
                  <a:srgbClr val="FF0000"/>
                </a:solidFill>
              </a:rPr>
              <a:t>er</a:t>
            </a:r>
            <a:endParaRPr lang="en-US" sz="2800" dirty="0" smtClean="0">
              <a:solidFill>
                <a:srgbClr val="FF0000"/>
              </a:solidFill>
            </a:endParaRPr>
          </a:p>
          <a:p>
            <a:pPr>
              <a:buNone/>
            </a:pPr>
            <a:r>
              <a:rPr lang="en-US" sz="2800" dirty="0" smtClean="0"/>
              <a:t>To teach= </a:t>
            </a:r>
            <a:r>
              <a:rPr lang="en-US" sz="2800" dirty="0" err="1" smtClean="0"/>
              <a:t>Enseñ</a:t>
            </a:r>
            <a:r>
              <a:rPr lang="en-US" sz="2800" dirty="0" err="1" smtClean="0">
                <a:solidFill>
                  <a:srgbClr val="FF0000"/>
                </a:solidFill>
              </a:rPr>
              <a:t>ar</a:t>
            </a:r>
            <a:endParaRPr lang="en-US" sz="2800" dirty="0" smtClean="0">
              <a:solidFill>
                <a:srgbClr val="FF0000"/>
              </a:solidFill>
            </a:endParaRPr>
          </a:p>
          <a:p>
            <a:pPr>
              <a:buNone/>
            </a:pPr>
            <a:r>
              <a:rPr lang="en-US" sz="2800" dirty="0" smtClean="0"/>
              <a:t>To study=  </a:t>
            </a:r>
            <a:r>
              <a:rPr lang="en-US" sz="2800" dirty="0" err="1" smtClean="0"/>
              <a:t>Estudi</a:t>
            </a:r>
            <a:r>
              <a:rPr lang="en-US" sz="2800" dirty="0" err="1" smtClean="0">
                <a:solidFill>
                  <a:srgbClr val="FF0000"/>
                </a:solidFill>
              </a:rPr>
              <a:t>ar</a:t>
            </a:r>
            <a:endParaRPr lang="en-US" sz="2800" dirty="0" smtClean="0">
              <a:solidFill>
                <a:srgbClr val="FF0000"/>
              </a:solidFill>
            </a:endParaRPr>
          </a:p>
          <a:p>
            <a:pPr>
              <a:buNone/>
            </a:pPr>
            <a:r>
              <a:rPr lang="en-US" sz="2800" dirty="0" smtClean="0"/>
              <a:t>To read= Le</a:t>
            </a:r>
            <a:r>
              <a:rPr lang="en-US" sz="2800" dirty="0" smtClean="0">
                <a:solidFill>
                  <a:srgbClr val="FF0000"/>
                </a:solidFill>
              </a:rPr>
              <a:t>er</a:t>
            </a:r>
          </a:p>
          <a:p>
            <a:pPr>
              <a:buNone/>
            </a:pPr>
            <a:r>
              <a:rPr lang="en-US" sz="2800" dirty="0" smtClean="0"/>
              <a:t>To watch= </a:t>
            </a:r>
            <a:r>
              <a:rPr lang="en-US" sz="2800" dirty="0" err="1" smtClean="0"/>
              <a:t>Observ</a:t>
            </a:r>
            <a:r>
              <a:rPr lang="en-US" sz="2800" dirty="0" err="1" smtClean="0">
                <a:solidFill>
                  <a:srgbClr val="FF0000"/>
                </a:solidFill>
              </a:rPr>
              <a:t>ar</a:t>
            </a:r>
            <a:endParaRPr lang="en-US" sz="2800" dirty="0" smtClean="0">
              <a:solidFill>
                <a:srgbClr val="FF0000"/>
              </a:solidFill>
            </a:endParaRPr>
          </a:p>
          <a:p>
            <a:pPr>
              <a:buNone/>
            </a:pPr>
            <a:r>
              <a:rPr lang="en-US" sz="2800" dirty="0" smtClean="0"/>
              <a:t>To live= </a:t>
            </a:r>
            <a:r>
              <a:rPr lang="en-US" sz="2800" dirty="0" err="1" smtClean="0"/>
              <a:t>Viv</a:t>
            </a:r>
            <a:r>
              <a:rPr lang="en-US" sz="2800" dirty="0" err="1" smtClean="0">
                <a:solidFill>
                  <a:srgbClr val="FF0000"/>
                </a:solidFill>
              </a:rPr>
              <a:t>ir</a:t>
            </a:r>
            <a:endParaRPr lang="en-US" sz="2800" dirty="0" smtClean="0">
              <a:solidFill>
                <a:srgbClr val="FF0000"/>
              </a:solidFill>
            </a:endParaRPr>
          </a:p>
          <a:p>
            <a:pPr>
              <a:buNone/>
            </a:pPr>
            <a:r>
              <a:rPr lang="en-US" sz="2800" dirty="0" smtClean="0"/>
              <a:t>To prepare= </a:t>
            </a:r>
            <a:r>
              <a:rPr lang="en-US" sz="2800" dirty="0" err="1" smtClean="0"/>
              <a:t>Prepar</a:t>
            </a:r>
            <a:r>
              <a:rPr lang="en-US" sz="2800" dirty="0" err="1" smtClean="0">
                <a:solidFill>
                  <a:srgbClr val="FF0000"/>
                </a:solidFill>
              </a:rPr>
              <a:t>ar</a:t>
            </a:r>
            <a:endParaRPr lang="en-US" sz="2800" dirty="0" smtClean="0">
              <a:solidFill>
                <a:srgbClr val="FF0000"/>
              </a:solidFill>
            </a:endParaRPr>
          </a:p>
          <a:p>
            <a:pPr>
              <a:buNone/>
            </a:pPr>
            <a:r>
              <a:rPr lang="en-US" sz="2800" dirty="0" smtClean="0"/>
              <a:t>To arrive= </a:t>
            </a:r>
            <a:r>
              <a:rPr lang="en-US" sz="2800" dirty="0" err="1" smtClean="0"/>
              <a:t>Lleg</a:t>
            </a:r>
            <a:r>
              <a:rPr lang="en-US" sz="2800" dirty="0" err="1" smtClean="0">
                <a:solidFill>
                  <a:srgbClr val="FF0000"/>
                </a:solidFill>
              </a:rPr>
              <a:t>ar</a:t>
            </a:r>
            <a:endParaRPr lang="en-US" sz="2800" dirty="0" smtClean="0">
              <a:solidFill>
                <a:srgbClr val="FF0000"/>
              </a:solidFill>
            </a:endParaRPr>
          </a:p>
          <a:p>
            <a:pPr>
              <a:buNone/>
            </a:pPr>
            <a:r>
              <a:rPr lang="en-US" sz="2800" dirty="0" smtClean="0"/>
              <a:t>To go= </a:t>
            </a:r>
            <a:r>
              <a:rPr lang="en-US" sz="2800" dirty="0" err="1" smtClean="0">
                <a:solidFill>
                  <a:srgbClr val="3366FF"/>
                </a:solidFill>
              </a:rPr>
              <a:t>Ir</a:t>
            </a:r>
            <a:endParaRPr lang="en-US" sz="2800" dirty="0" smtClean="0">
              <a:solidFill>
                <a:srgbClr val="3366FF"/>
              </a:solidFill>
            </a:endParaRPr>
          </a:p>
          <a:p>
            <a:pPr>
              <a:buNone/>
            </a:pPr>
            <a:endParaRPr lang="en-US" sz="2800" dirty="0" smtClean="0">
              <a:solidFill>
                <a:srgbClr val="FF0000"/>
              </a:solidFill>
            </a:endParaRPr>
          </a:p>
          <a:p>
            <a:pPr>
              <a:buNone/>
            </a:pPr>
            <a:endParaRPr lang="en-US" sz="2800" dirty="0">
              <a:solidFill>
                <a:srgbClr val="3366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a:t>
            </a:r>
            <a:r>
              <a:rPr lang="en-US" dirty="0" err="1" smtClean="0">
                <a:solidFill>
                  <a:srgbClr val="FF0000"/>
                </a:solidFill>
              </a:rPr>
              <a:t>ar</a:t>
            </a:r>
            <a:r>
              <a:rPr lang="en-US" dirty="0" smtClean="0"/>
              <a:t> = To study</a:t>
            </a:r>
            <a:endParaRPr lang="en-US" dirty="0"/>
          </a:p>
        </p:txBody>
      </p:sp>
      <p:pic>
        <p:nvPicPr>
          <p:cNvPr id="4" name="Content Placeholder 3" descr="MacBook HD:Users:alexandravilchez:Desktop:Ar.jpg"/>
          <p:cNvPicPr>
            <a:picLocks noGrp="1"/>
          </p:cNvPicPr>
          <p:nvPr>
            <p:ph sz="quarter" idx="1"/>
          </p:nvPr>
        </p:nvPicPr>
        <p:blipFill>
          <a:blip r:embed="rId2"/>
          <a:srcRect t="-41839" b="-41839"/>
          <a:stretch>
            <a:fillRect/>
          </a:stretch>
        </p:blipFill>
        <p:spPr bwMode="auto">
          <a:xfrm>
            <a:off x="304800" y="762000"/>
            <a:ext cx="7543800" cy="4191000"/>
          </a:xfrm>
          <a:prstGeom prst="rect">
            <a:avLst/>
          </a:prstGeom>
          <a:noFill/>
          <a:ln w="9525">
            <a:noFill/>
            <a:miter lim="800000"/>
            <a:headEnd/>
            <a:tailEnd/>
          </a:ln>
        </p:spPr>
      </p:pic>
      <p:sp>
        <p:nvSpPr>
          <p:cNvPr id="5" name="TextBox 4"/>
          <p:cNvSpPr txBox="1"/>
          <p:nvPr/>
        </p:nvSpPr>
        <p:spPr>
          <a:xfrm>
            <a:off x="457200" y="4343400"/>
            <a:ext cx="7315200" cy="2492990"/>
          </a:xfrm>
          <a:prstGeom prst="rect">
            <a:avLst/>
          </a:prstGeom>
          <a:noFill/>
        </p:spPr>
        <p:txBody>
          <a:bodyPr wrap="square" rtlCol="0">
            <a:spAutoFit/>
          </a:bodyPr>
          <a:lstStyle/>
          <a:p>
            <a:r>
              <a:rPr lang="en-US" sz="2400" dirty="0" err="1" smtClean="0"/>
              <a:t>Yo</a:t>
            </a:r>
            <a:r>
              <a:rPr lang="en-US" sz="2400" dirty="0" smtClean="0"/>
              <a:t> </a:t>
            </a:r>
            <a:r>
              <a:rPr lang="en-US" sz="2400" dirty="0" err="1" smtClean="0"/>
              <a:t>estudi</a:t>
            </a:r>
            <a:r>
              <a:rPr lang="en-US" sz="2400" dirty="0" err="1" smtClean="0">
                <a:solidFill>
                  <a:srgbClr val="FF0000"/>
                </a:solidFill>
              </a:rPr>
              <a:t>o</a:t>
            </a:r>
            <a:r>
              <a:rPr lang="en-US" sz="2400" dirty="0" smtClean="0"/>
              <a:t>			</a:t>
            </a:r>
            <a:r>
              <a:rPr lang="en-US" sz="2400" dirty="0" err="1" smtClean="0"/>
              <a:t>Yo</a:t>
            </a:r>
            <a:r>
              <a:rPr lang="en-US" sz="2400" dirty="0" smtClean="0"/>
              <a:t> </a:t>
            </a:r>
            <a:r>
              <a:rPr lang="en-US" sz="2400" dirty="0" err="1" smtClean="0"/>
              <a:t>estudi</a:t>
            </a:r>
            <a:r>
              <a:rPr lang="en-US" sz="2400" dirty="0" err="1" smtClean="0">
                <a:solidFill>
                  <a:srgbClr val="FF0000"/>
                </a:solidFill>
              </a:rPr>
              <a:t>o</a:t>
            </a:r>
            <a:r>
              <a:rPr lang="en-US" sz="2400" dirty="0" smtClean="0"/>
              <a:t> </a:t>
            </a:r>
            <a:r>
              <a:rPr lang="en-US" sz="2400" dirty="0" err="1" smtClean="0"/>
              <a:t>español</a:t>
            </a:r>
            <a:endParaRPr lang="en-US" sz="2400" dirty="0" smtClean="0"/>
          </a:p>
          <a:p>
            <a:endParaRPr lang="en-US" sz="2400" dirty="0" smtClean="0"/>
          </a:p>
          <a:p>
            <a:r>
              <a:rPr lang="en-US" sz="2400" dirty="0" err="1" smtClean="0"/>
              <a:t>Tú</a:t>
            </a:r>
            <a:r>
              <a:rPr lang="en-US" sz="2400" dirty="0" smtClean="0"/>
              <a:t> </a:t>
            </a:r>
            <a:r>
              <a:rPr lang="en-US" sz="2400" dirty="0" err="1" smtClean="0"/>
              <a:t>estudi</a:t>
            </a:r>
            <a:r>
              <a:rPr lang="en-US" sz="2400" dirty="0" err="1" smtClean="0">
                <a:solidFill>
                  <a:srgbClr val="FF0000"/>
                </a:solidFill>
              </a:rPr>
              <a:t>as</a:t>
            </a:r>
            <a:r>
              <a:rPr lang="en-US" sz="2400" dirty="0" smtClean="0"/>
              <a:t>			</a:t>
            </a:r>
            <a:r>
              <a:rPr lang="en-US" sz="2400" dirty="0" err="1" smtClean="0"/>
              <a:t>Tú</a:t>
            </a:r>
            <a:r>
              <a:rPr lang="en-US" sz="2400" dirty="0" smtClean="0"/>
              <a:t> </a:t>
            </a:r>
            <a:r>
              <a:rPr lang="en-US" sz="2400" dirty="0" err="1" smtClean="0"/>
              <a:t>estudi</a:t>
            </a:r>
            <a:r>
              <a:rPr lang="en-US" sz="2400" dirty="0" err="1" smtClean="0">
                <a:solidFill>
                  <a:srgbClr val="FF0000"/>
                </a:solidFill>
              </a:rPr>
              <a:t>as</a:t>
            </a:r>
            <a:r>
              <a:rPr lang="en-US" sz="2400" dirty="0" smtClean="0"/>
              <a:t> </a:t>
            </a:r>
            <a:r>
              <a:rPr lang="en-US" sz="2400" dirty="0" err="1" smtClean="0"/>
              <a:t>francés</a:t>
            </a:r>
            <a:endParaRPr lang="en-US" sz="2400" dirty="0" smtClean="0"/>
          </a:p>
          <a:p>
            <a:endParaRPr lang="en-US" sz="2400" dirty="0" smtClean="0"/>
          </a:p>
          <a:p>
            <a:r>
              <a:rPr lang="en-US" sz="2400" dirty="0" smtClean="0"/>
              <a:t>El/Ella/</a:t>
            </a:r>
            <a:r>
              <a:rPr lang="en-US" sz="2400" dirty="0" err="1" smtClean="0"/>
              <a:t>Usted</a:t>
            </a:r>
            <a:r>
              <a:rPr lang="en-US" sz="2400" dirty="0" smtClean="0"/>
              <a:t> </a:t>
            </a:r>
            <a:r>
              <a:rPr lang="en-US" sz="2400" dirty="0" err="1" smtClean="0"/>
              <a:t>estudi</a:t>
            </a:r>
            <a:r>
              <a:rPr lang="en-US" sz="2400" dirty="0" err="1" smtClean="0">
                <a:solidFill>
                  <a:srgbClr val="FF0000"/>
                </a:solidFill>
              </a:rPr>
              <a:t>a</a:t>
            </a:r>
            <a:r>
              <a:rPr lang="en-US" sz="2400" dirty="0" smtClean="0"/>
              <a:t>	</a:t>
            </a:r>
            <a:r>
              <a:rPr lang="en-US" sz="2400" dirty="0" err="1" smtClean="0"/>
              <a:t>María</a:t>
            </a:r>
            <a:r>
              <a:rPr lang="en-US" sz="2400" dirty="0" smtClean="0"/>
              <a:t> </a:t>
            </a:r>
            <a:r>
              <a:rPr lang="en-US" sz="2400" dirty="0" err="1" smtClean="0"/>
              <a:t>estudi</a:t>
            </a:r>
            <a:r>
              <a:rPr lang="en-US" sz="2400" dirty="0" err="1" smtClean="0">
                <a:solidFill>
                  <a:srgbClr val="FF0000"/>
                </a:solidFill>
              </a:rPr>
              <a:t>a</a:t>
            </a:r>
            <a:r>
              <a:rPr lang="en-US" sz="2400" dirty="0" smtClean="0"/>
              <a:t> </a:t>
            </a:r>
            <a:r>
              <a:rPr lang="en-US" sz="2400" dirty="0" err="1" smtClean="0"/>
              <a:t>inglés</a:t>
            </a:r>
            <a:endParaRPr lang="en-US" sz="2400" dirty="0" smtClean="0"/>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Aprend</a:t>
            </a:r>
            <a:r>
              <a:rPr lang="en-US" dirty="0" err="1" smtClean="0">
                <a:solidFill>
                  <a:srgbClr val="FF0000"/>
                </a:solidFill>
              </a:rPr>
              <a:t>er</a:t>
            </a:r>
            <a:r>
              <a:rPr lang="en-US" dirty="0" smtClean="0"/>
              <a:t> = To learn</a:t>
            </a:r>
            <a:endParaRPr lang="en-US" dirty="0"/>
          </a:p>
        </p:txBody>
      </p:sp>
      <p:pic>
        <p:nvPicPr>
          <p:cNvPr id="4" name="Content Placeholder 3" descr="MacBook HD:Users:alexandravilchez:Desktop:Er.jpg"/>
          <p:cNvPicPr>
            <a:picLocks noGrp="1"/>
          </p:cNvPicPr>
          <p:nvPr>
            <p:ph sz="quarter" idx="1"/>
          </p:nvPr>
        </p:nvPicPr>
        <p:blipFill>
          <a:blip r:embed="rId2"/>
          <a:srcRect t="-41839" b="-41839"/>
          <a:stretch>
            <a:fillRect/>
          </a:stretch>
        </p:blipFill>
        <p:spPr bwMode="auto">
          <a:xfrm>
            <a:off x="457200" y="533400"/>
            <a:ext cx="7467600" cy="4724400"/>
          </a:xfrm>
          <a:prstGeom prst="rect">
            <a:avLst/>
          </a:prstGeom>
          <a:noFill/>
          <a:ln w="9525">
            <a:noFill/>
            <a:miter lim="800000"/>
            <a:headEnd/>
            <a:tailEnd/>
          </a:ln>
        </p:spPr>
      </p:pic>
      <p:sp>
        <p:nvSpPr>
          <p:cNvPr id="7" name="TextBox 6"/>
          <p:cNvSpPr txBox="1"/>
          <p:nvPr/>
        </p:nvSpPr>
        <p:spPr>
          <a:xfrm>
            <a:off x="609600" y="4572000"/>
            <a:ext cx="8077200" cy="1938992"/>
          </a:xfrm>
          <a:prstGeom prst="rect">
            <a:avLst/>
          </a:prstGeom>
          <a:noFill/>
        </p:spPr>
        <p:txBody>
          <a:bodyPr wrap="square" rtlCol="0">
            <a:spAutoFit/>
          </a:bodyPr>
          <a:lstStyle/>
          <a:p>
            <a:r>
              <a:rPr lang="en-US" sz="2400" dirty="0" err="1" smtClean="0"/>
              <a:t>Yo</a:t>
            </a:r>
            <a:r>
              <a:rPr lang="en-US" sz="2400" dirty="0" smtClean="0"/>
              <a:t> </a:t>
            </a:r>
            <a:r>
              <a:rPr lang="en-US" sz="2400" dirty="0" err="1" smtClean="0"/>
              <a:t>aprend</a:t>
            </a:r>
            <a:r>
              <a:rPr lang="en-US" sz="2400" dirty="0" err="1" smtClean="0">
                <a:solidFill>
                  <a:srgbClr val="FF0000"/>
                </a:solidFill>
              </a:rPr>
              <a:t>o</a:t>
            </a:r>
            <a:r>
              <a:rPr lang="en-US" sz="2400" dirty="0" smtClean="0"/>
              <a:t>			</a:t>
            </a:r>
            <a:r>
              <a:rPr lang="en-US" sz="2400" dirty="0" err="1" smtClean="0"/>
              <a:t>Yo</a:t>
            </a:r>
            <a:r>
              <a:rPr lang="en-US" sz="2400" dirty="0" smtClean="0"/>
              <a:t> </a:t>
            </a:r>
            <a:r>
              <a:rPr lang="en-US" sz="2400" dirty="0" err="1" smtClean="0"/>
              <a:t>aprendo</a:t>
            </a:r>
            <a:r>
              <a:rPr lang="en-US" sz="2400" dirty="0" smtClean="0"/>
              <a:t> </a:t>
            </a:r>
            <a:r>
              <a:rPr lang="en-US" sz="2400" dirty="0" err="1" smtClean="0"/>
              <a:t>ciencias</a:t>
            </a:r>
            <a:r>
              <a:rPr lang="en-US" sz="2400" dirty="0" smtClean="0"/>
              <a:t> </a:t>
            </a:r>
          </a:p>
          <a:p>
            <a:endParaRPr lang="en-US" sz="2400" dirty="0" smtClean="0"/>
          </a:p>
          <a:p>
            <a:r>
              <a:rPr lang="en-US" sz="2400" dirty="0" err="1" smtClean="0"/>
              <a:t>Tú</a:t>
            </a:r>
            <a:r>
              <a:rPr lang="en-US" sz="2400" dirty="0" smtClean="0"/>
              <a:t> </a:t>
            </a:r>
            <a:r>
              <a:rPr lang="en-US" sz="2400" dirty="0" err="1" smtClean="0"/>
              <a:t>aprend</a:t>
            </a:r>
            <a:r>
              <a:rPr lang="en-US" sz="2400" dirty="0" err="1" smtClean="0">
                <a:solidFill>
                  <a:srgbClr val="FF0000"/>
                </a:solidFill>
              </a:rPr>
              <a:t>es</a:t>
            </a:r>
            <a:r>
              <a:rPr lang="en-US" sz="2400" dirty="0" smtClean="0">
                <a:solidFill>
                  <a:srgbClr val="FF0000"/>
                </a:solidFill>
              </a:rPr>
              <a:t>	</a:t>
            </a:r>
            <a:r>
              <a:rPr lang="en-US" sz="2400" dirty="0" smtClean="0"/>
              <a:t>	           </a:t>
            </a:r>
            <a:r>
              <a:rPr lang="en-US" sz="2400" dirty="0" err="1" smtClean="0"/>
              <a:t>Tú</a:t>
            </a:r>
            <a:r>
              <a:rPr lang="en-US" sz="2400" dirty="0" smtClean="0"/>
              <a:t> </a:t>
            </a:r>
            <a:r>
              <a:rPr lang="en-US" sz="2400" dirty="0" err="1" smtClean="0"/>
              <a:t>aprender</a:t>
            </a:r>
            <a:r>
              <a:rPr lang="en-US" sz="2400" dirty="0" smtClean="0"/>
              <a:t> </a:t>
            </a:r>
            <a:r>
              <a:rPr lang="en-US" sz="2400" dirty="0" err="1" smtClean="0"/>
              <a:t>matemáticas</a:t>
            </a:r>
            <a:endParaRPr lang="en-US" sz="2400" dirty="0" smtClean="0"/>
          </a:p>
          <a:p>
            <a:endParaRPr lang="en-US" sz="2400" dirty="0" smtClean="0"/>
          </a:p>
          <a:p>
            <a:r>
              <a:rPr lang="en-US" sz="2400" dirty="0" smtClean="0"/>
              <a:t>El/Ella/</a:t>
            </a:r>
            <a:r>
              <a:rPr lang="en-US" sz="2400" dirty="0" err="1" smtClean="0"/>
              <a:t>Usted</a:t>
            </a:r>
            <a:r>
              <a:rPr lang="en-US" sz="2400" dirty="0" smtClean="0"/>
              <a:t> </a:t>
            </a:r>
            <a:r>
              <a:rPr lang="en-US" sz="2400" dirty="0" err="1" smtClean="0"/>
              <a:t>aprend</a:t>
            </a:r>
            <a:r>
              <a:rPr lang="en-US" sz="2400" dirty="0" err="1" smtClean="0">
                <a:solidFill>
                  <a:srgbClr val="FF0000"/>
                </a:solidFill>
              </a:rPr>
              <a:t>e</a:t>
            </a:r>
            <a:r>
              <a:rPr lang="en-US" sz="2400" dirty="0" smtClean="0"/>
              <a:t>	El </a:t>
            </a:r>
            <a:r>
              <a:rPr lang="en-US" sz="2400" dirty="0" err="1" smtClean="0"/>
              <a:t>aprende</a:t>
            </a:r>
            <a:r>
              <a:rPr lang="en-US" sz="2400" dirty="0" smtClean="0"/>
              <a:t> </a:t>
            </a:r>
            <a:r>
              <a:rPr lang="en-US" sz="2400" dirty="0" err="1" smtClean="0"/>
              <a:t>biología</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Viv</a:t>
            </a:r>
            <a:r>
              <a:rPr lang="en-US" dirty="0" err="1" smtClean="0">
                <a:solidFill>
                  <a:srgbClr val="FF0000"/>
                </a:solidFill>
              </a:rPr>
              <a:t>ir</a:t>
            </a:r>
            <a:r>
              <a:rPr lang="en-US" dirty="0" smtClean="0"/>
              <a:t>= To live</a:t>
            </a:r>
            <a:endParaRPr lang="en-US" dirty="0"/>
          </a:p>
        </p:txBody>
      </p:sp>
      <p:pic>
        <p:nvPicPr>
          <p:cNvPr id="4" name="Content Placeholder 3" descr="MacBook HD:Users:alexandravilchez:Desktop:verbos-ir4.jpg"/>
          <p:cNvPicPr>
            <a:picLocks noGrp="1"/>
          </p:cNvPicPr>
          <p:nvPr>
            <p:ph sz="quarter" idx="1"/>
          </p:nvPr>
        </p:nvPicPr>
        <p:blipFill>
          <a:blip r:embed="rId2"/>
          <a:srcRect t="-42188" b="-42188"/>
          <a:stretch>
            <a:fillRect/>
          </a:stretch>
        </p:blipFill>
        <p:spPr bwMode="auto">
          <a:xfrm>
            <a:off x="457200" y="228600"/>
            <a:ext cx="7467600" cy="5178552"/>
          </a:xfrm>
          <a:prstGeom prst="rect">
            <a:avLst/>
          </a:prstGeom>
          <a:noFill/>
          <a:ln w="9525">
            <a:noFill/>
            <a:miter lim="800000"/>
            <a:headEnd/>
            <a:tailEnd/>
          </a:ln>
        </p:spPr>
      </p:pic>
      <p:sp>
        <p:nvSpPr>
          <p:cNvPr id="6" name="TextBox 5"/>
          <p:cNvSpPr txBox="1"/>
          <p:nvPr/>
        </p:nvSpPr>
        <p:spPr>
          <a:xfrm>
            <a:off x="533400" y="4648200"/>
            <a:ext cx="7924800" cy="1938992"/>
          </a:xfrm>
          <a:prstGeom prst="rect">
            <a:avLst/>
          </a:prstGeom>
          <a:noFill/>
        </p:spPr>
        <p:txBody>
          <a:bodyPr wrap="square" rtlCol="0">
            <a:spAutoFit/>
          </a:bodyPr>
          <a:lstStyle/>
          <a:p>
            <a:r>
              <a:rPr lang="en-US" sz="2400" dirty="0" err="1" smtClean="0"/>
              <a:t>Yo</a:t>
            </a:r>
            <a:r>
              <a:rPr lang="en-US" sz="2400" dirty="0" smtClean="0"/>
              <a:t> viv</a:t>
            </a:r>
            <a:r>
              <a:rPr lang="en-US" sz="2400" dirty="0" smtClean="0">
                <a:solidFill>
                  <a:srgbClr val="FF0000"/>
                </a:solidFill>
              </a:rPr>
              <a:t>o</a:t>
            </a:r>
            <a:r>
              <a:rPr lang="en-US" sz="2400" dirty="0" smtClean="0"/>
              <a:t>		   </a:t>
            </a:r>
            <a:r>
              <a:rPr lang="en-US" sz="2400" dirty="0" err="1" smtClean="0"/>
              <a:t>Yo</a:t>
            </a:r>
            <a:r>
              <a:rPr lang="en-US" sz="2400" dirty="0" smtClean="0"/>
              <a:t> viv</a:t>
            </a:r>
            <a:r>
              <a:rPr lang="en-US" sz="2400" dirty="0" smtClean="0">
                <a:solidFill>
                  <a:srgbClr val="FF0000"/>
                </a:solidFill>
              </a:rPr>
              <a:t>o</a:t>
            </a:r>
            <a:r>
              <a:rPr lang="en-US" sz="2400" dirty="0" smtClean="0"/>
              <a:t> en </a:t>
            </a:r>
            <a:r>
              <a:rPr lang="en-US" sz="2400" dirty="0" err="1" smtClean="0"/>
              <a:t>una</a:t>
            </a:r>
            <a:r>
              <a:rPr lang="en-US" sz="2400" dirty="0" smtClean="0"/>
              <a:t> casa</a:t>
            </a:r>
          </a:p>
          <a:p>
            <a:endParaRPr lang="en-US" sz="2400" dirty="0" smtClean="0"/>
          </a:p>
          <a:p>
            <a:r>
              <a:rPr lang="en-US" sz="2400" dirty="0" err="1" smtClean="0"/>
              <a:t>Tú</a:t>
            </a:r>
            <a:r>
              <a:rPr lang="en-US" sz="2400" dirty="0" smtClean="0"/>
              <a:t> </a:t>
            </a:r>
            <a:r>
              <a:rPr lang="en-US" sz="2400" dirty="0" err="1" smtClean="0"/>
              <a:t>viv</a:t>
            </a:r>
            <a:r>
              <a:rPr lang="en-US" sz="2400" dirty="0" err="1" smtClean="0">
                <a:solidFill>
                  <a:srgbClr val="FF0000"/>
                </a:solidFill>
              </a:rPr>
              <a:t>es</a:t>
            </a:r>
            <a:r>
              <a:rPr lang="en-US" sz="2400" dirty="0" smtClean="0"/>
              <a:t>		   </a:t>
            </a:r>
            <a:r>
              <a:rPr lang="en-US" sz="2400" dirty="0" err="1" smtClean="0"/>
              <a:t>Tú</a:t>
            </a:r>
            <a:r>
              <a:rPr lang="en-US" sz="2400" dirty="0" smtClean="0"/>
              <a:t> </a:t>
            </a:r>
            <a:r>
              <a:rPr lang="en-US" sz="2400" dirty="0" err="1" smtClean="0"/>
              <a:t>viv</a:t>
            </a:r>
            <a:r>
              <a:rPr lang="en-US" sz="2400" dirty="0" err="1" smtClean="0">
                <a:solidFill>
                  <a:srgbClr val="FF0000"/>
                </a:solidFill>
              </a:rPr>
              <a:t>es</a:t>
            </a:r>
            <a:r>
              <a:rPr lang="en-US" sz="2400" dirty="0" smtClean="0"/>
              <a:t> en un </a:t>
            </a:r>
            <a:r>
              <a:rPr lang="en-US" sz="2400" dirty="0" err="1" smtClean="0"/>
              <a:t>apartamento</a:t>
            </a:r>
            <a:endParaRPr lang="en-US" sz="2400" dirty="0" smtClean="0"/>
          </a:p>
          <a:p>
            <a:endParaRPr lang="en-US" sz="2400" dirty="0" smtClean="0"/>
          </a:p>
          <a:p>
            <a:r>
              <a:rPr lang="en-US" sz="2400" dirty="0" smtClean="0"/>
              <a:t>El/Ella/</a:t>
            </a:r>
            <a:r>
              <a:rPr lang="en-US" sz="2400" dirty="0" err="1" smtClean="0"/>
              <a:t>Usted</a:t>
            </a:r>
            <a:r>
              <a:rPr lang="en-US" sz="2400" dirty="0" smtClean="0"/>
              <a:t> viv</a:t>
            </a:r>
            <a:r>
              <a:rPr lang="en-US" sz="2400" dirty="0" smtClean="0">
                <a:solidFill>
                  <a:srgbClr val="FF0000"/>
                </a:solidFill>
              </a:rPr>
              <a:t>e</a:t>
            </a:r>
            <a:r>
              <a:rPr lang="en-US" sz="2400" dirty="0" smtClean="0"/>
              <a:t>	   </a:t>
            </a:r>
            <a:r>
              <a:rPr lang="en-US" sz="2400" dirty="0" err="1" smtClean="0"/>
              <a:t>Usted</a:t>
            </a:r>
            <a:r>
              <a:rPr lang="en-US" sz="2400" dirty="0" smtClean="0"/>
              <a:t> viv</a:t>
            </a:r>
            <a:r>
              <a:rPr lang="en-US" sz="2400" dirty="0" smtClean="0">
                <a:solidFill>
                  <a:srgbClr val="FF0000"/>
                </a:solidFill>
              </a:rPr>
              <a:t>e</a:t>
            </a:r>
            <a:r>
              <a:rPr lang="en-US" sz="2400" dirty="0" smtClean="0"/>
              <a:t> en </a:t>
            </a:r>
            <a:r>
              <a:rPr lang="en-US" sz="2400" dirty="0" err="1" smtClean="0"/>
              <a:t>una</a:t>
            </a:r>
            <a:r>
              <a:rPr lang="en-US" sz="2400" dirty="0" smtClean="0"/>
              <a:t> </a:t>
            </a:r>
            <a:r>
              <a:rPr lang="en-US" sz="2400" dirty="0" err="1" smtClean="0"/>
              <a:t>mansión</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Ir</a:t>
            </a:r>
            <a:r>
              <a:rPr lang="en-US" sz="4000" dirty="0" smtClean="0"/>
              <a:t> = to go</a:t>
            </a:r>
            <a:endParaRPr lang="en-US" sz="4000" dirty="0"/>
          </a:p>
        </p:txBody>
      </p:sp>
      <p:sp>
        <p:nvSpPr>
          <p:cNvPr id="3" name="Content Placeholder 2"/>
          <p:cNvSpPr>
            <a:spLocks noGrp="1"/>
          </p:cNvSpPr>
          <p:nvPr>
            <p:ph sz="quarter" idx="1"/>
          </p:nvPr>
        </p:nvSpPr>
        <p:spPr>
          <a:xfrm>
            <a:off x="457200" y="1600200"/>
            <a:ext cx="8382000" cy="4873752"/>
          </a:xfrm>
        </p:spPr>
        <p:txBody>
          <a:bodyPr/>
          <a:lstStyle/>
          <a:p>
            <a:pPr>
              <a:buNone/>
            </a:pPr>
            <a:r>
              <a:rPr lang="en-US" dirty="0" err="1" smtClean="0"/>
              <a:t>Yo</a:t>
            </a:r>
            <a:r>
              <a:rPr lang="en-US" dirty="0" smtClean="0"/>
              <a:t> </a:t>
            </a:r>
            <a:r>
              <a:rPr lang="en-US" dirty="0" err="1" smtClean="0">
                <a:solidFill>
                  <a:srgbClr val="FF0000"/>
                </a:solidFill>
              </a:rPr>
              <a:t>voy</a:t>
            </a:r>
            <a:r>
              <a:rPr lang="en-US" dirty="0" smtClean="0"/>
              <a:t> 			</a:t>
            </a:r>
            <a:r>
              <a:rPr lang="en-US" dirty="0" err="1" smtClean="0"/>
              <a:t>Yo</a:t>
            </a:r>
            <a:r>
              <a:rPr lang="en-US" dirty="0" smtClean="0"/>
              <a:t> </a:t>
            </a:r>
            <a:r>
              <a:rPr lang="en-US" dirty="0" err="1" smtClean="0">
                <a:solidFill>
                  <a:srgbClr val="FF0000"/>
                </a:solidFill>
              </a:rPr>
              <a:t>voy</a:t>
            </a:r>
            <a:r>
              <a:rPr lang="en-US" dirty="0" smtClean="0"/>
              <a:t> a la </a:t>
            </a:r>
            <a:r>
              <a:rPr lang="en-US" dirty="0" err="1" smtClean="0"/>
              <a:t>escuela</a:t>
            </a:r>
            <a:endParaRPr lang="en-US" dirty="0" smtClean="0"/>
          </a:p>
          <a:p>
            <a:pPr>
              <a:buNone/>
            </a:pPr>
            <a:endParaRPr lang="en-US" dirty="0" smtClean="0"/>
          </a:p>
          <a:p>
            <a:pPr>
              <a:buNone/>
            </a:pPr>
            <a:r>
              <a:rPr lang="en-US" dirty="0" err="1" smtClean="0"/>
              <a:t>Tú</a:t>
            </a:r>
            <a:r>
              <a:rPr lang="en-US" dirty="0" smtClean="0"/>
              <a:t> </a:t>
            </a:r>
            <a:r>
              <a:rPr lang="en-US" dirty="0" smtClean="0">
                <a:solidFill>
                  <a:srgbClr val="FF0000"/>
                </a:solidFill>
              </a:rPr>
              <a:t>vas</a:t>
            </a:r>
            <a:r>
              <a:rPr lang="en-US" dirty="0" smtClean="0"/>
              <a:t> 			</a:t>
            </a:r>
            <a:r>
              <a:rPr lang="en-US" dirty="0" err="1" smtClean="0"/>
              <a:t>Tú</a:t>
            </a:r>
            <a:r>
              <a:rPr lang="en-US" dirty="0" smtClean="0"/>
              <a:t> </a:t>
            </a:r>
            <a:r>
              <a:rPr lang="en-US" dirty="0" smtClean="0">
                <a:solidFill>
                  <a:srgbClr val="FF0000"/>
                </a:solidFill>
              </a:rPr>
              <a:t>vas</a:t>
            </a:r>
            <a:r>
              <a:rPr lang="en-US" dirty="0" smtClean="0"/>
              <a:t> a la </a:t>
            </a:r>
            <a:r>
              <a:rPr lang="en-US" dirty="0" err="1" smtClean="0"/>
              <a:t>escuela</a:t>
            </a:r>
            <a:r>
              <a:rPr lang="en-US" dirty="0" smtClean="0"/>
              <a:t>		</a:t>
            </a:r>
          </a:p>
          <a:p>
            <a:pPr>
              <a:buNone/>
            </a:pPr>
            <a:endParaRPr lang="en-US" dirty="0" smtClean="0"/>
          </a:p>
          <a:p>
            <a:pPr>
              <a:buNone/>
            </a:pPr>
            <a:r>
              <a:rPr lang="en-US" dirty="0" smtClean="0"/>
              <a:t>El/Ella/</a:t>
            </a:r>
            <a:r>
              <a:rPr lang="en-US" dirty="0" err="1" smtClean="0"/>
              <a:t>Usted</a:t>
            </a:r>
            <a:r>
              <a:rPr lang="en-US" dirty="0" smtClean="0"/>
              <a:t> </a:t>
            </a:r>
            <a:r>
              <a:rPr lang="en-US" dirty="0" err="1" smtClean="0">
                <a:solidFill>
                  <a:srgbClr val="FF0000"/>
                </a:solidFill>
              </a:rPr>
              <a:t>va</a:t>
            </a:r>
            <a:r>
              <a:rPr lang="en-US" dirty="0" smtClean="0"/>
              <a:t>       	El </a:t>
            </a:r>
            <a:r>
              <a:rPr lang="en-US" dirty="0" err="1" smtClean="0">
                <a:solidFill>
                  <a:srgbClr val="FF0000"/>
                </a:solidFill>
              </a:rPr>
              <a:t>va</a:t>
            </a:r>
            <a:r>
              <a:rPr lang="en-US" dirty="0" smtClean="0"/>
              <a:t> al </a:t>
            </a:r>
            <a:r>
              <a:rPr lang="en-US" dirty="0" err="1" smtClean="0"/>
              <a:t>centro</a:t>
            </a:r>
            <a:r>
              <a:rPr lang="en-US" dirty="0" smtClean="0"/>
              <a:t> </a:t>
            </a:r>
            <a:r>
              <a:rPr lang="en-US" dirty="0" err="1" smtClean="0"/>
              <a:t>comercial</a:t>
            </a:r>
            <a:endParaRPr lang="en-US" dirty="0" smtClean="0"/>
          </a:p>
          <a:p>
            <a:pPr>
              <a:buNone/>
            </a:pPr>
            <a:endParaRPr lang="en-US" dirty="0" smtClean="0">
              <a:solidFill>
                <a:srgbClr val="FF0000"/>
              </a:solidFill>
            </a:endParaRPr>
          </a:p>
          <a:p>
            <a:pPr>
              <a:buNone/>
            </a:pPr>
            <a:r>
              <a:rPr lang="en-US" dirty="0" smtClean="0">
                <a:solidFill>
                  <a:srgbClr val="FF0000"/>
                </a:solidFill>
              </a:rPr>
              <a:t>* Irregular verb</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219200"/>
          </a:xfrm>
        </p:spPr>
        <p:txBody>
          <a:bodyPr>
            <a:noAutofit/>
          </a:bodyPr>
          <a:lstStyle/>
          <a:p>
            <a:pPr algn="ctr"/>
            <a:r>
              <a:rPr lang="en-US" sz="4800" b="1" dirty="0" smtClean="0"/>
              <a:t>Practice vocabulary with </a:t>
            </a:r>
            <a:r>
              <a:rPr lang="en-US" sz="4800" b="1" dirty="0" err="1" smtClean="0"/>
              <a:t>Quizlet</a:t>
            </a:r>
            <a:endParaRPr lang="en-US" sz="4800" b="1" dirty="0"/>
          </a:p>
        </p:txBody>
      </p:sp>
      <p:sp>
        <p:nvSpPr>
          <p:cNvPr id="3" name="Content Placeholder 2"/>
          <p:cNvSpPr>
            <a:spLocks noGrp="1"/>
          </p:cNvSpPr>
          <p:nvPr>
            <p:ph sz="quarter" idx="1"/>
          </p:nvPr>
        </p:nvSpPr>
        <p:spPr/>
        <p:txBody>
          <a:bodyPr>
            <a:normAutofit/>
          </a:bodyPr>
          <a:lstStyle/>
          <a:p>
            <a:endParaRPr lang="en-US" dirty="0" smtClean="0"/>
          </a:p>
          <a:p>
            <a:r>
              <a:rPr lang="en-US" sz="4000" dirty="0" smtClean="0"/>
              <a:t>When you finish, return your </a:t>
            </a:r>
            <a:r>
              <a:rPr lang="en-US" sz="4000" smtClean="0"/>
              <a:t>work to </a:t>
            </a:r>
            <a:r>
              <a:rPr lang="en-US" sz="4000" dirty="0" err="1" smtClean="0"/>
              <a:t>Señora</a:t>
            </a:r>
            <a:r>
              <a:rPr lang="en-US" sz="4000" dirty="0" smtClean="0"/>
              <a:t> Santiago.</a:t>
            </a:r>
          </a:p>
          <a:p>
            <a:endParaRPr lang="en-US" sz="4000" dirty="0" smtClean="0"/>
          </a:p>
          <a:p>
            <a:endParaRPr lang="en-US" sz="4000" dirty="0" smtClean="0"/>
          </a:p>
          <a:p>
            <a:r>
              <a:rPr lang="en-US" sz="4000" dirty="0" smtClean="0"/>
              <a:t>Practice </a:t>
            </a:r>
            <a:r>
              <a:rPr lang="en-US" sz="4000" dirty="0" err="1" smtClean="0"/>
              <a:t>Quizlet</a:t>
            </a:r>
            <a:r>
              <a:rPr lang="en-US" sz="4000" dirty="0" smtClean="0"/>
              <a:t>: Telling time, house and school.</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2762"/>
            <a:ext cx="9144000" cy="1894362"/>
          </a:xfrm>
        </p:spPr>
        <p:txBody>
          <a:bodyPr>
            <a:normAutofit/>
          </a:bodyPr>
          <a:lstStyle/>
          <a:p>
            <a:pPr algn="ctr"/>
            <a:r>
              <a:rPr lang="en-US" sz="8300" u="sng" dirty="0" smtClean="0"/>
              <a:t>VÁMONOS </a:t>
            </a:r>
            <a:endParaRPr lang="en-US" sz="8300" u="sng" dirty="0"/>
          </a:p>
        </p:txBody>
      </p:sp>
      <p:sp>
        <p:nvSpPr>
          <p:cNvPr id="3" name="Subtitle 2"/>
          <p:cNvSpPr>
            <a:spLocks noGrp="1"/>
          </p:cNvSpPr>
          <p:nvPr>
            <p:ph type="subTitle" idx="1"/>
          </p:nvPr>
        </p:nvSpPr>
        <p:spPr>
          <a:xfrm>
            <a:off x="1752600" y="1371600"/>
            <a:ext cx="7391400" cy="5003322"/>
          </a:xfrm>
        </p:spPr>
        <p:txBody>
          <a:bodyPr>
            <a:normAutofit/>
          </a:bodyPr>
          <a:lstStyle/>
          <a:p>
            <a:pPr marL="342900" indent="-342900">
              <a:buAutoNum type="arabicPeriod"/>
            </a:pPr>
            <a:r>
              <a:rPr lang="en-US" sz="2300" i="1" dirty="0" smtClean="0"/>
              <a:t>Escribe la </a:t>
            </a:r>
            <a:r>
              <a:rPr lang="en-US" sz="2300" i="1" dirty="0" err="1" smtClean="0"/>
              <a:t>fecha</a:t>
            </a:r>
            <a:endParaRPr lang="en-US" sz="2300" i="1" dirty="0" smtClean="0"/>
          </a:p>
          <a:p>
            <a:pPr marL="342900" indent="-342900">
              <a:buAutoNum type="arabicPeriod"/>
            </a:pPr>
            <a:r>
              <a:rPr lang="en-US" sz="2300" i="1" dirty="0" smtClean="0"/>
              <a:t>Translate the following school supplies to Spanish.</a:t>
            </a:r>
          </a:p>
          <a:p>
            <a:pPr marL="342900" indent="-342900"/>
            <a:r>
              <a:rPr lang="en-US" sz="2300" i="1" dirty="0" smtClean="0"/>
              <a:t>	a. Pen</a:t>
            </a:r>
          </a:p>
          <a:p>
            <a:pPr marL="342900" indent="-342900"/>
            <a:r>
              <a:rPr lang="en-US" sz="2300" i="1" dirty="0" smtClean="0"/>
              <a:t>	</a:t>
            </a:r>
            <a:r>
              <a:rPr lang="en-US" sz="2300" i="1" dirty="0" err="1" smtClean="0"/>
              <a:t>b</a:t>
            </a:r>
            <a:r>
              <a:rPr lang="en-US" sz="2300" i="1" dirty="0" smtClean="0"/>
              <a:t>. Pencil</a:t>
            </a:r>
          </a:p>
          <a:p>
            <a:pPr marL="342900" indent="-342900"/>
            <a:r>
              <a:rPr lang="en-US" sz="2300" i="1" dirty="0" smtClean="0"/>
              <a:t>	</a:t>
            </a:r>
            <a:r>
              <a:rPr lang="en-US" sz="2300" i="1" dirty="0" err="1" smtClean="0"/>
              <a:t>c</a:t>
            </a:r>
            <a:r>
              <a:rPr lang="en-US" sz="2300" i="1" dirty="0" smtClean="0"/>
              <a:t>. Book</a:t>
            </a:r>
          </a:p>
          <a:p>
            <a:pPr marL="342900" indent="-342900"/>
            <a:r>
              <a:rPr lang="en-US" sz="2300" i="1" dirty="0" smtClean="0"/>
              <a:t>	</a:t>
            </a:r>
            <a:r>
              <a:rPr lang="en-US" sz="2300" i="1" dirty="0" err="1" smtClean="0"/>
              <a:t>d</a:t>
            </a:r>
            <a:r>
              <a:rPr lang="en-US" sz="2300" i="1" dirty="0" smtClean="0"/>
              <a:t>. Notebook</a:t>
            </a:r>
          </a:p>
          <a:p>
            <a:pPr marL="342900" indent="-342900"/>
            <a:r>
              <a:rPr lang="en-US" sz="2300" i="1" dirty="0" smtClean="0"/>
              <a:t>	</a:t>
            </a:r>
            <a:r>
              <a:rPr lang="en-US" sz="2300" i="1" dirty="0" err="1" smtClean="0"/>
              <a:t>e</a:t>
            </a:r>
            <a:r>
              <a:rPr lang="en-US" sz="2300" i="1" dirty="0" smtClean="0"/>
              <a:t>. Board</a:t>
            </a:r>
          </a:p>
          <a:p>
            <a:pPr marL="342900" indent="-342900"/>
            <a:r>
              <a:rPr lang="en-US" sz="2300" i="1" dirty="0" smtClean="0"/>
              <a:t>	</a:t>
            </a:r>
            <a:r>
              <a:rPr lang="en-US" sz="2300" i="1" dirty="0" err="1" smtClean="0"/>
              <a:t>f</a:t>
            </a:r>
            <a:r>
              <a:rPr lang="en-US" sz="2300" i="1" dirty="0" smtClean="0"/>
              <a:t>. Computer</a:t>
            </a:r>
          </a:p>
          <a:p>
            <a:pPr marL="342900" indent="-342900"/>
            <a:r>
              <a:rPr lang="en-US" sz="2300" i="1" dirty="0" smtClean="0"/>
              <a:t>	</a:t>
            </a:r>
            <a:r>
              <a:rPr lang="en-US" sz="2300" i="1" dirty="0" err="1" smtClean="0"/>
              <a:t>g</a:t>
            </a:r>
            <a:r>
              <a:rPr lang="en-US" sz="2300" i="1" dirty="0" smtClean="0"/>
              <a:t>. Book bag</a:t>
            </a:r>
          </a:p>
          <a:p>
            <a:pPr marL="342900" indent="-342900"/>
            <a:r>
              <a:rPr lang="en-US" sz="2300" i="1" dirty="0" smtClean="0"/>
              <a:t>	</a:t>
            </a:r>
            <a:r>
              <a:rPr lang="en-US" sz="2300" i="1" dirty="0" err="1" smtClean="0"/>
              <a:t>h</a:t>
            </a:r>
            <a:r>
              <a:rPr lang="en-US" sz="2300" i="1" dirty="0" smtClean="0"/>
              <a:t>. Desk</a:t>
            </a:r>
            <a:endParaRPr lang="en-US" sz="2300" dirty="0" smtClean="0"/>
          </a:p>
          <a:p>
            <a:pPr marL="342900" indent="-342900">
              <a:buAutoNum type="arabicPeriod"/>
            </a:pPr>
            <a:endParaRPr lang="en-US" sz="2300" i="1" dirty="0" smtClean="0"/>
          </a:p>
          <a:p>
            <a:pPr marL="342900" indent="-342900">
              <a:buAutoNum type="arabicPeriod"/>
            </a:pPr>
            <a:endParaRPr lang="en-US" sz="2400" i="1" dirty="0" smtClean="0"/>
          </a:p>
          <a:p>
            <a:pPr marL="457200" indent="-457200"/>
            <a:endParaRPr lang="en-US" sz="2400" dirty="0" smtClean="0"/>
          </a:p>
        </p:txBody>
      </p:sp>
      <p:sp>
        <p:nvSpPr>
          <p:cNvPr id="4" name="TextBox 3"/>
          <p:cNvSpPr txBox="1"/>
          <p:nvPr/>
        </p:nvSpPr>
        <p:spPr>
          <a:xfrm>
            <a:off x="2362200" y="3352800"/>
            <a:ext cx="5867400" cy="430887"/>
          </a:xfrm>
          <a:prstGeom prst="rect">
            <a:avLst/>
          </a:prstGeom>
          <a:noFill/>
        </p:spPr>
        <p:txBody>
          <a:bodyPr wrap="square" rtlCol="0">
            <a:spAutoFit/>
          </a:bodyPr>
          <a:lstStyle/>
          <a:p>
            <a:pPr marL="457200" indent="-457200">
              <a:buAutoNum type="arabicPeriod"/>
            </a:pPr>
            <a:endParaRPr lang="en-US" sz="2200" b="1" dirty="0" smtClean="0">
              <a:solidFill>
                <a:srgbClr val="0000FF"/>
              </a:solidFill>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1143000"/>
          </a:xfrm>
        </p:spPr>
        <p:txBody>
          <a:bodyPr>
            <a:normAutofit/>
          </a:bodyPr>
          <a:lstStyle/>
          <a:p>
            <a:pPr algn="ctr"/>
            <a:r>
              <a:rPr lang="en-US" sz="5100" b="1" u="sng" dirty="0" smtClean="0"/>
              <a:t>LOS OBJETIVO:</a:t>
            </a:r>
            <a:endParaRPr lang="en-US" sz="5100" b="1" u="sng" dirty="0"/>
          </a:p>
        </p:txBody>
      </p:sp>
      <p:sp>
        <p:nvSpPr>
          <p:cNvPr id="3" name="Content Placeholder 2"/>
          <p:cNvSpPr>
            <a:spLocks noGrp="1"/>
          </p:cNvSpPr>
          <p:nvPr>
            <p:ph sz="quarter" idx="1"/>
          </p:nvPr>
        </p:nvSpPr>
        <p:spPr>
          <a:xfrm>
            <a:off x="685800" y="1143000"/>
            <a:ext cx="7467600" cy="4873752"/>
          </a:xfrm>
        </p:spPr>
        <p:txBody>
          <a:bodyPr>
            <a:normAutofit/>
          </a:bodyPr>
          <a:lstStyle/>
          <a:p>
            <a:pPr>
              <a:buNone/>
            </a:pPr>
            <a:endParaRPr lang="en-US" sz="3200" dirty="0" smtClean="0"/>
          </a:p>
          <a:p>
            <a:pPr>
              <a:buNone/>
            </a:pPr>
            <a:endParaRPr lang="en-US" sz="3200" dirty="0" smtClean="0"/>
          </a:p>
          <a:p>
            <a:pPr>
              <a:buNone/>
            </a:pPr>
            <a:r>
              <a:rPr lang="en-US" sz="3200" dirty="0" smtClean="0"/>
              <a:t>I can understand and give information about parts of a home/apartment</a:t>
            </a:r>
          </a:p>
          <a:p>
            <a:pPr>
              <a:buNone/>
            </a:pPr>
            <a:endParaRPr lang="en-US" sz="3200" dirty="0" smtClean="0"/>
          </a:p>
          <a:p>
            <a:pPr>
              <a:buNone/>
            </a:pPr>
            <a:r>
              <a:rPr lang="en-US" sz="3200" dirty="0" smtClean="0"/>
              <a:t>I can describe my home (or my ideal home)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t>LOS OBJETIVOS:</a:t>
            </a:r>
            <a:endParaRPr lang="en-US" sz="6000" dirty="0"/>
          </a:p>
        </p:txBody>
      </p:sp>
      <p:sp>
        <p:nvSpPr>
          <p:cNvPr id="3" name="Content Placeholder 2"/>
          <p:cNvSpPr>
            <a:spLocks noGrp="1"/>
          </p:cNvSpPr>
          <p:nvPr>
            <p:ph sz="quarter" idx="1"/>
          </p:nvPr>
        </p:nvSpPr>
        <p:spPr>
          <a:xfrm>
            <a:off x="228600" y="1600200"/>
            <a:ext cx="7696200" cy="4873752"/>
          </a:xfrm>
        </p:spPr>
        <p:txBody>
          <a:bodyPr/>
          <a:lstStyle/>
          <a:p>
            <a:pPr>
              <a:buNone/>
            </a:pPr>
            <a:r>
              <a:rPr lang="en-US" dirty="0" smtClean="0"/>
              <a:t>I can talk and write about </a:t>
            </a:r>
            <a:r>
              <a:rPr lang="en-US" b="1" dirty="0" smtClean="0"/>
              <a:t>my class schedule</a:t>
            </a:r>
          </a:p>
          <a:p>
            <a:pPr>
              <a:buNone/>
            </a:pPr>
            <a:r>
              <a:rPr lang="en-US" dirty="0" smtClean="0"/>
              <a:t>I can understand when others give information about their class schedules</a:t>
            </a:r>
          </a:p>
          <a:p>
            <a:pPr>
              <a:buNone/>
            </a:pPr>
            <a:r>
              <a:rPr lang="en-US" dirty="0" smtClean="0"/>
              <a:t>I can talk and write about what I like or do not like about my school, such as my classrooms, subjects, and activities</a:t>
            </a:r>
          </a:p>
          <a:p>
            <a:pPr>
              <a:buNone/>
            </a:pPr>
            <a:r>
              <a:rPr lang="en-US" dirty="0" smtClean="0"/>
              <a:t>I can understand and give information about the classroom and common classroom objects</a:t>
            </a:r>
          </a:p>
          <a:p>
            <a:pPr>
              <a:buNone/>
            </a:pPr>
            <a:r>
              <a:rPr lang="en-US" dirty="0" smtClean="0"/>
              <a:t>I can describe my classes and/or classroom</a:t>
            </a:r>
          </a:p>
          <a:p>
            <a:pPr>
              <a:buNone/>
            </a:pPr>
            <a:r>
              <a:rPr lang="en-US" dirty="0" smtClean="0"/>
              <a:t>I can describe people at my school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err="1" smtClean="0"/>
              <a:t>vocabulario</a:t>
            </a:r>
            <a:endParaRPr lang="en-US" sz="6000" b="1" dirty="0"/>
          </a:p>
        </p:txBody>
      </p:sp>
      <p:graphicFrame>
        <p:nvGraphicFramePr>
          <p:cNvPr id="7" name="Content Placeholder 6"/>
          <p:cNvGraphicFramePr>
            <a:graphicFrameLocks noGrp="1"/>
          </p:cNvGraphicFramePr>
          <p:nvPr>
            <p:ph sz="quarter" idx="1"/>
          </p:nvPr>
        </p:nvGraphicFramePr>
        <p:xfrm>
          <a:off x="457200" y="1600200"/>
          <a:ext cx="7467600" cy="5090160"/>
        </p:xfrm>
        <a:graphic>
          <a:graphicData uri="http://schemas.openxmlformats.org/drawingml/2006/table">
            <a:tbl>
              <a:tblPr firstRow="1" bandRow="1">
                <a:tableStyleId>{5C22544A-7EE6-4342-B048-85BDC9FD1C3A}</a:tableStyleId>
              </a:tblPr>
              <a:tblGrid>
                <a:gridCol w="3733800"/>
                <a:gridCol w="3733800"/>
              </a:tblGrid>
              <a:tr h="370840">
                <a:tc>
                  <a:txBody>
                    <a:bodyPr/>
                    <a:lstStyle/>
                    <a:p>
                      <a:r>
                        <a:rPr lang="en-US" dirty="0" err="1" smtClean="0"/>
                        <a:t>Lugares</a:t>
                      </a:r>
                      <a:r>
                        <a:rPr lang="en-US" dirty="0" smtClean="0"/>
                        <a:t> de la </a:t>
                      </a:r>
                      <a:r>
                        <a:rPr lang="en-US" dirty="0" err="1" smtClean="0"/>
                        <a:t>escuela</a:t>
                      </a:r>
                      <a:endParaRPr lang="en-US" dirty="0"/>
                    </a:p>
                  </a:txBody>
                  <a:tcPr/>
                </a:tc>
                <a:tc>
                  <a:txBody>
                    <a:bodyPr/>
                    <a:lstStyle/>
                    <a:p>
                      <a:r>
                        <a:rPr lang="en-US" dirty="0" smtClean="0"/>
                        <a:t>Places at school</a:t>
                      </a:r>
                      <a:endParaRPr lang="en-US" dirty="0"/>
                    </a:p>
                  </a:txBody>
                  <a:tcPr/>
                </a:tc>
              </a:tr>
              <a:tr h="370840">
                <a:tc>
                  <a:txBody>
                    <a:bodyPr/>
                    <a:lstStyle/>
                    <a:p>
                      <a:r>
                        <a:rPr lang="en-US" dirty="0" smtClean="0"/>
                        <a:t>La </a:t>
                      </a:r>
                      <a:r>
                        <a:rPr lang="en-US" dirty="0" err="1" smtClean="0"/>
                        <a:t>clase</a:t>
                      </a:r>
                      <a:endParaRPr lang="en-US" dirty="0"/>
                    </a:p>
                  </a:txBody>
                  <a:tcPr/>
                </a:tc>
                <a:tc>
                  <a:txBody>
                    <a:bodyPr/>
                    <a:lstStyle/>
                    <a:p>
                      <a:r>
                        <a:rPr lang="en-US" dirty="0" smtClean="0"/>
                        <a:t>Class</a:t>
                      </a:r>
                      <a:endParaRPr lang="en-US" dirty="0"/>
                    </a:p>
                  </a:txBody>
                  <a:tcPr/>
                </a:tc>
              </a:tr>
              <a:tr h="370840">
                <a:tc>
                  <a:txBody>
                    <a:bodyPr/>
                    <a:lstStyle/>
                    <a:p>
                      <a:r>
                        <a:rPr lang="en-US" dirty="0" smtClean="0"/>
                        <a:t>El </a:t>
                      </a:r>
                      <a:r>
                        <a:rPr lang="en-US" dirty="0" err="1" smtClean="0"/>
                        <a:t>salón</a:t>
                      </a:r>
                      <a:r>
                        <a:rPr lang="en-US" dirty="0" smtClean="0"/>
                        <a:t> de </a:t>
                      </a:r>
                      <a:r>
                        <a:rPr lang="en-US" dirty="0" err="1" smtClean="0"/>
                        <a:t>clase</a:t>
                      </a:r>
                      <a:endParaRPr lang="en-US" dirty="0"/>
                    </a:p>
                  </a:txBody>
                  <a:tcPr/>
                </a:tc>
                <a:tc>
                  <a:txBody>
                    <a:bodyPr/>
                    <a:lstStyle/>
                    <a:p>
                      <a:r>
                        <a:rPr lang="en-US" dirty="0" smtClean="0"/>
                        <a:t>Classroom</a:t>
                      </a:r>
                    </a:p>
                    <a:p>
                      <a:endParaRPr lang="en-US" dirty="0"/>
                    </a:p>
                  </a:txBody>
                  <a:tcPr/>
                </a:tc>
              </a:tr>
              <a:tr h="370840">
                <a:tc>
                  <a:txBody>
                    <a:bodyPr/>
                    <a:lstStyle/>
                    <a:p>
                      <a:r>
                        <a:rPr lang="en-US" dirty="0" smtClean="0"/>
                        <a:t>El </a:t>
                      </a:r>
                      <a:r>
                        <a:rPr lang="en-US" dirty="0" err="1" smtClean="0"/>
                        <a:t>gimnasio</a:t>
                      </a:r>
                      <a:endParaRPr lang="en-US" dirty="0"/>
                    </a:p>
                  </a:txBody>
                  <a:tcPr/>
                </a:tc>
                <a:tc>
                  <a:txBody>
                    <a:bodyPr/>
                    <a:lstStyle/>
                    <a:p>
                      <a:r>
                        <a:rPr lang="en-US" dirty="0" smtClean="0"/>
                        <a:t>Gym</a:t>
                      </a:r>
                    </a:p>
                  </a:txBody>
                  <a:tcPr/>
                </a:tc>
              </a:tr>
              <a:tr h="370840">
                <a:tc>
                  <a:txBody>
                    <a:bodyPr/>
                    <a:lstStyle/>
                    <a:p>
                      <a:r>
                        <a:rPr lang="en-US" dirty="0" smtClean="0"/>
                        <a:t>La </a:t>
                      </a:r>
                      <a:r>
                        <a:rPr lang="en-US" dirty="0" err="1" smtClean="0"/>
                        <a:t>cafetería</a:t>
                      </a:r>
                      <a:endParaRPr lang="en-US" dirty="0"/>
                    </a:p>
                  </a:txBody>
                  <a:tcPr/>
                </a:tc>
                <a:tc>
                  <a:txBody>
                    <a:bodyPr/>
                    <a:lstStyle/>
                    <a:p>
                      <a:r>
                        <a:rPr lang="en-US" dirty="0" smtClean="0"/>
                        <a:t>Cafeteria</a:t>
                      </a:r>
                      <a:endParaRPr lang="en-US" dirty="0"/>
                    </a:p>
                  </a:txBody>
                  <a:tcPr/>
                </a:tc>
              </a:tr>
              <a:tr h="370840">
                <a:tc>
                  <a:txBody>
                    <a:bodyPr/>
                    <a:lstStyle/>
                    <a:p>
                      <a:r>
                        <a:rPr lang="en-US" dirty="0" smtClean="0"/>
                        <a:t>La </a:t>
                      </a:r>
                      <a:r>
                        <a:rPr lang="en-US" dirty="0" err="1" smtClean="0"/>
                        <a:t>biblioteca</a:t>
                      </a:r>
                      <a:endParaRPr lang="en-US" dirty="0"/>
                    </a:p>
                  </a:txBody>
                  <a:tcPr/>
                </a:tc>
                <a:tc>
                  <a:txBody>
                    <a:bodyPr/>
                    <a:lstStyle/>
                    <a:p>
                      <a:r>
                        <a:rPr lang="en-US" dirty="0" smtClean="0"/>
                        <a:t>Library</a:t>
                      </a:r>
                      <a:endParaRPr lang="en-US" dirty="0"/>
                    </a:p>
                  </a:txBody>
                  <a:tcPr/>
                </a:tc>
              </a:tr>
              <a:tr h="370840">
                <a:tc>
                  <a:txBody>
                    <a:bodyPr/>
                    <a:lstStyle/>
                    <a:p>
                      <a:r>
                        <a:rPr lang="en-US" dirty="0" smtClean="0"/>
                        <a:t>Las </a:t>
                      </a:r>
                      <a:r>
                        <a:rPr lang="en-US" dirty="0" err="1" smtClean="0"/>
                        <a:t>ciencias</a:t>
                      </a:r>
                      <a:endParaRPr lang="en-US" dirty="0"/>
                    </a:p>
                  </a:txBody>
                  <a:tcPr/>
                </a:tc>
                <a:tc>
                  <a:txBody>
                    <a:bodyPr/>
                    <a:lstStyle/>
                    <a:p>
                      <a:r>
                        <a:rPr lang="en-US" dirty="0" smtClean="0"/>
                        <a:t>Science</a:t>
                      </a:r>
                      <a:endParaRPr lang="en-US" dirty="0"/>
                    </a:p>
                  </a:txBody>
                  <a:tcPr/>
                </a:tc>
              </a:tr>
              <a:tr h="370840">
                <a:tc>
                  <a:txBody>
                    <a:bodyPr/>
                    <a:lstStyle/>
                    <a:p>
                      <a:r>
                        <a:rPr lang="en-US" dirty="0" smtClean="0"/>
                        <a:t>Las </a:t>
                      </a:r>
                      <a:r>
                        <a:rPr lang="en-US" dirty="0" err="1" smtClean="0"/>
                        <a:t>matemáticas</a:t>
                      </a:r>
                      <a:endParaRPr lang="en-US" dirty="0"/>
                    </a:p>
                  </a:txBody>
                  <a:tcPr/>
                </a:tc>
                <a:tc>
                  <a:txBody>
                    <a:bodyPr/>
                    <a:lstStyle/>
                    <a:p>
                      <a:r>
                        <a:rPr lang="en-US" dirty="0" smtClean="0"/>
                        <a:t>Math</a:t>
                      </a:r>
                      <a:endParaRPr lang="en-US" dirty="0"/>
                    </a:p>
                  </a:txBody>
                  <a:tcPr/>
                </a:tc>
              </a:tr>
              <a:tr h="370840">
                <a:tc>
                  <a:txBody>
                    <a:bodyPr/>
                    <a:lstStyle/>
                    <a:p>
                      <a:r>
                        <a:rPr lang="en-US" dirty="0" smtClean="0"/>
                        <a:t>El arte</a:t>
                      </a:r>
                      <a:endParaRPr lang="en-US" dirty="0"/>
                    </a:p>
                  </a:txBody>
                  <a:tcPr/>
                </a:tc>
                <a:tc>
                  <a:txBody>
                    <a:bodyPr/>
                    <a:lstStyle/>
                    <a:p>
                      <a:r>
                        <a:rPr lang="en-US" dirty="0" smtClean="0"/>
                        <a:t>Art</a:t>
                      </a:r>
                      <a:endParaRPr lang="en-US" dirty="0"/>
                    </a:p>
                  </a:txBody>
                  <a:tcPr/>
                </a:tc>
              </a:tr>
              <a:tr h="370840">
                <a:tc>
                  <a:txBody>
                    <a:bodyPr/>
                    <a:lstStyle/>
                    <a:p>
                      <a:r>
                        <a:rPr lang="en-US" dirty="0" smtClean="0"/>
                        <a:t>La </a:t>
                      </a:r>
                      <a:r>
                        <a:rPr lang="en-US" dirty="0" err="1" smtClean="0"/>
                        <a:t>educación</a:t>
                      </a:r>
                      <a:r>
                        <a:rPr lang="en-US" dirty="0" smtClean="0"/>
                        <a:t> </a:t>
                      </a:r>
                      <a:r>
                        <a:rPr lang="en-US" dirty="0" err="1" smtClean="0"/>
                        <a:t>física</a:t>
                      </a:r>
                      <a:endParaRPr lang="en-US" dirty="0"/>
                    </a:p>
                  </a:txBody>
                  <a:tcPr/>
                </a:tc>
                <a:tc>
                  <a:txBody>
                    <a:bodyPr/>
                    <a:lstStyle/>
                    <a:p>
                      <a:r>
                        <a:rPr lang="en-US" dirty="0" smtClean="0"/>
                        <a:t>Physical</a:t>
                      </a:r>
                      <a:r>
                        <a:rPr lang="en-US" baseline="0" dirty="0" smtClean="0"/>
                        <a:t> education</a:t>
                      </a:r>
                      <a:endParaRPr lang="en-US" dirty="0"/>
                    </a:p>
                  </a:txBody>
                  <a:tcPr/>
                </a:tc>
              </a:tr>
              <a:tr h="370840">
                <a:tc>
                  <a:txBody>
                    <a:bodyPr/>
                    <a:lstStyle/>
                    <a:p>
                      <a:r>
                        <a:rPr lang="en-US" dirty="0" smtClean="0"/>
                        <a:t>El </a:t>
                      </a:r>
                      <a:r>
                        <a:rPr lang="en-US" dirty="0" err="1" smtClean="0"/>
                        <a:t>inglés</a:t>
                      </a:r>
                      <a:endParaRPr lang="en-US" dirty="0"/>
                    </a:p>
                  </a:txBody>
                  <a:tcPr/>
                </a:tc>
                <a:tc>
                  <a:txBody>
                    <a:bodyPr/>
                    <a:lstStyle/>
                    <a:p>
                      <a:r>
                        <a:rPr lang="en-US" dirty="0" smtClean="0"/>
                        <a:t>English</a:t>
                      </a:r>
                      <a:endParaRPr lang="en-US" dirty="0"/>
                    </a:p>
                  </a:txBody>
                  <a:tcPr/>
                </a:tc>
              </a:tr>
              <a:tr h="370840">
                <a:tc>
                  <a:txBody>
                    <a:bodyPr/>
                    <a:lstStyle/>
                    <a:p>
                      <a:r>
                        <a:rPr lang="en-US" dirty="0" smtClean="0"/>
                        <a:t>El</a:t>
                      </a:r>
                      <a:r>
                        <a:rPr lang="en-US" baseline="0" dirty="0" smtClean="0"/>
                        <a:t> </a:t>
                      </a:r>
                      <a:r>
                        <a:rPr lang="en-US" baseline="0" dirty="0" err="1" smtClean="0"/>
                        <a:t>español</a:t>
                      </a:r>
                      <a:endParaRPr lang="en-US" dirty="0"/>
                    </a:p>
                  </a:txBody>
                  <a:tcPr/>
                </a:tc>
                <a:tc>
                  <a:txBody>
                    <a:bodyPr/>
                    <a:lstStyle/>
                    <a:p>
                      <a:r>
                        <a:rPr lang="en-US" dirty="0" smtClean="0"/>
                        <a:t>Spanish</a:t>
                      </a:r>
                      <a:endParaRPr lang="en-US" dirty="0"/>
                    </a:p>
                  </a:txBody>
                  <a:tcPr/>
                </a:tc>
              </a:tr>
              <a:tr h="370840">
                <a:tc>
                  <a:txBody>
                    <a:bodyPr/>
                    <a:lstStyle/>
                    <a:p>
                      <a:r>
                        <a:rPr lang="en-US" dirty="0" smtClean="0"/>
                        <a:t>El </a:t>
                      </a:r>
                      <a:r>
                        <a:rPr lang="en-US" dirty="0" err="1" smtClean="0"/>
                        <a:t>francés</a:t>
                      </a:r>
                      <a:endParaRPr lang="en-US" dirty="0"/>
                    </a:p>
                  </a:txBody>
                  <a:tcPr/>
                </a:tc>
                <a:tc>
                  <a:txBody>
                    <a:bodyPr/>
                    <a:lstStyle/>
                    <a:p>
                      <a:r>
                        <a:rPr lang="en-US" dirty="0" smtClean="0"/>
                        <a:t>French</a:t>
                      </a:r>
                      <a:endParaRPr lang="en-US"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81000" y="0"/>
          <a:ext cx="8534400" cy="6675120"/>
        </p:xfrm>
        <a:graphic>
          <a:graphicData uri="http://schemas.openxmlformats.org/drawingml/2006/table">
            <a:tbl>
              <a:tblPr firstRow="1" bandRow="1">
                <a:tableStyleId>{5C22544A-7EE6-4342-B048-85BDC9FD1C3A}</a:tableStyleId>
              </a:tblPr>
              <a:tblGrid>
                <a:gridCol w="4267200"/>
                <a:gridCol w="4267200"/>
              </a:tblGrid>
              <a:tr h="370840">
                <a:tc>
                  <a:txBody>
                    <a:bodyPr/>
                    <a:lstStyle/>
                    <a:p>
                      <a:r>
                        <a:rPr lang="en-US" b="0" dirty="0" smtClean="0">
                          <a:solidFill>
                            <a:srgbClr val="000000"/>
                          </a:solidFill>
                        </a:rPr>
                        <a:t>El </a:t>
                      </a:r>
                      <a:r>
                        <a:rPr lang="en-US" b="0" dirty="0" err="1" smtClean="0">
                          <a:solidFill>
                            <a:srgbClr val="000000"/>
                          </a:solidFill>
                        </a:rPr>
                        <a:t>alemán</a:t>
                      </a:r>
                      <a:endParaRPr lang="en-US" b="0" dirty="0">
                        <a:solidFill>
                          <a:srgbClr val="000000"/>
                        </a:solidFill>
                      </a:endParaRPr>
                    </a:p>
                  </a:txBody>
                  <a:tcPr/>
                </a:tc>
                <a:tc>
                  <a:txBody>
                    <a:bodyPr/>
                    <a:lstStyle/>
                    <a:p>
                      <a:r>
                        <a:rPr lang="en-US" b="0" dirty="0" smtClean="0">
                          <a:solidFill>
                            <a:srgbClr val="000000"/>
                          </a:solidFill>
                        </a:rPr>
                        <a:t>German</a:t>
                      </a:r>
                      <a:endParaRPr lang="en-US" b="0" dirty="0">
                        <a:solidFill>
                          <a:srgbClr val="000000"/>
                        </a:solidFill>
                      </a:endParaRPr>
                    </a:p>
                  </a:txBody>
                  <a:tcPr/>
                </a:tc>
              </a:tr>
              <a:tr h="370840">
                <a:tc>
                  <a:txBody>
                    <a:bodyPr/>
                    <a:lstStyle/>
                    <a:p>
                      <a:r>
                        <a:rPr lang="en-US" dirty="0" smtClean="0"/>
                        <a:t>El chino</a:t>
                      </a:r>
                      <a:endParaRPr lang="en-US" dirty="0"/>
                    </a:p>
                  </a:txBody>
                  <a:tcPr/>
                </a:tc>
                <a:tc>
                  <a:txBody>
                    <a:bodyPr/>
                    <a:lstStyle/>
                    <a:p>
                      <a:r>
                        <a:rPr lang="en-US" dirty="0" smtClean="0"/>
                        <a:t>Chinese</a:t>
                      </a:r>
                      <a:endParaRPr lang="en-US" dirty="0"/>
                    </a:p>
                  </a:txBody>
                  <a:tcPr/>
                </a:tc>
              </a:tr>
              <a:tr h="370840">
                <a:tc>
                  <a:txBody>
                    <a:bodyPr/>
                    <a:lstStyle/>
                    <a:p>
                      <a:r>
                        <a:rPr lang="en-US" dirty="0" smtClean="0"/>
                        <a:t>El </a:t>
                      </a:r>
                      <a:r>
                        <a:rPr lang="en-US" dirty="0" err="1" smtClean="0"/>
                        <a:t>árabe</a:t>
                      </a:r>
                      <a:endParaRPr lang="en-US" dirty="0"/>
                    </a:p>
                  </a:txBody>
                  <a:tcPr/>
                </a:tc>
                <a:tc>
                  <a:txBody>
                    <a:bodyPr/>
                    <a:lstStyle/>
                    <a:p>
                      <a:r>
                        <a:rPr lang="en-US" dirty="0" smtClean="0"/>
                        <a:t>Arabic</a:t>
                      </a:r>
                      <a:endParaRPr lang="en-US" dirty="0"/>
                    </a:p>
                  </a:txBody>
                  <a:tcPr/>
                </a:tc>
              </a:tr>
              <a:tr h="370840">
                <a:tc>
                  <a:txBody>
                    <a:bodyPr/>
                    <a:lstStyle/>
                    <a:p>
                      <a:r>
                        <a:rPr lang="en-US" dirty="0" smtClean="0"/>
                        <a:t>El </a:t>
                      </a:r>
                      <a:r>
                        <a:rPr lang="en-US" dirty="0" err="1" smtClean="0"/>
                        <a:t>japonés</a:t>
                      </a:r>
                      <a:endParaRPr lang="en-US" dirty="0"/>
                    </a:p>
                  </a:txBody>
                  <a:tcPr/>
                </a:tc>
                <a:tc>
                  <a:txBody>
                    <a:bodyPr/>
                    <a:lstStyle/>
                    <a:p>
                      <a:r>
                        <a:rPr lang="en-US" dirty="0" smtClean="0"/>
                        <a:t>Japanese</a:t>
                      </a:r>
                      <a:endParaRPr lang="en-US" dirty="0"/>
                    </a:p>
                  </a:txBody>
                  <a:tcPr/>
                </a:tc>
              </a:tr>
              <a:tr h="370840">
                <a:tc>
                  <a:txBody>
                    <a:bodyPr/>
                    <a:lstStyle/>
                    <a:p>
                      <a:r>
                        <a:rPr lang="en-US" dirty="0" smtClean="0"/>
                        <a:t>El </a:t>
                      </a:r>
                      <a:r>
                        <a:rPr lang="en-US" dirty="0" err="1" smtClean="0"/>
                        <a:t>latín</a:t>
                      </a:r>
                      <a:endParaRPr lang="en-US" dirty="0"/>
                    </a:p>
                  </a:txBody>
                  <a:tcPr/>
                </a:tc>
                <a:tc>
                  <a:txBody>
                    <a:bodyPr/>
                    <a:lstStyle/>
                    <a:p>
                      <a:r>
                        <a:rPr lang="en-US" dirty="0" smtClean="0"/>
                        <a:t>Latin</a:t>
                      </a:r>
                      <a:endParaRPr lang="en-US" dirty="0"/>
                    </a:p>
                  </a:txBody>
                  <a:tcPr/>
                </a:tc>
              </a:tr>
              <a:tr h="370840">
                <a:tc>
                  <a:txBody>
                    <a:bodyPr/>
                    <a:lstStyle/>
                    <a:p>
                      <a:r>
                        <a:rPr lang="en-US" dirty="0" smtClean="0"/>
                        <a:t>Mi </a:t>
                      </a:r>
                      <a:r>
                        <a:rPr lang="en-US" dirty="0" err="1" smtClean="0"/>
                        <a:t>horario</a:t>
                      </a:r>
                      <a:r>
                        <a:rPr lang="en-US" baseline="0" dirty="0" smtClean="0"/>
                        <a:t> de </a:t>
                      </a:r>
                      <a:r>
                        <a:rPr lang="en-US" baseline="0" dirty="0" err="1" smtClean="0"/>
                        <a:t>clases</a:t>
                      </a:r>
                      <a:endParaRPr lang="en-US" dirty="0"/>
                    </a:p>
                  </a:txBody>
                  <a:tcPr/>
                </a:tc>
                <a:tc>
                  <a:txBody>
                    <a:bodyPr/>
                    <a:lstStyle/>
                    <a:p>
                      <a:r>
                        <a:rPr lang="en-US" dirty="0" smtClean="0"/>
                        <a:t>My class schedule</a:t>
                      </a:r>
                      <a:endParaRPr lang="en-US" dirty="0"/>
                    </a:p>
                  </a:txBody>
                  <a:tcPr/>
                </a:tc>
              </a:tr>
              <a:tr h="370840">
                <a:tc>
                  <a:txBody>
                    <a:bodyPr/>
                    <a:lstStyle/>
                    <a:p>
                      <a:r>
                        <a:rPr lang="en-US" dirty="0" err="1" smtClean="0"/>
                        <a:t>Primero</a:t>
                      </a:r>
                      <a:r>
                        <a:rPr lang="en-US" baseline="0" dirty="0" smtClean="0"/>
                        <a:t> </a:t>
                      </a:r>
                      <a:r>
                        <a:rPr lang="en-US" baseline="0" dirty="0" err="1" smtClean="0"/>
                        <a:t>tengo</a:t>
                      </a:r>
                      <a:endParaRPr lang="en-US" dirty="0"/>
                    </a:p>
                  </a:txBody>
                  <a:tcPr/>
                </a:tc>
                <a:tc>
                  <a:txBody>
                    <a:bodyPr/>
                    <a:lstStyle/>
                    <a:p>
                      <a:r>
                        <a:rPr lang="en-US" dirty="0" smtClean="0"/>
                        <a:t>First,</a:t>
                      </a:r>
                      <a:r>
                        <a:rPr lang="en-US" baseline="0" dirty="0" smtClean="0"/>
                        <a:t> I have</a:t>
                      </a:r>
                      <a:endParaRPr lang="en-US" dirty="0"/>
                    </a:p>
                  </a:txBody>
                  <a:tcPr/>
                </a:tc>
              </a:tr>
              <a:tr h="370840">
                <a:tc>
                  <a:txBody>
                    <a:bodyPr/>
                    <a:lstStyle/>
                    <a:p>
                      <a:r>
                        <a:rPr lang="en-US" dirty="0" err="1" smtClean="0"/>
                        <a:t>Por</a:t>
                      </a:r>
                      <a:r>
                        <a:rPr lang="en-US" dirty="0" smtClean="0"/>
                        <a:t> la </a:t>
                      </a:r>
                      <a:r>
                        <a:rPr lang="en-US" dirty="0" err="1" smtClean="0"/>
                        <a:t>mañana</a:t>
                      </a:r>
                      <a:r>
                        <a:rPr lang="en-US" dirty="0" smtClean="0"/>
                        <a:t> </a:t>
                      </a:r>
                      <a:r>
                        <a:rPr lang="en-US" dirty="0" err="1" smtClean="0"/>
                        <a:t>tengo</a:t>
                      </a:r>
                      <a:r>
                        <a:rPr lang="en-US" dirty="0" smtClean="0"/>
                        <a:t>…</a:t>
                      </a:r>
                      <a:endParaRPr lang="en-US" dirty="0"/>
                    </a:p>
                  </a:txBody>
                  <a:tcPr/>
                </a:tc>
                <a:tc>
                  <a:txBody>
                    <a:bodyPr/>
                    <a:lstStyle/>
                    <a:p>
                      <a:r>
                        <a:rPr lang="en-US" dirty="0" smtClean="0"/>
                        <a:t>In the</a:t>
                      </a:r>
                      <a:r>
                        <a:rPr lang="en-US" baseline="0" dirty="0" smtClean="0"/>
                        <a:t> morning, I have</a:t>
                      </a:r>
                      <a:endParaRPr lang="en-US" dirty="0"/>
                    </a:p>
                  </a:txBody>
                  <a:tcPr/>
                </a:tc>
              </a:tr>
              <a:tr h="370840">
                <a:tc>
                  <a:txBody>
                    <a:bodyPr/>
                    <a:lstStyle/>
                    <a:p>
                      <a:r>
                        <a:rPr lang="en-US" dirty="0" err="1" smtClean="0"/>
                        <a:t>Luego</a:t>
                      </a:r>
                      <a:r>
                        <a:rPr lang="en-US" dirty="0" smtClean="0"/>
                        <a:t> </a:t>
                      </a:r>
                      <a:r>
                        <a:rPr lang="en-US" dirty="0" err="1" smtClean="0"/>
                        <a:t>tengo</a:t>
                      </a:r>
                      <a:endParaRPr lang="en-US" dirty="0"/>
                    </a:p>
                  </a:txBody>
                  <a:tcPr/>
                </a:tc>
                <a:tc>
                  <a:txBody>
                    <a:bodyPr/>
                    <a:lstStyle/>
                    <a:p>
                      <a:r>
                        <a:rPr lang="en-US" dirty="0" smtClean="0"/>
                        <a:t>Then I</a:t>
                      </a:r>
                      <a:r>
                        <a:rPr lang="en-US" baseline="0" dirty="0" smtClean="0"/>
                        <a:t> have</a:t>
                      </a:r>
                      <a:endParaRPr lang="en-US" dirty="0"/>
                    </a:p>
                  </a:txBody>
                  <a:tcPr/>
                </a:tc>
              </a:tr>
              <a:tr h="370840">
                <a:tc>
                  <a:txBody>
                    <a:bodyPr/>
                    <a:lstStyle/>
                    <a:p>
                      <a:r>
                        <a:rPr lang="en-US" dirty="0" err="1" smtClean="0"/>
                        <a:t>Después</a:t>
                      </a:r>
                      <a:endParaRPr lang="en-US" dirty="0"/>
                    </a:p>
                  </a:txBody>
                  <a:tcPr/>
                </a:tc>
                <a:tc>
                  <a:txBody>
                    <a:bodyPr/>
                    <a:lstStyle/>
                    <a:p>
                      <a:r>
                        <a:rPr lang="en-US" dirty="0" smtClean="0"/>
                        <a:t>After that</a:t>
                      </a:r>
                      <a:endParaRPr lang="en-US" dirty="0"/>
                    </a:p>
                  </a:txBody>
                  <a:tcPr/>
                </a:tc>
              </a:tr>
              <a:tr h="370840">
                <a:tc>
                  <a:txBody>
                    <a:bodyPr/>
                    <a:lstStyle/>
                    <a:p>
                      <a:r>
                        <a:rPr lang="en-US" dirty="0" err="1" smtClean="0"/>
                        <a:t>Por</a:t>
                      </a:r>
                      <a:r>
                        <a:rPr lang="en-US" dirty="0" smtClean="0"/>
                        <a:t> la </a:t>
                      </a:r>
                      <a:r>
                        <a:rPr lang="en-US" dirty="0" err="1" smtClean="0"/>
                        <a:t>tarde</a:t>
                      </a:r>
                      <a:r>
                        <a:rPr lang="en-US" dirty="0" smtClean="0"/>
                        <a:t> </a:t>
                      </a:r>
                      <a:r>
                        <a:rPr lang="en-US" dirty="0" err="1" smtClean="0"/>
                        <a:t>tengo</a:t>
                      </a:r>
                      <a:endParaRPr lang="en-US" dirty="0"/>
                    </a:p>
                  </a:txBody>
                  <a:tcPr/>
                </a:tc>
                <a:tc>
                  <a:txBody>
                    <a:bodyPr/>
                    <a:lstStyle/>
                    <a:p>
                      <a:r>
                        <a:rPr lang="en-US" dirty="0" smtClean="0"/>
                        <a:t>In the afternoon,</a:t>
                      </a:r>
                      <a:r>
                        <a:rPr lang="en-US" baseline="0" dirty="0" smtClean="0"/>
                        <a:t> I have</a:t>
                      </a:r>
                      <a:endParaRPr lang="en-US" dirty="0"/>
                    </a:p>
                  </a:txBody>
                  <a:tcPr/>
                </a:tc>
              </a:tr>
              <a:tr h="370840">
                <a:tc>
                  <a:txBody>
                    <a:bodyPr/>
                    <a:lstStyle/>
                    <a:p>
                      <a:r>
                        <a:rPr lang="en-US" dirty="0" err="1" smtClean="0"/>
                        <a:t>Por</a:t>
                      </a:r>
                      <a:r>
                        <a:rPr lang="en-US" dirty="0" smtClean="0"/>
                        <a:t> fin </a:t>
                      </a:r>
                      <a:r>
                        <a:rPr lang="en-US" dirty="0" err="1" smtClean="0"/>
                        <a:t>tengo</a:t>
                      </a:r>
                      <a:r>
                        <a:rPr lang="en-US" dirty="0" smtClean="0"/>
                        <a:t>..</a:t>
                      </a:r>
                      <a:endParaRPr lang="en-US" dirty="0"/>
                    </a:p>
                  </a:txBody>
                  <a:tcPr/>
                </a:tc>
                <a:tc>
                  <a:txBody>
                    <a:bodyPr/>
                    <a:lstStyle/>
                    <a:p>
                      <a:r>
                        <a:rPr lang="en-US" dirty="0" smtClean="0"/>
                        <a:t>I last I have</a:t>
                      </a:r>
                      <a:endParaRPr lang="en-US" dirty="0"/>
                    </a:p>
                  </a:txBody>
                  <a:tcPr/>
                </a:tc>
              </a:tr>
              <a:tr h="370840">
                <a:tc>
                  <a:txBody>
                    <a:bodyPr/>
                    <a:lstStyle/>
                    <a:p>
                      <a:r>
                        <a:rPr lang="en-US" dirty="0" smtClean="0"/>
                        <a:t>La </a:t>
                      </a:r>
                      <a:r>
                        <a:rPr lang="en-US" dirty="0" err="1" smtClean="0"/>
                        <a:t>clase</a:t>
                      </a:r>
                      <a:r>
                        <a:rPr lang="en-US" dirty="0" smtClean="0"/>
                        <a:t> de</a:t>
                      </a:r>
                      <a:r>
                        <a:rPr lang="en-US" baseline="0" dirty="0" smtClean="0"/>
                        <a:t> </a:t>
                      </a:r>
                      <a:r>
                        <a:rPr lang="en-US" baseline="0" dirty="0" err="1" smtClean="0"/>
                        <a:t>ciencias</a:t>
                      </a:r>
                      <a:endParaRPr lang="en-US" dirty="0"/>
                    </a:p>
                  </a:txBody>
                  <a:tcPr/>
                </a:tc>
                <a:tc>
                  <a:txBody>
                    <a:bodyPr/>
                    <a:lstStyle/>
                    <a:p>
                      <a:r>
                        <a:rPr lang="en-US" dirty="0" smtClean="0"/>
                        <a:t>Science class</a:t>
                      </a:r>
                      <a:endParaRPr lang="en-US" dirty="0"/>
                    </a:p>
                  </a:txBody>
                  <a:tcPr/>
                </a:tc>
              </a:tr>
              <a:tr h="370840">
                <a:tc>
                  <a:txBody>
                    <a:bodyPr/>
                    <a:lstStyle/>
                    <a:p>
                      <a:r>
                        <a:rPr lang="en-US" dirty="0" smtClean="0"/>
                        <a:t>La </a:t>
                      </a:r>
                      <a:r>
                        <a:rPr lang="en-US" dirty="0" err="1" smtClean="0"/>
                        <a:t>clase</a:t>
                      </a:r>
                      <a:r>
                        <a:rPr lang="en-US" dirty="0" smtClean="0"/>
                        <a:t> de </a:t>
                      </a:r>
                      <a:r>
                        <a:rPr lang="en-US" dirty="0" err="1" smtClean="0"/>
                        <a:t>inglés</a:t>
                      </a:r>
                      <a:endParaRPr lang="en-US" dirty="0"/>
                    </a:p>
                  </a:txBody>
                  <a:tcPr/>
                </a:tc>
                <a:tc>
                  <a:txBody>
                    <a:bodyPr/>
                    <a:lstStyle/>
                    <a:p>
                      <a:r>
                        <a:rPr lang="en-US" dirty="0" smtClean="0"/>
                        <a:t>English class</a:t>
                      </a:r>
                      <a:endParaRPr lang="en-US" dirty="0"/>
                    </a:p>
                  </a:txBody>
                  <a:tcPr/>
                </a:tc>
              </a:tr>
              <a:tr h="370840">
                <a:tc>
                  <a:txBody>
                    <a:bodyPr/>
                    <a:lstStyle/>
                    <a:p>
                      <a:r>
                        <a:rPr lang="en-US" dirty="0" smtClean="0"/>
                        <a:t>La </a:t>
                      </a:r>
                      <a:r>
                        <a:rPr lang="en-US" dirty="0" err="1" smtClean="0"/>
                        <a:t>clase</a:t>
                      </a:r>
                      <a:r>
                        <a:rPr lang="en-US" dirty="0" smtClean="0"/>
                        <a:t> de </a:t>
                      </a:r>
                      <a:r>
                        <a:rPr lang="en-US" dirty="0" err="1" smtClean="0"/>
                        <a:t>español</a:t>
                      </a:r>
                      <a:endParaRPr lang="en-US" dirty="0"/>
                    </a:p>
                  </a:txBody>
                  <a:tcPr/>
                </a:tc>
                <a:tc>
                  <a:txBody>
                    <a:bodyPr/>
                    <a:lstStyle/>
                    <a:p>
                      <a:r>
                        <a:rPr lang="en-US" dirty="0" smtClean="0"/>
                        <a:t>Spanish class</a:t>
                      </a:r>
                      <a:endParaRPr lang="en-US" dirty="0"/>
                    </a:p>
                  </a:txBody>
                  <a:tcPr/>
                </a:tc>
              </a:tr>
              <a:tr h="370840">
                <a:tc>
                  <a:txBody>
                    <a:bodyPr/>
                    <a:lstStyle/>
                    <a:p>
                      <a:r>
                        <a:rPr lang="en-US" dirty="0" smtClean="0"/>
                        <a:t>La </a:t>
                      </a:r>
                      <a:r>
                        <a:rPr lang="en-US" dirty="0" err="1" smtClean="0"/>
                        <a:t>clase</a:t>
                      </a:r>
                      <a:r>
                        <a:rPr lang="en-US" dirty="0" smtClean="0"/>
                        <a:t> de </a:t>
                      </a:r>
                      <a:r>
                        <a:rPr lang="en-US" dirty="0" err="1" smtClean="0"/>
                        <a:t>francés</a:t>
                      </a:r>
                      <a:endParaRPr lang="en-US" dirty="0"/>
                    </a:p>
                  </a:txBody>
                  <a:tcPr/>
                </a:tc>
                <a:tc>
                  <a:txBody>
                    <a:bodyPr/>
                    <a:lstStyle/>
                    <a:p>
                      <a:r>
                        <a:rPr lang="en-US" dirty="0" smtClean="0"/>
                        <a:t>French class</a:t>
                      </a:r>
                      <a:endParaRPr lang="en-US" dirty="0"/>
                    </a:p>
                  </a:txBody>
                  <a:tcPr/>
                </a:tc>
              </a:tr>
              <a:tr h="370840">
                <a:tc>
                  <a:txBody>
                    <a:bodyPr/>
                    <a:lstStyle/>
                    <a:p>
                      <a:r>
                        <a:rPr lang="en-US" dirty="0" smtClean="0"/>
                        <a:t>La </a:t>
                      </a:r>
                      <a:r>
                        <a:rPr lang="en-US" dirty="0" err="1" smtClean="0"/>
                        <a:t>clase</a:t>
                      </a:r>
                      <a:r>
                        <a:rPr lang="en-US" dirty="0" smtClean="0"/>
                        <a:t> de </a:t>
                      </a:r>
                      <a:r>
                        <a:rPr lang="en-US" dirty="0" err="1" smtClean="0"/>
                        <a:t>salud</a:t>
                      </a:r>
                      <a:endParaRPr lang="en-US" dirty="0"/>
                    </a:p>
                  </a:txBody>
                  <a:tcPr/>
                </a:tc>
                <a:tc>
                  <a:txBody>
                    <a:bodyPr/>
                    <a:lstStyle/>
                    <a:p>
                      <a:r>
                        <a:rPr lang="en-US" dirty="0" smtClean="0"/>
                        <a:t>Health</a:t>
                      </a:r>
                      <a:r>
                        <a:rPr lang="en-US" baseline="0" dirty="0" smtClean="0"/>
                        <a:t> class</a:t>
                      </a:r>
                      <a:endParaRPr lang="en-US" dirty="0"/>
                    </a:p>
                  </a:txBody>
                  <a:tcPr/>
                </a:tc>
              </a:tr>
              <a:tr h="370840">
                <a:tc>
                  <a:txBody>
                    <a:bodyPr/>
                    <a:lstStyle/>
                    <a:p>
                      <a:r>
                        <a:rPr lang="en-US" dirty="0" smtClean="0"/>
                        <a:t>La </a:t>
                      </a:r>
                      <a:r>
                        <a:rPr lang="en-US" dirty="0" err="1" smtClean="0"/>
                        <a:t>clase</a:t>
                      </a:r>
                      <a:r>
                        <a:rPr lang="en-US" dirty="0" smtClean="0"/>
                        <a:t> de </a:t>
                      </a:r>
                      <a:r>
                        <a:rPr lang="en-US" dirty="0" err="1" smtClean="0"/>
                        <a:t>música</a:t>
                      </a:r>
                      <a:endParaRPr lang="en-US" dirty="0"/>
                    </a:p>
                  </a:txBody>
                  <a:tcPr/>
                </a:tc>
                <a:tc>
                  <a:txBody>
                    <a:bodyPr/>
                    <a:lstStyle/>
                    <a:p>
                      <a:r>
                        <a:rPr lang="en-US" dirty="0" smtClean="0"/>
                        <a:t>Music class</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52400" y="96521"/>
          <a:ext cx="8610600" cy="6923682"/>
        </p:xfrm>
        <a:graphic>
          <a:graphicData uri="http://schemas.openxmlformats.org/drawingml/2006/table">
            <a:tbl>
              <a:tblPr firstRow="1" bandRow="1">
                <a:tableStyleId>{5C22544A-7EE6-4342-B048-85BDC9FD1C3A}</a:tableStyleId>
              </a:tblPr>
              <a:tblGrid>
                <a:gridCol w="4305300"/>
                <a:gridCol w="4305300"/>
              </a:tblGrid>
              <a:tr h="814634">
                <a:tc>
                  <a:txBody>
                    <a:bodyPr/>
                    <a:lstStyle/>
                    <a:p>
                      <a:r>
                        <a:rPr lang="en-US" sz="2400" b="0" dirty="0" smtClean="0">
                          <a:solidFill>
                            <a:schemeClr val="tx1"/>
                          </a:solidFill>
                        </a:rPr>
                        <a:t>La </a:t>
                      </a:r>
                      <a:r>
                        <a:rPr lang="en-US" sz="2400" b="0" dirty="0" err="1" smtClean="0">
                          <a:solidFill>
                            <a:schemeClr val="tx1"/>
                          </a:solidFill>
                        </a:rPr>
                        <a:t>clase</a:t>
                      </a:r>
                      <a:r>
                        <a:rPr lang="en-US" sz="2400" b="0" dirty="0" smtClean="0">
                          <a:solidFill>
                            <a:schemeClr val="tx1"/>
                          </a:solidFill>
                        </a:rPr>
                        <a:t> de </a:t>
                      </a:r>
                      <a:r>
                        <a:rPr lang="en-US" sz="2400" b="0" dirty="0" err="1" smtClean="0">
                          <a:solidFill>
                            <a:schemeClr val="tx1"/>
                          </a:solidFill>
                        </a:rPr>
                        <a:t>educación</a:t>
                      </a:r>
                      <a:r>
                        <a:rPr lang="en-US" sz="2400" b="0" dirty="0" smtClean="0">
                          <a:solidFill>
                            <a:schemeClr val="tx1"/>
                          </a:solidFill>
                        </a:rPr>
                        <a:t> </a:t>
                      </a:r>
                      <a:r>
                        <a:rPr lang="en-US" sz="2400" b="0" dirty="0" err="1" smtClean="0">
                          <a:solidFill>
                            <a:schemeClr val="tx1"/>
                          </a:solidFill>
                        </a:rPr>
                        <a:t>física</a:t>
                      </a:r>
                      <a:endParaRPr lang="en-US" sz="2400" b="0" dirty="0">
                        <a:solidFill>
                          <a:schemeClr val="tx1"/>
                        </a:solidFill>
                      </a:endParaRPr>
                    </a:p>
                  </a:txBody>
                  <a:tcPr/>
                </a:tc>
                <a:tc>
                  <a:txBody>
                    <a:bodyPr/>
                    <a:lstStyle/>
                    <a:p>
                      <a:r>
                        <a:rPr lang="en-US" sz="2400" b="0" dirty="0" smtClean="0">
                          <a:solidFill>
                            <a:schemeClr val="tx1"/>
                          </a:solidFill>
                        </a:rPr>
                        <a:t>Physical education class</a:t>
                      </a:r>
                      <a:endParaRPr lang="en-US" sz="2400" b="0" dirty="0">
                        <a:solidFill>
                          <a:schemeClr val="tx1"/>
                        </a:solidFill>
                      </a:endParaRPr>
                    </a:p>
                  </a:txBody>
                  <a:tcPr/>
                </a:tc>
              </a:tr>
              <a:tr h="660761">
                <a:tc>
                  <a:txBody>
                    <a:bodyPr/>
                    <a:lstStyle/>
                    <a:p>
                      <a:r>
                        <a:rPr lang="en-US" sz="2400" dirty="0" smtClean="0"/>
                        <a:t>La </a:t>
                      </a:r>
                      <a:r>
                        <a:rPr lang="en-US" sz="2400" dirty="0" err="1" smtClean="0"/>
                        <a:t>clase</a:t>
                      </a:r>
                      <a:r>
                        <a:rPr lang="en-US" sz="2400" dirty="0" smtClean="0"/>
                        <a:t> de </a:t>
                      </a:r>
                      <a:r>
                        <a:rPr lang="en-US" sz="2400" dirty="0" err="1" smtClean="0"/>
                        <a:t>matemáticas</a:t>
                      </a:r>
                      <a:endParaRPr lang="en-US" sz="2400" dirty="0"/>
                    </a:p>
                  </a:txBody>
                  <a:tcPr/>
                </a:tc>
                <a:tc>
                  <a:txBody>
                    <a:bodyPr/>
                    <a:lstStyle/>
                    <a:p>
                      <a:r>
                        <a:rPr lang="en-US" sz="2400" dirty="0" smtClean="0"/>
                        <a:t>Math</a:t>
                      </a:r>
                      <a:r>
                        <a:rPr lang="en-US" sz="2400" baseline="0" dirty="0" smtClean="0"/>
                        <a:t> class</a:t>
                      </a:r>
                      <a:endParaRPr lang="en-US" sz="2400" dirty="0"/>
                    </a:p>
                  </a:txBody>
                  <a:tcPr/>
                </a:tc>
              </a:tr>
              <a:tr h="660761">
                <a:tc>
                  <a:txBody>
                    <a:bodyPr/>
                    <a:lstStyle/>
                    <a:p>
                      <a:r>
                        <a:rPr lang="en-US" sz="2400" dirty="0" smtClean="0"/>
                        <a:t>La </a:t>
                      </a:r>
                      <a:r>
                        <a:rPr lang="en-US" sz="2400" dirty="0" err="1" smtClean="0"/>
                        <a:t>clase</a:t>
                      </a:r>
                      <a:r>
                        <a:rPr lang="en-US" sz="2400" dirty="0" smtClean="0"/>
                        <a:t> de </a:t>
                      </a:r>
                      <a:r>
                        <a:rPr lang="en-US" sz="2400" dirty="0" err="1" smtClean="0"/>
                        <a:t>historia</a:t>
                      </a:r>
                      <a:endParaRPr lang="en-US" sz="2400" dirty="0"/>
                    </a:p>
                  </a:txBody>
                  <a:tcPr/>
                </a:tc>
                <a:tc>
                  <a:txBody>
                    <a:bodyPr/>
                    <a:lstStyle/>
                    <a:p>
                      <a:r>
                        <a:rPr lang="en-US" sz="2400" dirty="0" smtClean="0"/>
                        <a:t>History class</a:t>
                      </a:r>
                      <a:endParaRPr lang="en-US" sz="2400" dirty="0"/>
                    </a:p>
                  </a:txBody>
                  <a:tcPr/>
                </a:tc>
              </a:tr>
              <a:tr h="660761">
                <a:tc>
                  <a:txBody>
                    <a:bodyPr/>
                    <a:lstStyle/>
                    <a:p>
                      <a:r>
                        <a:rPr lang="en-US" sz="2400" dirty="0" smtClean="0"/>
                        <a:t>La </a:t>
                      </a:r>
                      <a:r>
                        <a:rPr lang="en-US" sz="2400" dirty="0" err="1" smtClean="0"/>
                        <a:t>clase</a:t>
                      </a:r>
                      <a:r>
                        <a:rPr lang="en-US" sz="2400" dirty="0" smtClean="0"/>
                        <a:t> de </a:t>
                      </a:r>
                      <a:r>
                        <a:rPr lang="en-US" sz="2400" dirty="0" err="1" smtClean="0"/>
                        <a:t>estudios</a:t>
                      </a:r>
                      <a:r>
                        <a:rPr lang="en-US" sz="2400" dirty="0" smtClean="0"/>
                        <a:t> </a:t>
                      </a:r>
                      <a:r>
                        <a:rPr lang="en-US" sz="2400" dirty="0" err="1" smtClean="0"/>
                        <a:t>sociales</a:t>
                      </a:r>
                      <a:endParaRPr lang="en-US" sz="2400" dirty="0"/>
                    </a:p>
                  </a:txBody>
                  <a:tcPr/>
                </a:tc>
                <a:tc>
                  <a:txBody>
                    <a:bodyPr/>
                    <a:lstStyle/>
                    <a:p>
                      <a:r>
                        <a:rPr lang="en-US" sz="2400" dirty="0" smtClean="0"/>
                        <a:t>Social studies class</a:t>
                      </a:r>
                      <a:endParaRPr lang="en-US" sz="2400" dirty="0"/>
                    </a:p>
                  </a:txBody>
                  <a:tcPr/>
                </a:tc>
              </a:tr>
              <a:tr h="660761">
                <a:tc>
                  <a:txBody>
                    <a:bodyPr/>
                    <a:lstStyle/>
                    <a:p>
                      <a:r>
                        <a:rPr lang="en-US" sz="2400" dirty="0" smtClean="0"/>
                        <a:t> </a:t>
                      </a:r>
                      <a:r>
                        <a:rPr lang="es-ES_tradnl" sz="2400" dirty="0" smtClean="0">
                          <a:solidFill>
                            <a:srgbClr val="000000"/>
                          </a:solidFill>
                          <a:latin typeface="Cambria"/>
                          <a:ea typeface="Cambria"/>
                          <a:cs typeface="Times New Roman"/>
                        </a:rPr>
                        <a:t>¿</a:t>
                      </a:r>
                      <a:r>
                        <a:rPr lang="en-US" sz="2400" dirty="0" smtClean="0"/>
                        <a:t>A</a:t>
                      </a:r>
                      <a:r>
                        <a:rPr lang="en-US" sz="2400" baseline="0" dirty="0" smtClean="0"/>
                        <a:t> </a:t>
                      </a:r>
                      <a:r>
                        <a:rPr lang="en-US" sz="2400" baseline="0" dirty="0" err="1" smtClean="0"/>
                        <a:t>qué</a:t>
                      </a:r>
                      <a:r>
                        <a:rPr lang="en-US" sz="2400" baseline="0" dirty="0" smtClean="0"/>
                        <a:t> </a:t>
                      </a:r>
                      <a:r>
                        <a:rPr lang="en-US" sz="2400" baseline="0" dirty="0" err="1" smtClean="0"/>
                        <a:t>hora</a:t>
                      </a:r>
                      <a:r>
                        <a:rPr lang="en-US" sz="2400" baseline="0" dirty="0" smtClean="0"/>
                        <a:t> </a:t>
                      </a:r>
                      <a:r>
                        <a:rPr lang="en-US" sz="2400" baseline="0" dirty="0" err="1" smtClean="0"/>
                        <a:t>tienes</a:t>
                      </a:r>
                      <a:r>
                        <a:rPr lang="en-US" sz="2400" baseline="0" dirty="0" smtClean="0"/>
                        <a:t> la </a:t>
                      </a:r>
                      <a:r>
                        <a:rPr lang="en-US" sz="2400" baseline="0" dirty="0" err="1" smtClean="0"/>
                        <a:t>clase</a:t>
                      </a:r>
                      <a:r>
                        <a:rPr lang="en-US" sz="2400" baseline="0" dirty="0" smtClean="0"/>
                        <a:t> de …?</a:t>
                      </a:r>
                      <a:endParaRPr lang="en-US" sz="2400" dirty="0"/>
                    </a:p>
                  </a:txBody>
                  <a:tcPr/>
                </a:tc>
                <a:tc>
                  <a:txBody>
                    <a:bodyPr/>
                    <a:lstStyle/>
                    <a:p>
                      <a:r>
                        <a:rPr lang="en-US" sz="2400" dirty="0" smtClean="0"/>
                        <a:t>At what time do you have ….class?</a:t>
                      </a:r>
                      <a:endParaRPr lang="en-US" sz="2400" dirty="0"/>
                    </a:p>
                  </a:txBody>
                  <a:tcPr/>
                </a:tc>
              </a:tr>
              <a:tr h="660761">
                <a:tc>
                  <a:txBody>
                    <a:bodyPr/>
                    <a:lstStyle/>
                    <a:p>
                      <a:r>
                        <a:rPr lang="en-US" sz="2400" dirty="0" smtClean="0"/>
                        <a:t> </a:t>
                      </a:r>
                      <a:r>
                        <a:rPr lang="es-ES_tradnl" sz="2400" dirty="0" smtClean="0">
                          <a:solidFill>
                            <a:srgbClr val="000000"/>
                          </a:solidFill>
                          <a:latin typeface="Cambria"/>
                          <a:ea typeface="Cambria"/>
                          <a:cs typeface="Times New Roman"/>
                        </a:rPr>
                        <a:t>¿Cuándo tienes la clase de ….?</a:t>
                      </a:r>
                      <a:endParaRPr lang="en-US" sz="2400" dirty="0"/>
                    </a:p>
                  </a:txBody>
                  <a:tcPr/>
                </a:tc>
                <a:tc>
                  <a:txBody>
                    <a:bodyPr/>
                    <a:lstStyle/>
                    <a:p>
                      <a:r>
                        <a:rPr lang="en-US" sz="2400" dirty="0" smtClean="0"/>
                        <a:t>When do you have ….class?</a:t>
                      </a:r>
                      <a:endParaRPr lang="en-US" sz="2400" dirty="0"/>
                    </a:p>
                  </a:txBody>
                  <a:tcPr/>
                </a:tc>
              </a:tr>
              <a:tr h="660761">
                <a:tc>
                  <a:txBody>
                    <a:bodyPr/>
                    <a:lstStyle/>
                    <a:p>
                      <a:r>
                        <a:rPr lang="en-US" sz="2400" dirty="0" smtClean="0"/>
                        <a:t>Me </a:t>
                      </a:r>
                      <a:r>
                        <a:rPr lang="en-US" sz="2400" dirty="0" err="1" smtClean="0"/>
                        <a:t>gusta</a:t>
                      </a:r>
                      <a:r>
                        <a:rPr lang="en-US" sz="2400" dirty="0" smtClean="0"/>
                        <a:t> (</a:t>
                      </a:r>
                      <a:r>
                        <a:rPr lang="en-US" sz="2400" dirty="0" err="1" smtClean="0"/>
                        <a:t>n</a:t>
                      </a:r>
                      <a:r>
                        <a:rPr lang="en-US" sz="2400" dirty="0" smtClean="0"/>
                        <a:t>)</a:t>
                      </a:r>
                      <a:endParaRPr lang="en-US" sz="2400" dirty="0"/>
                    </a:p>
                  </a:txBody>
                  <a:tcPr/>
                </a:tc>
                <a:tc>
                  <a:txBody>
                    <a:bodyPr/>
                    <a:lstStyle/>
                    <a:p>
                      <a:r>
                        <a:rPr lang="en-US" sz="2400" dirty="0" smtClean="0"/>
                        <a:t>I like it</a:t>
                      </a:r>
                      <a:endParaRPr lang="en-US" sz="2400" dirty="0"/>
                    </a:p>
                  </a:txBody>
                  <a:tcPr/>
                </a:tc>
              </a:tr>
              <a:tr h="660761">
                <a:tc>
                  <a:txBody>
                    <a:bodyPr/>
                    <a:lstStyle/>
                    <a:p>
                      <a:r>
                        <a:rPr lang="en-US" sz="2400" dirty="0" smtClean="0"/>
                        <a:t>No me </a:t>
                      </a:r>
                      <a:r>
                        <a:rPr lang="en-US" sz="2400" dirty="0" err="1" smtClean="0"/>
                        <a:t>gusta</a:t>
                      </a:r>
                      <a:r>
                        <a:rPr lang="en-US" sz="2400" dirty="0" smtClean="0"/>
                        <a:t> (</a:t>
                      </a:r>
                      <a:r>
                        <a:rPr lang="en-US" sz="2400" dirty="0" err="1" smtClean="0"/>
                        <a:t>n</a:t>
                      </a:r>
                      <a:r>
                        <a:rPr lang="en-US" sz="2400" dirty="0" smtClean="0"/>
                        <a:t>)</a:t>
                      </a:r>
                      <a:endParaRPr lang="en-US" sz="2400" dirty="0"/>
                    </a:p>
                  </a:txBody>
                  <a:tcPr/>
                </a:tc>
                <a:tc>
                  <a:txBody>
                    <a:bodyPr/>
                    <a:lstStyle/>
                    <a:p>
                      <a:r>
                        <a:rPr lang="en-US" sz="2400" dirty="0" smtClean="0"/>
                        <a:t>I don’t like it</a:t>
                      </a:r>
                      <a:endParaRPr lang="en-US" sz="2400" dirty="0"/>
                    </a:p>
                  </a:txBody>
                  <a:tcPr/>
                </a:tc>
              </a:tr>
              <a:tr h="660761">
                <a:tc>
                  <a:txBody>
                    <a:bodyPr/>
                    <a:lstStyle/>
                    <a:p>
                      <a:r>
                        <a:rPr lang="en-US" sz="2400" dirty="0" smtClean="0"/>
                        <a:t>Mi </a:t>
                      </a:r>
                      <a:r>
                        <a:rPr lang="en-US" sz="2400" dirty="0" err="1" smtClean="0"/>
                        <a:t>profesor</a:t>
                      </a:r>
                      <a:endParaRPr lang="en-US" sz="2400" dirty="0"/>
                    </a:p>
                  </a:txBody>
                  <a:tcPr/>
                </a:tc>
                <a:tc>
                  <a:txBody>
                    <a:bodyPr/>
                    <a:lstStyle/>
                    <a:p>
                      <a:r>
                        <a:rPr lang="en-US" sz="2400" dirty="0" smtClean="0"/>
                        <a:t>My teacher</a:t>
                      </a:r>
                      <a:endParaRPr lang="en-US" sz="2400" dirty="0"/>
                    </a:p>
                  </a:txBody>
                  <a:tcPr/>
                </a:tc>
              </a:tr>
              <a:tr h="660761">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FÁCIL/ FÁCILES</a:t>
            </a:r>
          </a:p>
        </p:txBody>
      </p:sp>
      <p:pic>
        <p:nvPicPr>
          <p:cNvPr id="54274" name="Picture 2" descr="http://dinochiesa.net/wp-content/uploads/2012/10/easy-button.jpg"/>
          <p:cNvPicPr>
            <a:picLocks noChangeAspect="1" noChangeArrowheads="1"/>
          </p:cNvPicPr>
          <p:nvPr/>
        </p:nvPicPr>
        <p:blipFill>
          <a:blip r:embed="rId3"/>
          <a:srcRect/>
          <a:stretch>
            <a:fillRect/>
          </a:stretch>
        </p:blipFill>
        <p:spPr bwMode="auto">
          <a:xfrm>
            <a:off x="2819400" y="1905000"/>
            <a:ext cx="3743325" cy="3743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DIFÍCIL/ DIFÍCILES</a:t>
            </a:r>
          </a:p>
        </p:txBody>
      </p:sp>
      <p:pic>
        <p:nvPicPr>
          <p:cNvPr id="49154" name="Picture 2" descr="https://encrypted-tbn3.gstatic.com/images?q=tbn:ANd9GcRIPgeyYV57wimiy0PmAEVOY1NuOCGjCaSfoH-PYRC4XCcsjXHT"/>
          <p:cNvPicPr>
            <a:picLocks noChangeAspect="1" noChangeArrowheads="1"/>
          </p:cNvPicPr>
          <p:nvPr/>
        </p:nvPicPr>
        <p:blipFill>
          <a:blip r:embed="rId3"/>
          <a:srcRect/>
          <a:stretch>
            <a:fillRect/>
          </a:stretch>
        </p:blipFill>
        <p:spPr bwMode="auto">
          <a:xfrm>
            <a:off x="2819400" y="1600200"/>
            <a:ext cx="3581400" cy="4905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EL/LA COMPAÑERO/A DE CLASE</a:t>
            </a:r>
          </a:p>
        </p:txBody>
      </p:sp>
      <p:pic>
        <p:nvPicPr>
          <p:cNvPr id="48130" name="Picture 2" descr="https://encrypted-tbn0.gstatic.com/images?q=tbn:ANd9GcQ4g3JaCqpjMUPSjB_veq919bc7L4cAi3FovCfS5FkYepVkUnqB"/>
          <p:cNvPicPr>
            <a:picLocks noChangeAspect="1" noChangeArrowheads="1"/>
          </p:cNvPicPr>
          <p:nvPr/>
        </p:nvPicPr>
        <p:blipFill>
          <a:blip r:embed="rId3"/>
          <a:srcRect/>
          <a:stretch>
            <a:fillRect/>
          </a:stretch>
        </p:blipFill>
        <p:spPr bwMode="auto">
          <a:xfrm>
            <a:off x="2743200" y="2362200"/>
            <a:ext cx="3333750" cy="3019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EL/LA PROFESOR/A</a:t>
            </a:r>
          </a:p>
        </p:txBody>
      </p:sp>
      <p:pic>
        <p:nvPicPr>
          <p:cNvPr id="47106" name="Picture 2" descr="http://takingnote.learningmatters.tv/wp-content/uploads/2012/02/teacher_teaching-13238.gif"/>
          <p:cNvPicPr>
            <a:picLocks noChangeAspect="1" noChangeArrowheads="1"/>
          </p:cNvPicPr>
          <p:nvPr/>
        </p:nvPicPr>
        <p:blipFill>
          <a:blip r:embed="rId3"/>
          <a:srcRect/>
          <a:stretch>
            <a:fillRect/>
          </a:stretch>
        </p:blipFill>
        <p:spPr bwMode="auto">
          <a:xfrm>
            <a:off x="914400" y="2209800"/>
            <a:ext cx="3429000" cy="3162300"/>
          </a:xfrm>
          <a:prstGeom prst="rect">
            <a:avLst/>
          </a:prstGeom>
          <a:noFill/>
          <a:ln w="9525">
            <a:noFill/>
            <a:miter lim="800000"/>
            <a:headEnd/>
            <a:tailEnd/>
          </a:ln>
        </p:spPr>
      </p:pic>
      <p:pic>
        <p:nvPicPr>
          <p:cNvPr id="47108" name="Picture 4" descr="http://www.lausd.k12.ca.us/Allesandro_EL/graphics/teacher2.gif"/>
          <p:cNvPicPr>
            <a:picLocks noChangeAspect="1" noChangeArrowheads="1"/>
          </p:cNvPicPr>
          <p:nvPr/>
        </p:nvPicPr>
        <p:blipFill>
          <a:blip r:embed="rId4"/>
          <a:srcRect/>
          <a:stretch>
            <a:fillRect/>
          </a:stretch>
        </p:blipFill>
        <p:spPr bwMode="auto">
          <a:xfrm>
            <a:off x="4572000" y="1981200"/>
            <a:ext cx="3714750" cy="3743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ppt_x"/>
                                          </p:val>
                                        </p:tav>
                                        <p:tav tm="100000">
                                          <p:val>
                                            <p:strVal val="#ppt_x"/>
                                          </p:val>
                                        </p:tav>
                                      </p:tavLst>
                                    </p:anim>
                                    <p:anim calcmode="lin" valueType="num">
                                      <p:cBhvr additive="base">
                                        <p:cTn id="14"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EL/LA ESTUDIANTE</a:t>
            </a:r>
          </a:p>
        </p:txBody>
      </p:sp>
      <p:pic>
        <p:nvPicPr>
          <p:cNvPr id="46082" name="Picture 2" descr="http://school.discoveryeducation.com/clipart/images/student1.gif"/>
          <p:cNvPicPr>
            <a:picLocks noChangeAspect="1" noChangeArrowheads="1"/>
          </p:cNvPicPr>
          <p:nvPr/>
        </p:nvPicPr>
        <p:blipFill>
          <a:blip r:embed="rId3"/>
          <a:srcRect/>
          <a:stretch>
            <a:fillRect/>
          </a:stretch>
        </p:blipFill>
        <p:spPr bwMode="auto">
          <a:xfrm>
            <a:off x="2514600" y="1905000"/>
            <a:ext cx="1543050" cy="3743325"/>
          </a:xfrm>
          <a:prstGeom prst="rect">
            <a:avLst/>
          </a:prstGeom>
          <a:noFill/>
          <a:ln w="9525">
            <a:noFill/>
            <a:miter lim="800000"/>
            <a:headEnd/>
            <a:tailEnd/>
          </a:ln>
        </p:spPr>
      </p:pic>
      <p:pic>
        <p:nvPicPr>
          <p:cNvPr id="46084" name="Picture 4" descr="http://school.discoveryeducation.com/clipart/images/student2.gif"/>
          <p:cNvPicPr>
            <a:picLocks noChangeAspect="1" noChangeArrowheads="1"/>
          </p:cNvPicPr>
          <p:nvPr/>
        </p:nvPicPr>
        <p:blipFill>
          <a:blip r:embed="rId4"/>
          <a:srcRect/>
          <a:stretch>
            <a:fillRect/>
          </a:stretch>
        </p:blipFill>
        <p:spPr bwMode="auto">
          <a:xfrm>
            <a:off x="5029200" y="1981200"/>
            <a:ext cx="1323975" cy="3743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ppt_x"/>
                                          </p:val>
                                        </p:tav>
                                        <p:tav tm="100000">
                                          <p:val>
                                            <p:strVal val="#ppt_x"/>
                                          </p:val>
                                        </p:tav>
                                      </p:tavLst>
                                    </p:anim>
                                    <p:anim calcmode="lin" valueType="num">
                                      <p:cBhvr additive="base">
                                        <p:cTn id="14"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PAPEL</a:t>
            </a:r>
            <a:endParaRPr lang="en-US" cap="none" dirty="0">
              <a:ea typeface="ＭＳ Ｐゴシック" pitchFamily="17" charset="-128"/>
              <a:cs typeface="ＭＳ Ｐゴシック" pitchFamily="17" charset="-128"/>
            </a:endParaRPr>
          </a:p>
        </p:txBody>
      </p:sp>
      <p:pic>
        <p:nvPicPr>
          <p:cNvPr id="28677" name="Picture 3" descr="C:\Documents and Settings\c.kennedy\Local Settings\Temporary Internet Files\Content.IE5\2HV84V69\MC900432599[1].png"/>
          <p:cNvPicPr>
            <a:picLocks noChangeAspect="1" noChangeArrowheads="1"/>
          </p:cNvPicPr>
          <p:nvPr/>
        </p:nvPicPr>
        <p:blipFill>
          <a:blip r:embed="rId3"/>
          <a:srcRect/>
          <a:stretch>
            <a:fillRect/>
          </a:stretch>
        </p:blipFill>
        <p:spPr bwMode="auto">
          <a:xfrm>
            <a:off x="2819400" y="1447800"/>
            <a:ext cx="3581400" cy="4419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noAutofit/>
          </a:bodyPr>
          <a:lstStyle/>
          <a:p>
            <a:pPr algn="ctr"/>
            <a:r>
              <a:rPr lang="en-US" sz="6000" dirty="0" smtClean="0"/>
              <a:t>VOCABULARIO</a:t>
            </a:r>
            <a:endParaRPr lang="en-US" sz="6000" dirty="0"/>
          </a:p>
        </p:txBody>
      </p:sp>
      <p:graphicFrame>
        <p:nvGraphicFramePr>
          <p:cNvPr id="6" name="Content Placeholder 5"/>
          <p:cNvGraphicFramePr>
            <a:graphicFrameLocks noGrp="1"/>
          </p:cNvGraphicFramePr>
          <p:nvPr>
            <p:ph sz="quarter" idx="1"/>
          </p:nvPr>
        </p:nvGraphicFramePr>
        <p:xfrm>
          <a:off x="0" y="838201"/>
          <a:ext cx="8686800" cy="5454883"/>
        </p:xfrm>
        <a:graphic>
          <a:graphicData uri="http://schemas.openxmlformats.org/drawingml/2006/table">
            <a:tbl>
              <a:tblPr firstRow="1" bandRow="1">
                <a:tableStyleId>{5C22544A-7EE6-4342-B048-85BDC9FD1C3A}</a:tableStyleId>
              </a:tblPr>
              <a:tblGrid>
                <a:gridCol w="4343400"/>
                <a:gridCol w="4343400"/>
              </a:tblGrid>
              <a:tr h="575577">
                <a:tc>
                  <a:txBody>
                    <a:bodyPr/>
                    <a:lstStyle/>
                    <a:p>
                      <a:r>
                        <a:rPr lang="en-US" sz="1800" dirty="0" smtClean="0"/>
                        <a:t>La casa</a:t>
                      </a:r>
                      <a:endParaRPr lang="en-US" sz="1800" dirty="0"/>
                    </a:p>
                  </a:txBody>
                  <a:tcPr/>
                </a:tc>
                <a:tc>
                  <a:txBody>
                    <a:bodyPr/>
                    <a:lstStyle/>
                    <a:p>
                      <a:r>
                        <a:rPr lang="en-US" sz="1800" dirty="0" smtClean="0"/>
                        <a:t>House</a:t>
                      </a:r>
                      <a:endParaRPr lang="en-US" sz="1800" dirty="0"/>
                    </a:p>
                  </a:txBody>
                  <a:tcPr/>
                </a:tc>
              </a:tr>
              <a:tr h="524185">
                <a:tc>
                  <a:txBody>
                    <a:bodyPr/>
                    <a:lstStyle/>
                    <a:p>
                      <a:r>
                        <a:rPr lang="en-US" sz="1800" dirty="0" smtClean="0"/>
                        <a:t>La </a:t>
                      </a:r>
                      <a:r>
                        <a:rPr lang="en-US" sz="1800" dirty="0" err="1" smtClean="0"/>
                        <a:t>cocina</a:t>
                      </a:r>
                      <a:endParaRPr lang="en-US" sz="1800" dirty="0"/>
                    </a:p>
                  </a:txBody>
                  <a:tcPr/>
                </a:tc>
                <a:tc>
                  <a:txBody>
                    <a:bodyPr/>
                    <a:lstStyle/>
                    <a:p>
                      <a:r>
                        <a:rPr lang="en-US" sz="1800" dirty="0" smtClean="0"/>
                        <a:t>Kitchen</a:t>
                      </a:r>
                      <a:endParaRPr lang="en-US" sz="1800" dirty="0"/>
                    </a:p>
                  </a:txBody>
                  <a:tcPr/>
                </a:tc>
              </a:tr>
              <a:tr h="524185">
                <a:tc>
                  <a:txBody>
                    <a:bodyPr/>
                    <a:lstStyle/>
                    <a:p>
                      <a:r>
                        <a:rPr lang="en-US" sz="1800" dirty="0" smtClean="0"/>
                        <a:t>El </a:t>
                      </a:r>
                      <a:r>
                        <a:rPr lang="en-US" sz="1800" dirty="0" err="1" smtClean="0"/>
                        <a:t>baño</a:t>
                      </a:r>
                      <a:endParaRPr lang="en-US" sz="1800" dirty="0"/>
                    </a:p>
                  </a:txBody>
                  <a:tcPr/>
                </a:tc>
                <a:tc>
                  <a:txBody>
                    <a:bodyPr/>
                    <a:lstStyle/>
                    <a:p>
                      <a:r>
                        <a:rPr lang="en-US" sz="1800" dirty="0" smtClean="0"/>
                        <a:t>Bathroom</a:t>
                      </a:r>
                      <a:endParaRPr lang="en-US" sz="1800" dirty="0"/>
                    </a:p>
                  </a:txBody>
                  <a:tcPr/>
                </a:tc>
              </a:tr>
              <a:tr h="524185">
                <a:tc>
                  <a:txBody>
                    <a:bodyPr/>
                    <a:lstStyle/>
                    <a:p>
                      <a:r>
                        <a:rPr lang="en-US" sz="1800" dirty="0" smtClean="0"/>
                        <a:t>El </a:t>
                      </a:r>
                      <a:r>
                        <a:rPr lang="en-US" sz="1800" dirty="0" err="1" smtClean="0"/>
                        <a:t>dormitorio</a:t>
                      </a:r>
                      <a:endParaRPr lang="en-US" sz="1800" dirty="0"/>
                    </a:p>
                  </a:txBody>
                  <a:tcPr/>
                </a:tc>
                <a:tc>
                  <a:txBody>
                    <a:bodyPr/>
                    <a:lstStyle/>
                    <a:p>
                      <a:r>
                        <a:rPr lang="en-US" sz="1800" dirty="0" smtClean="0"/>
                        <a:t>Bedroom</a:t>
                      </a:r>
                      <a:endParaRPr lang="en-US" sz="1800" dirty="0"/>
                    </a:p>
                  </a:txBody>
                  <a:tcPr/>
                </a:tc>
              </a:tr>
              <a:tr h="859773">
                <a:tc>
                  <a:txBody>
                    <a:bodyPr/>
                    <a:lstStyle/>
                    <a:p>
                      <a:r>
                        <a:rPr lang="en-US" sz="1800" dirty="0" smtClean="0"/>
                        <a:t>El </a:t>
                      </a:r>
                      <a:r>
                        <a:rPr lang="en-US" sz="1800" dirty="0" err="1" smtClean="0"/>
                        <a:t>cuarto</a:t>
                      </a:r>
                      <a:endParaRPr lang="en-US" sz="1800" dirty="0" smtClean="0"/>
                    </a:p>
                    <a:p>
                      <a:r>
                        <a:rPr lang="en-US" sz="1800" dirty="0" smtClean="0"/>
                        <a:t>Primer </a:t>
                      </a:r>
                      <a:r>
                        <a:rPr lang="en-US" sz="1800" dirty="0" err="1" smtClean="0"/>
                        <a:t>piso</a:t>
                      </a:r>
                      <a:endParaRPr lang="en-US" sz="1800" dirty="0"/>
                    </a:p>
                  </a:txBody>
                  <a:tcPr/>
                </a:tc>
                <a:tc>
                  <a:txBody>
                    <a:bodyPr/>
                    <a:lstStyle/>
                    <a:p>
                      <a:r>
                        <a:rPr lang="en-US" sz="1800" dirty="0" smtClean="0"/>
                        <a:t>Room</a:t>
                      </a:r>
                    </a:p>
                    <a:p>
                      <a:r>
                        <a:rPr lang="en-US" sz="1800" dirty="0" smtClean="0"/>
                        <a:t>First floor</a:t>
                      </a:r>
                      <a:endParaRPr lang="en-US" sz="1800" dirty="0"/>
                    </a:p>
                  </a:txBody>
                  <a:tcPr/>
                </a:tc>
              </a:tr>
              <a:tr h="524185">
                <a:tc>
                  <a:txBody>
                    <a:bodyPr/>
                    <a:lstStyle/>
                    <a:p>
                      <a:r>
                        <a:rPr lang="en-US" sz="1800" dirty="0" smtClean="0"/>
                        <a:t>Segundo </a:t>
                      </a:r>
                      <a:r>
                        <a:rPr lang="en-US" sz="1800" dirty="0" err="1" smtClean="0"/>
                        <a:t>piso</a:t>
                      </a:r>
                      <a:endParaRPr lang="en-US" sz="1800" dirty="0" smtClean="0"/>
                    </a:p>
                    <a:p>
                      <a:r>
                        <a:rPr lang="en-US" sz="1800" dirty="0" smtClean="0"/>
                        <a:t>La</a:t>
                      </a:r>
                      <a:r>
                        <a:rPr lang="en-US" sz="1800" baseline="0" dirty="0" smtClean="0"/>
                        <a:t> </a:t>
                      </a:r>
                      <a:r>
                        <a:rPr lang="en-US" sz="1800" baseline="0" dirty="0" err="1" smtClean="0"/>
                        <a:t>sala</a:t>
                      </a:r>
                      <a:endParaRPr lang="en-US" sz="1800" dirty="0"/>
                    </a:p>
                  </a:txBody>
                  <a:tcPr/>
                </a:tc>
                <a:tc>
                  <a:txBody>
                    <a:bodyPr/>
                    <a:lstStyle/>
                    <a:p>
                      <a:r>
                        <a:rPr lang="en-US" sz="1800" dirty="0" smtClean="0"/>
                        <a:t>Second floor</a:t>
                      </a:r>
                    </a:p>
                    <a:p>
                      <a:r>
                        <a:rPr lang="en-US" sz="1800" dirty="0" smtClean="0"/>
                        <a:t>Living room</a:t>
                      </a:r>
                      <a:endParaRPr lang="en-US" sz="1800" dirty="0"/>
                    </a:p>
                  </a:txBody>
                  <a:tcPr/>
                </a:tc>
              </a:tr>
              <a:tr h="524185">
                <a:tc>
                  <a:txBody>
                    <a:bodyPr/>
                    <a:lstStyle/>
                    <a:p>
                      <a:r>
                        <a:rPr lang="en-US" sz="1800" dirty="0" smtClean="0"/>
                        <a:t>El </a:t>
                      </a:r>
                      <a:r>
                        <a:rPr lang="en-US" sz="1800" dirty="0" err="1" smtClean="0"/>
                        <a:t>ático</a:t>
                      </a:r>
                      <a:endParaRPr lang="en-US" sz="1800" dirty="0"/>
                    </a:p>
                  </a:txBody>
                  <a:tcPr/>
                </a:tc>
                <a:tc>
                  <a:txBody>
                    <a:bodyPr/>
                    <a:lstStyle/>
                    <a:p>
                      <a:r>
                        <a:rPr lang="en-US" sz="1800" baseline="0" dirty="0" smtClean="0"/>
                        <a:t>Attic</a:t>
                      </a:r>
                      <a:endParaRPr lang="en-US" sz="1800" dirty="0"/>
                    </a:p>
                  </a:txBody>
                  <a:tcPr/>
                </a:tc>
              </a:tr>
              <a:tr h="1282713">
                <a:tc>
                  <a:txBody>
                    <a:bodyPr/>
                    <a:lstStyle/>
                    <a:p>
                      <a:r>
                        <a:rPr lang="en-US" sz="1800" baseline="0" dirty="0" smtClean="0"/>
                        <a:t>El </a:t>
                      </a:r>
                      <a:r>
                        <a:rPr lang="en-US" sz="1800" baseline="0" dirty="0" err="1" smtClean="0"/>
                        <a:t>sótano</a:t>
                      </a:r>
                      <a:endParaRPr lang="en-US" sz="1800" baseline="0" dirty="0" smtClean="0"/>
                    </a:p>
                    <a:p>
                      <a:r>
                        <a:rPr lang="en-US" sz="1800" baseline="0" dirty="0" smtClean="0"/>
                        <a:t>La </a:t>
                      </a:r>
                      <a:r>
                        <a:rPr lang="en-US" sz="1800" baseline="0" dirty="0" err="1" smtClean="0"/>
                        <a:t>escalera</a:t>
                      </a:r>
                      <a:endParaRPr lang="en-US" sz="1800" baseline="0" dirty="0" smtClean="0"/>
                    </a:p>
                    <a:p>
                      <a:endParaRPr lang="en-US" sz="1800" dirty="0"/>
                    </a:p>
                  </a:txBody>
                  <a:tcPr/>
                </a:tc>
                <a:tc>
                  <a:txBody>
                    <a:bodyPr/>
                    <a:lstStyle/>
                    <a:p>
                      <a:r>
                        <a:rPr lang="en-US" sz="1800" dirty="0" smtClean="0"/>
                        <a:t>Basement</a:t>
                      </a:r>
                    </a:p>
                    <a:p>
                      <a:r>
                        <a:rPr lang="en-US" sz="1800" dirty="0" smtClean="0"/>
                        <a:t>Stair</a:t>
                      </a:r>
                      <a:endParaRPr lang="en-US" sz="1800" dirty="0"/>
                    </a:p>
                  </a:txBody>
                  <a:tcPr/>
                </a:tc>
              </a:tr>
            </a:tbl>
          </a:graphicData>
        </a:graphic>
      </p:graphicFrame>
      <p:graphicFrame>
        <p:nvGraphicFramePr>
          <p:cNvPr id="7" name="Table 6"/>
          <p:cNvGraphicFramePr>
            <a:graphicFrameLocks noGrp="1"/>
          </p:cNvGraphicFramePr>
          <p:nvPr/>
        </p:nvGraphicFramePr>
        <p:xfrm>
          <a:off x="0" y="5715000"/>
          <a:ext cx="8686800" cy="1544320"/>
        </p:xfrm>
        <a:graphic>
          <a:graphicData uri="http://schemas.openxmlformats.org/drawingml/2006/table">
            <a:tbl>
              <a:tblPr firstRow="1" bandRow="1">
                <a:tableStyleId>{5C22544A-7EE6-4342-B048-85BDC9FD1C3A}</a:tableStyleId>
              </a:tblPr>
              <a:tblGrid>
                <a:gridCol w="4303552"/>
                <a:gridCol w="4383248"/>
              </a:tblGrid>
              <a:tr h="733274">
                <a:tc>
                  <a:txBody>
                    <a:bodyPr/>
                    <a:lstStyle/>
                    <a:p>
                      <a:r>
                        <a:rPr lang="en-US" sz="1800" b="0" dirty="0" smtClean="0">
                          <a:solidFill>
                            <a:schemeClr val="tx1"/>
                          </a:solidFill>
                        </a:rPr>
                        <a:t>El </a:t>
                      </a:r>
                      <a:r>
                        <a:rPr lang="en-US" sz="1800" b="0" dirty="0" err="1" smtClean="0">
                          <a:solidFill>
                            <a:schemeClr val="tx1"/>
                          </a:solidFill>
                        </a:rPr>
                        <a:t>jardín</a:t>
                      </a:r>
                      <a:endParaRPr lang="en-US" sz="1800" b="0" dirty="0">
                        <a:solidFill>
                          <a:schemeClr val="tx1"/>
                        </a:solidFill>
                      </a:endParaRPr>
                    </a:p>
                  </a:txBody>
                  <a:tcPr/>
                </a:tc>
                <a:tc>
                  <a:txBody>
                    <a:bodyPr/>
                    <a:lstStyle/>
                    <a:p>
                      <a:r>
                        <a:rPr lang="en-US" sz="1800" b="0" dirty="0" smtClean="0">
                          <a:solidFill>
                            <a:schemeClr val="tx1"/>
                          </a:solidFill>
                        </a:rPr>
                        <a:t>Backyard</a:t>
                      </a:r>
                      <a:endParaRPr lang="en-US" sz="1800" b="0" dirty="0">
                        <a:solidFill>
                          <a:schemeClr val="tx1"/>
                        </a:solidFill>
                      </a:endParaRPr>
                    </a:p>
                  </a:txBody>
                  <a:tcPr/>
                </a:tc>
              </a:tr>
              <a:tr h="405523">
                <a:tc>
                  <a:txBody>
                    <a:bodyPr/>
                    <a:lstStyle/>
                    <a:p>
                      <a:r>
                        <a:rPr lang="en-US" sz="1800" dirty="0" smtClean="0"/>
                        <a:t>El </a:t>
                      </a:r>
                      <a:r>
                        <a:rPr lang="en-US" sz="1800" dirty="0" err="1" smtClean="0"/>
                        <a:t>garaje</a:t>
                      </a:r>
                      <a:endParaRPr lang="en-US" sz="1800" dirty="0"/>
                    </a:p>
                  </a:txBody>
                  <a:tcPr/>
                </a:tc>
                <a:tc>
                  <a:txBody>
                    <a:bodyPr/>
                    <a:lstStyle/>
                    <a:p>
                      <a:r>
                        <a:rPr lang="en-US" sz="1800" dirty="0" smtClean="0"/>
                        <a:t>Garage</a:t>
                      </a:r>
                      <a:endParaRPr lang="en-US" sz="1800" dirty="0"/>
                    </a:p>
                  </a:txBody>
                  <a:tcPr/>
                </a:tc>
              </a:tr>
              <a:tr h="405523">
                <a:tc>
                  <a:txBody>
                    <a:bodyPr/>
                    <a:lstStyle/>
                    <a:p>
                      <a:r>
                        <a:rPr lang="en-US" sz="1800" dirty="0" smtClean="0"/>
                        <a:t>El patio</a:t>
                      </a:r>
                      <a:endParaRPr lang="en-US" sz="1800" dirty="0"/>
                    </a:p>
                  </a:txBody>
                  <a:tcPr/>
                </a:tc>
                <a:tc>
                  <a:txBody>
                    <a:bodyPr/>
                    <a:lstStyle/>
                    <a:p>
                      <a:r>
                        <a:rPr lang="en-US" sz="1800" dirty="0" smtClean="0"/>
                        <a:t>Patio</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a:t>
            </a:r>
            <a:r>
              <a:rPr lang="en-US" cap="none" dirty="0">
                <a:ea typeface="ＭＳ Ｐゴシック" pitchFamily="17" charset="-128"/>
                <a:cs typeface="ＭＳ Ｐゴシック" pitchFamily="17" charset="-128"/>
              </a:rPr>
              <a:t>BOLÍGRAFO</a:t>
            </a:r>
          </a:p>
        </p:txBody>
      </p:sp>
      <p:pic>
        <p:nvPicPr>
          <p:cNvPr id="13317" name="Picture 3" descr="C:\Documents and Settings\c.kennedy\Local Settings\Temporary Internet Files\Content.IE5\LF3TJHIK\MC900441726[1].png"/>
          <p:cNvPicPr>
            <a:picLocks noChangeAspect="1" noChangeArrowheads="1"/>
          </p:cNvPicPr>
          <p:nvPr/>
        </p:nvPicPr>
        <p:blipFill>
          <a:blip r:embed="rId3"/>
          <a:srcRect/>
          <a:stretch>
            <a:fillRect/>
          </a:stretch>
        </p:blipFill>
        <p:spPr bwMode="auto">
          <a:xfrm>
            <a:off x="2590800" y="1905000"/>
            <a:ext cx="3657600" cy="3657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a:t>
            </a:r>
            <a:r>
              <a:rPr lang="en-US" cap="none" dirty="0">
                <a:ea typeface="ＭＳ Ｐゴシック" pitchFamily="17" charset="-128"/>
                <a:cs typeface="ＭＳ Ｐゴシック" pitchFamily="17" charset="-128"/>
              </a:rPr>
              <a:t>LÁPIZ</a:t>
            </a:r>
          </a:p>
        </p:txBody>
      </p:sp>
      <p:pic>
        <p:nvPicPr>
          <p:cNvPr id="14341" name="Picture 3" descr="C:\Documents and Settings\c.kennedy\Local Settings\Temporary Internet Files\Content.IE5\0YBHUHAH\MC900434872[1].png"/>
          <p:cNvPicPr>
            <a:picLocks noChangeAspect="1" noChangeArrowheads="1"/>
          </p:cNvPicPr>
          <p:nvPr/>
        </p:nvPicPr>
        <p:blipFill>
          <a:blip r:embed="rId3"/>
          <a:srcRect/>
          <a:stretch>
            <a:fillRect/>
          </a:stretch>
        </p:blipFill>
        <p:spPr bwMode="auto">
          <a:xfrm>
            <a:off x="2895600" y="1752600"/>
            <a:ext cx="3276600" cy="3276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LIBRO</a:t>
            </a:r>
            <a:endParaRPr lang="en-US" cap="none" dirty="0">
              <a:ea typeface="ＭＳ Ｐゴシック" pitchFamily="17" charset="-128"/>
              <a:cs typeface="ＭＳ Ｐゴシック" pitchFamily="17" charset="-128"/>
            </a:endParaRPr>
          </a:p>
        </p:txBody>
      </p:sp>
      <p:pic>
        <p:nvPicPr>
          <p:cNvPr id="10245" name="Picture 2" descr="http://bfsptonews.digitalpta.com/files/2012/09/books-clipart.jpg"/>
          <p:cNvPicPr>
            <a:picLocks noChangeAspect="1" noChangeArrowheads="1"/>
          </p:cNvPicPr>
          <p:nvPr/>
        </p:nvPicPr>
        <p:blipFill>
          <a:blip r:embed="rId3"/>
          <a:srcRect/>
          <a:stretch>
            <a:fillRect/>
          </a:stretch>
        </p:blipFill>
        <p:spPr bwMode="auto">
          <a:xfrm>
            <a:off x="1676400" y="1752600"/>
            <a:ext cx="5848350" cy="4133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a:t>
            </a:r>
            <a:r>
              <a:rPr lang="en-US" cap="none" dirty="0">
                <a:ea typeface="ＭＳ Ｐゴシック" pitchFamily="17" charset="-128"/>
                <a:cs typeface="ＭＳ Ｐゴシック" pitchFamily="17" charset="-128"/>
              </a:rPr>
              <a:t>CUADERNO</a:t>
            </a:r>
          </a:p>
        </p:txBody>
      </p:sp>
      <p:pic>
        <p:nvPicPr>
          <p:cNvPr id="12293" name="Picture 3" descr="C:\Documents and Settings\c.kennedy\Local Settings\Temporary Internet Files\Content.IE5\LF3TJHIK\MC900434867[1].png"/>
          <p:cNvPicPr>
            <a:picLocks noChangeAspect="1" noChangeArrowheads="1"/>
          </p:cNvPicPr>
          <p:nvPr/>
        </p:nvPicPr>
        <p:blipFill>
          <a:blip r:embed="rId3"/>
          <a:srcRect/>
          <a:stretch>
            <a:fillRect/>
          </a:stretch>
        </p:blipFill>
        <p:spPr bwMode="auto">
          <a:xfrm>
            <a:off x="2209800" y="1447800"/>
            <a:ext cx="4267200" cy="4267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LA </a:t>
            </a:r>
            <a:r>
              <a:rPr lang="en-US" cap="none" dirty="0">
                <a:ea typeface="ＭＳ Ｐゴシック" pitchFamily="17" charset="-128"/>
                <a:cs typeface="ＭＳ Ｐゴシック" pitchFamily="17" charset="-128"/>
              </a:rPr>
              <a:t>PIZARRA</a:t>
            </a:r>
          </a:p>
        </p:txBody>
      </p:sp>
      <p:pic>
        <p:nvPicPr>
          <p:cNvPr id="15365" name="Picture 2" descr="http://twistedphysics.typepad.com/cocktail_party_physics/images/2008/01/23/whiteboard_2.jpg"/>
          <p:cNvPicPr>
            <a:picLocks noChangeAspect="1" noChangeArrowheads="1"/>
          </p:cNvPicPr>
          <p:nvPr/>
        </p:nvPicPr>
        <p:blipFill>
          <a:blip r:embed="rId3"/>
          <a:srcRect/>
          <a:stretch>
            <a:fillRect/>
          </a:stretch>
        </p:blipFill>
        <p:spPr bwMode="auto">
          <a:xfrm>
            <a:off x="1905000" y="1447800"/>
            <a:ext cx="5514975" cy="4133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LA COMPUTADORA</a:t>
            </a:r>
          </a:p>
        </p:txBody>
      </p:sp>
      <p:pic>
        <p:nvPicPr>
          <p:cNvPr id="44034" name="Picture 2" descr="http://4.bp.blogspot.com/-lj17w7jxOhc/UPkttWMVwHI/AAAAAAAADsU/9fzKAlxLmBo/s1600/computer.jpg"/>
          <p:cNvPicPr>
            <a:picLocks noChangeAspect="1" noChangeArrowheads="1"/>
          </p:cNvPicPr>
          <p:nvPr/>
        </p:nvPicPr>
        <p:blipFill>
          <a:blip r:embed="rId3"/>
          <a:srcRect/>
          <a:stretch>
            <a:fillRect/>
          </a:stretch>
        </p:blipFill>
        <p:spPr bwMode="auto">
          <a:xfrm>
            <a:off x="2743200" y="1905000"/>
            <a:ext cx="3743325" cy="3743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LA MOCHILA</a:t>
            </a:r>
          </a:p>
        </p:txBody>
      </p:sp>
      <p:pic>
        <p:nvPicPr>
          <p:cNvPr id="43010" name="Picture 2" descr="http://www.lpcsc.k12.in.us/images/upload/bookbag%202.gif"/>
          <p:cNvPicPr>
            <a:picLocks noChangeAspect="1" noChangeArrowheads="1"/>
          </p:cNvPicPr>
          <p:nvPr/>
        </p:nvPicPr>
        <p:blipFill>
          <a:blip r:embed="rId3"/>
          <a:srcRect/>
          <a:stretch>
            <a:fillRect/>
          </a:stretch>
        </p:blipFill>
        <p:spPr bwMode="auto">
          <a:xfrm>
            <a:off x="2362200" y="2133600"/>
            <a:ext cx="4362450" cy="3894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EL </a:t>
            </a:r>
            <a:r>
              <a:rPr lang="en-US" cap="none" dirty="0">
                <a:ea typeface="ＭＳ Ｐゴシック" pitchFamily="17" charset="-128"/>
                <a:cs typeface="ＭＳ Ｐゴシック" pitchFamily="17" charset="-128"/>
              </a:rPr>
              <a:t>ESCRITORIO</a:t>
            </a:r>
          </a:p>
        </p:txBody>
      </p:sp>
      <p:pic>
        <p:nvPicPr>
          <p:cNvPr id="20483" name="Picture 4" descr="C:\Documents and Settings\c.kennedy\Local Settings\Temporary Internet Files\Content.IE5\3DSG6G6K\MC900310846[1].wmf"/>
          <p:cNvPicPr>
            <a:picLocks noChangeAspect="1" noChangeArrowheads="1"/>
          </p:cNvPicPr>
          <p:nvPr/>
        </p:nvPicPr>
        <p:blipFill>
          <a:blip r:embed="rId3"/>
          <a:srcRect/>
          <a:stretch>
            <a:fillRect/>
          </a:stretch>
        </p:blipFill>
        <p:spPr bwMode="auto">
          <a:xfrm>
            <a:off x="2819400" y="2133600"/>
            <a:ext cx="4025900" cy="3438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ctrTitle"/>
          </p:nvPr>
        </p:nvSpPr>
        <p:spPr bwMode="auto">
          <a:xfrm>
            <a:off x="609600" y="685800"/>
            <a:ext cx="7772400" cy="685800"/>
          </a:xfrm>
        </p:spPr>
        <p:txBody>
          <a:bodyPr wrap="square" lIns="91440" tIns="45720" rIns="91440" bIns="45720" numCol="1" anchorCtr="0" compatLnSpc="1">
            <a:prstTxWarp prst="textNoShape">
              <a:avLst/>
            </a:prstTxWarp>
          </a:bodyPr>
          <a:lstStyle/>
          <a:p>
            <a:r>
              <a:rPr lang="en-US" cap="none" dirty="0" smtClean="0">
                <a:ea typeface="ＭＳ Ｐゴシック" pitchFamily="17" charset="-128"/>
                <a:cs typeface="ＭＳ Ｐゴシック" pitchFamily="17" charset="-128"/>
              </a:rPr>
              <a:t>LA </a:t>
            </a:r>
            <a:r>
              <a:rPr lang="en-US" cap="none" dirty="0">
                <a:ea typeface="ＭＳ Ｐゴシック" pitchFamily="17" charset="-128"/>
                <a:cs typeface="ＭＳ Ｐゴシック" pitchFamily="17" charset="-128"/>
              </a:rPr>
              <a:t>SILLA</a:t>
            </a:r>
          </a:p>
        </p:txBody>
      </p:sp>
      <p:pic>
        <p:nvPicPr>
          <p:cNvPr id="25605" name="Picture 2" descr="http://image.made-in-china.com/2f0j00JCMQgcPagDqH/School-Chair-MXZY-071-.jpg"/>
          <p:cNvPicPr>
            <a:picLocks noChangeAspect="1" noChangeArrowheads="1"/>
          </p:cNvPicPr>
          <p:nvPr/>
        </p:nvPicPr>
        <p:blipFill>
          <a:blip r:embed="rId4"/>
          <a:srcRect/>
          <a:stretch>
            <a:fillRect/>
          </a:stretch>
        </p:blipFill>
        <p:spPr bwMode="auto">
          <a:xfrm>
            <a:off x="2819400" y="2057400"/>
            <a:ext cx="3429000"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 CALCULADORA</a:t>
            </a:r>
            <a:endParaRPr lang="en-US" b="1" dirty="0"/>
          </a:p>
        </p:txBody>
      </p:sp>
      <p:pic>
        <p:nvPicPr>
          <p:cNvPr id="4" name="Content Placeholder 3" descr="confidentiality-clipart-calculator.png"/>
          <p:cNvPicPr>
            <a:picLocks noGrp="1" noChangeAspect="1"/>
          </p:cNvPicPr>
          <p:nvPr>
            <p:ph sz="quarter" idx="1"/>
          </p:nvPr>
        </p:nvPicPr>
        <p:blipFill>
          <a:blip r:embed="rId2"/>
          <a:srcRect l="-7459" r="-7459"/>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457200"/>
          <a:ext cx="8077200" cy="5191760"/>
        </p:xfrm>
        <a:graphic>
          <a:graphicData uri="http://schemas.openxmlformats.org/drawingml/2006/table">
            <a:tbl>
              <a:tblPr firstRow="1" bandRow="1">
                <a:tableStyleId>{5C22544A-7EE6-4342-B048-85BDC9FD1C3A}</a:tableStyleId>
              </a:tblPr>
              <a:tblGrid>
                <a:gridCol w="4038600"/>
                <a:gridCol w="4038600"/>
              </a:tblGrid>
              <a:tr h="370840">
                <a:tc>
                  <a:txBody>
                    <a:bodyPr/>
                    <a:lstStyle/>
                    <a:p>
                      <a:r>
                        <a:rPr lang="en-US" dirty="0" err="1" smtClean="0"/>
                        <a:t>Adjetivos</a:t>
                      </a:r>
                      <a:endParaRPr lang="en-US" dirty="0"/>
                    </a:p>
                  </a:txBody>
                  <a:tcPr/>
                </a:tc>
                <a:tc>
                  <a:txBody>
                    <a:bodyPr/>
                    <a:lstStyle/>
                    <a:p>
                      <a:r>
                        <a:rPr lang="en-US" dirty="0" smtClean="0"/>
                        <a:t>Adjectives</a:t>
                      </a:r>
                      <a:endParaRPr lang="en-US" dirty="0"/>
                    </a:p>
                  </a:txBody>
                  <a:tcPr/>
                </a:tc>
              </a:tr>
              <a:tr h="370840">
                <a:tc>
                  <a:txBody>
                    <a:bodyPr/>
                    <a:lstStyle/>
                    <a:p>
                      <a:r>
                        <a:rPr lang="en-US" dirty="0" smtClean="0"/>
                        <a:t>Grande</a:t>
                      </a:r>
                      <a:endParaRPr lang="en-US" dirty="0"/>
                    </a:p>
                  </a:txBody>
                  <a:tcPr/>
                </a:tc>
                <a:tc>
                  <a:txBody>
                    <a:bodyPr/>
                    <a:lstStyle/>
                    <a:p>
                      <a:r>
                        <a:rPr lang="en-US" dirty="0" smtClean="0"/>
                        <a:t>Big</a:t>
                      </a:r>
                      <a:endParaRPr lang="en-US" dirty="0"/>
                    </a:p>
                  </a:txBody>
                  <a:tcPr/>
                </a:tc>
              </a:tr>
              <a:tr h="370840">
                <a:tc>
                  <a:txBody>
                    <a:bodyPr/>
                    <a:lstStyle/>
                    <a:p>
                      <a:r>
                        <a:rPr lang="en-US" dirty="0" err="1" smtClean="0"/>
                        <a:t>Pequeño</a:t>
                      </a:r>
                      <a:endParaRPr lang="en-US" dirty="0"/>
                    </a:p>
                  </a:txBody>
                  <a:tcPr/>
                </a:tc>
                <a:tc>
                  <a:txBody>
                    <a:bodyPr/>
                    <a:lstStyle/>
                    <a:p>
                      <a:r>
                        <a:rPr lang="en-US" dirty="0" smtClean="0"/>
                        <a:t>Small</a:t>
                      </a:r>
                      <a:endParaRPr lang="en-US" dirty="0"/>
                    </a:p>
                  </a:txBody>
                  <a:tcPr/>
                </a:tc>
              </a:tr>
              <a:tr h="370840">
                <a:tc>
                  <a:txBody>
                    <a:bodyPr/>
                    <a:lstStyle/>
                    <a:p>
                      <a:r>
                        <a:rPr lang="en-US" dirty="0" smtClean="0"/>
                        <a:t>Mi/</a:t>
                      </a:r>
                      <a:r>
                        <a:rPr lang="en-US" dirty="0" err="1" smtClean="0"/>
                        <a:t>mis</a:t>
                      </a:r>
                      <a:endParaRPr lang="en-US" dirty="0"/>
                    </a:p>
                  </a:txBody>
                  <a:tcPr/>
                </a:tc>
                <a:tc>
                  <a:txBody>
                    <a:bodyPr/>
                    <a:lstStyle/>
                    <a:p>
                      <a:r>
                        <a:rPr lang="en-US" dirty="0" smtClean="0"/>
                        <a:t>My</a:t>
                      </a:r>
                      <a:endParaRPr lang="en-US" dirty="0"/>
                    </a:p>
                  </a:txBody>
                  <a:tcPr/>
                </a:tc>
              </a:tr>
              <a:tr h="370840">
                <a:tc>
                  <a:txBody>
                    <a:bodyPr/>
                    <a:lstStyle/>
                    <a:p>
                      <a:r>
                        <a:rPr lang="en-US" dirty="0" err="1" smtClean="0"/>
                        <a:t>Tú/tus</a:t>
                      </a:r>
                      <a:endParaRPr lang="en-US" dirty="0"/>
                    </a:p>
                  </a:txBody>
                  <a:tcPr/>
                </a:tc>
                <a:tc>
                  <a:txBody>
                    <a:bodyPr/>
                    <a:lstStyle/>
                    <a:p>
                      <a:r>
                        <a:rPr lang="en-US" dirty="0" smtClean="0"/>
                        <a:t>Your</a:t>
                      </a:r>
                      <a:endParaRPr lang="en-US" dirty="0"/>
                    </a:p>
                  </a:txBody>
                  <a:tcPr/>
                </a:tc>
              </a:tr>
              <a:tr h="370840">
                <a:tc>
                  <a:txBody>
                    <a:bodyPr/>
                    <a:lstStyle/>
                    <a:p>
                      <a:r>
                        <a:rPr lang="en-US" dirty="0" smtClean="0"/>
                        <a:t>Blanco</a:t>
                      </a:r>
                      <a:endParaRPr lang="en-US" dirty="0"/>
                    </a:p>
                  </a:txBody>
                  <a:tcPr/>
                </a:tc>
                <a:tc>
                  <a:txBody>
                    <a:bodyPr/>
                    <a:lstStyle/>
                    <a:p>
                      <a:r>
                        <a:rPr lang="en-US" dirty="0" smtClean="0"/>
                        <a:t>White</a:t>
                      </a:r>
                      <a:endParaRPr lang="en-US" dirty="0"/>
                    </a:p>
                  </a:txBody>
                  <a:tcPr/>
                </a:tc>
              </a:tr>
              <a:tr h="370840">
                <a:tc>
                  <a:txBody>
                    <a:bodyPr/>
                    <a:lstStyle/>
                    <a:p>
                      <a:r>
                        <a:rPr lang="en-US" dirty="0" smtClean="0"/>
                        <a:t>Amarillo</a:t>
                      </a:r>
                      <a:endParaRPr lang="en-US" dirty="0"/>
                    </a:p>
                  </a:txBody>
                  <a:tcPr/>
                </a:tc>
                <a:tc>
                  <a:txBody>
                    <a:bodyPr/>
                    <a:lstStyle/>
                    <a:p>
                      <a:r>
                        <a:rPr lang="en-US" dirty="0" smtClean="0"/>
                        <a:t>Yellow</a:t>
                      </a:r>
                      <a:endParaRPr lang="en-US" dirty="0"/>
                    </a:p>
                  </a:txBody>
                  <a:tcPr/>
                </a:tc>
              </a:tr>
              <a:tr h="370840">
                <a:tc>
                  <a:txBody>
                    <a:bodyPr/>
                    <a:lstStyle/>
                    <a:p>
                      <a:r>
                        <a:rPr lang="en-US" dirty="0" err="1" smtClean="0"/>
                        <a:t>Rojo</a:t>
                      </a:r>
                      <a:endParaRPr lang="en-US" dirty="0"/>
                    </a:p>
                  </a:txBody>
                  <a:tcPr/>
                </a:tc>
                <a:tc>
                  <a:txBody>
                    <a:bodyPr/>
                    <a:lstStyle/>
                    <a:p>
                      <a:r>
                        <a:rPr lang="en-US" dirty="0" smtClean="0"/>
                        <a:t>Red</a:t>
                      </a:r>
                      <a:endParaRPr lang="en-US" dirty="0"/>
                    </a:p>
                  </a:txBody>
                  <a:tcPr/>
                </a:tc>
              </a:tr>
              <a:tr h="370840">
                <a:tc>
                  <a:txBody>
                    <a:bodyPr/>
                    <a:lstStyle/>
                    <a:p>
                      <a:r>
                        <a:rPr lang="en-US" dirty="0" err="1" smtClean="0"/>
                        <a:t>Anaranjado</a:t>
                      </a:r>
                      <a:r>
                        <a:rPr lang="en-US" dirty="0" smtClean="0"/>
                        <a:t> (a)</a:t>
                      </a:r>
                      <a:endParaRPr lang="en-US" dirty="0"/>
                    </a:p>
                  </a:txBody>
                  <a:tcPr/>
                </a:tc>
                <a:tc>
                  <a:txBody>
                    <a:bodyPr/>
                    <a:lstStyle/>
                    <a:p>
                      <a:r>
                        <a:rPr lang="en-US" dirty="0" smtClean="0"/>
                        <a:t>Orange</a:t>
                      </a:r>
                      <a:endParaRPr lang="en-US" dirty="0"/>
                    </a:p>
                  </a:txBody>
                  <a:tcPr/>
                </a:tc>
              </a:tr>
              <a:tr h="370840">
                <a:tc>
                  <a:txBody>
                    <a:bodyPr/>
                    <a:lstStyle/>
                    <a:p>
                      <a:r>
                        <a:rPr lang="en-US" dirty="0" err="1" smtClean="0"/>
                        <a:t>Delicioso</a:t>
                      </a:r>
                      <a:r>
                        <a:rPr lang="en-US" dirty="0" smtClean="0"/>
                        <a:t> (a)</a:t>
                      </a:r>
                      <a:endParaRPr lang="en-US" dirty="0"/>
                    </a:p>
                  </a:txBody>
                  <a:tcPr/>
                </a:tc>
                <a:tc>
                  <a:txBody>
                    <a:bodyPr/>
                    <a:lstStyle/>
                    <a:p>
                      <a:r>
                        <a:rPr lang="en-US" dirty="0" smtClean="0"/>
                        <a:t>Delicious</a:t>
                      </a:r>
                      <a:endParaRPr lang="en-US" dirty="0"/>
                    </a:p>
                  </a:txBody>
                  <a:tcPr/>
                </a:tc>
              </a:tr>
              <a:tr h="370840">
                <a:tc>
                  <a:txBody>
                    <a:bodyPr/>
                    <a:lstStyle/>
                    <a:p>
                      <a:r>
                        <a:rPr lang="en-US" dirty="0" err="1" smtClean="0"/>
                        <a:t>Asqueroso</a:t>
                      </a:r>
                      <a:r>
                        <a:rPr lang="en-US" dirty="0" smtClean="0"/>
                        <a:t> (a)</a:t>
                      </a:r>
                      <a:endParaRPr lang="en-US" dirty="0"/>
                    </a:p>
                  </a:txBody>
                  <a:tcPr/>
                </a:tc>
                <a:tc>
                  <a:txBody>
                    <a:bodyPr/>
                    <a:lstStyle/>
                    <a:p>
                      <a:r>
                        <a:rPr lang="en-US" dirty="0" smtClean="0"/>
                        <a:t>Nasty</a:t>
                      </a:r>
                      <a:endParaRPr lang="en-US" dirty="0"/>
                    </a:p>
                  </a:txBody>
                  <a:tcPr/>
                </a:tc>
              </a:tr>
              <a:tr h="370840">
                <a:tc>
                  <a:txBody>
                    <a:bodyPr/>
                    <a:lstStyle/>
                    <a:p>
                      <a:r>
                        <a:rPr lang="en-US" dirty="0" err="1" smtClean="0"/>
                        <a:t>Difícil</a:t>
                      </a:r>
                      <a:endParaRPr lang="en-US" dirty="0"/>
                    </a:p>
                  </a:txBody>
                  <a:tcPr/>
                </a:tc>
                <a:tc>
                  <a:txBody>
                    <a:bodyPr/>
                    <a:lstStyle/>
                    <a:p>
                      <a:r>
                        <a:rPr lang="en-US" dirty="0" smtClean="0"/>
                        <a:t>Difficult</a:t>
                      </a:r>
                      <a:endParaRPr lang="en-US" dirty="0"/>
                    </a:p>
                  </a:txBody>
                  <a:tcPr/>
                </a:tc>
              </a:tr>
              <a:tr h="370840">
                <a:tc>
                  <a:txBody>
                    <a:bodyPr/>
                    <a:lstStyle/>
                    <a:p>
                      <a:r>
                        <a:rPr lang="en-US" dirty="0" err="1" smtClean="0"/>
                        <a:t>Fácil</a:t>
                      </a:r>
                      <a:endParaRPr lang="en-US" dirty="0"/>
                    </a:p>
                  </a:txBody>
                  <a:tcPr/>
                </a:tc>
                <a:tc>
                  <a:txBody>
                    <a:bodyPr/>
                    <a:lstStyle/>
                    <a:p>
                      <a:r>
                        <a:rPr lang="en-US" dirty="0" smtClean="0"/>
                        <a:t>Easy</a:t>
                      </a:r>
                      <a:endParaRPr lang="en-US" dirty="0"/>
                    </a:p>
                  </a:txBody>
                  <a:tcPr/>
                </a:tc>
              </a:tr>
              <a:tr h="370840">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 CUADERNO</a:t>
            </a:r>
            <a:endParaRPr lang="en-US" b="1" dirty="0"/>
          </a:p>
        </p:txBody>
      </p:sp>
      <p:pic>
        <p:nvPicPr>
          <p:cNvPr id="4" name="Content Placeholder 3" descr="notebook-clipart-red-spiral-notebook.png"/>
          <p:cNvPicPr>
            <a:picLocks noGrp="1" noChangeAspect="1"/>
          </p:cNvPicPr>
          <p:nvPr>
            <p:ph sz="quarter" idx="1"/>
          </p:nvPr>
        </p:nvPicPr>
        <p:blipFill>
          <a:blip r:embed="rId2"/>
          <a:srcRect l="-28031" r="-28031"/>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 BORRADOR</a:t>
            </a:r>
            <a:endParaRPr lang="en-US" b="1" dirty="0"/>
          </a:p>
        </p:txBody>
      </p:sp>
      <p:pic>
        <p:nvPicPr>
          <p:cNvPr id="4" name="Content Placeholder 3" descr="etilize_56815.png"/>
          <p:cNvPicPr>
            <a:picLocks noGrp="1" noChangeAspect="1"/>
          </p:cNvPicPr>
          <p:nvPr>
            <p:ph sz="quarter" idx="1"/>
          </p:nvPr>
        </p:nvPicPr>
        <p:blipFill>
          <a:blip r:embed="rId2"/>
          <a:srcRect l="-26612" r="-26612"/>
          <a:stretch>
            <a:fillRect/>
          </a:stretch>
        </p:blipFill>
        <p:spPr>
          <a:xfrm>
            <a:off x="304800" y="1500736"/>
            <a:ext cx="7620000" cy="4973216"/>
          </a:xfr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SCHOOL QUESTIONS </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774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685800"/>
            <a:ext cx="9144000" cy="1143000"/>
          </a:xfrm>
        </p:spPr>
        <p:txBody>
          <a:bodyPr>
            <a:normAutofit fontScale="90000"/>
          </a:bodyPr>
          <a:lstStyle/>
          <a:p>
            <a:pPr algn="ctr"/>
            <a:r>
              <a:rPr lang="es-ES_tradnl" sz="6000" b="1" cap="none" dirty="0" smtClean="0">
                <a:solidFill>
                  <a:srgbClr val="3668C4"/>
                </a:solidFill>
              </a:rPr>
              <a:t>Necesitas algo para el colegio?</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8000"/>
                </a:solidFill>
                <a:effectLst/>
                <a:uLnTx/>
                <a:uFillTx/>
                <a:latin typeface="+mj-lt"/>
                <a:ea typeface="+mj-ea"/>
                <a:cs typeface="+mj-cs"/>
              </a:rPr>
              <a:t>Do you need something for school?</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2" name="Picture 1"/>
          <p:cNvPicPr>
            <a:picLocks noChangeAspect="1"/>
          </p:cNvPicPr>
          <p:nvPr/>
        </p:nvPicPr>
        <p:blipFill>
          <a:blip r:embed="rId2"/>
          <a:stretch>
            <a:fillRect/>
          </a:stretch>
        </p:blipFill>
        <p:spPr>
          <a:xfrm>
            <a:off x="1658994" y="1905000"/>
            <a:ext cx="4208406" cy="3238500"/>
          </a:xfrm>
          <a:prstGeom prst="rect">
            <a:avLst/>
          </a:prstGeom>
        </p:spPr>
      </p:pic>
      <p:sp>
        <p:nvSpPr>
          <p:cNvPr id="3" name="TextBox 2"/>
          <p:cNvSpPr txBox="1"/>
          <p:nvPr/>
        </p:nvSpPr>
        <p:spPr>
          <a:xfrm>
            <a:off x="5638800" y="990600"/>
            <a:ext cx="1676400" cy="4708981"/>
          </a:xfrm>
          <a:prstGeom prst="rect">
            <a:avLst/>
          </a:prstGeom>
          <a:noFill/>
        </p:spPr>
        <p:txBody>
          <a:bodyPr wrap="squar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96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rmAutofit/>
          </a:bodyPr>
          <a:lstStyle/>
          <a:p>
            <a:pPr algn="ctr"/>
            <a:r>
              <a:rPr lang="es-ES_tradnl" sz="6000" b="1" cap="none" dirty="0" smtClean="0">
                <a:solidFill>
                  <a:srgbClr val="3668C4"/>
                </a:solidFill>
              </a:rPr>
              <a:t>No, no necesito nada.</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No, I don’t need anything.</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5" name="Picture 4" descr="nada.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28900" y="1130300"/>
            <a:ext cx="3886200" cy="4597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047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ctr"/>
            <a:r>
              <a:rPr lang="es-ES_tradnl" sz="6000" b="1" cap="none" dirty="0" smtClean="0">
                <a:solidFill>
                  <a:srgbClr val="3668C4"/>
                </a:solidFill>
              </a:rPr>
              <a:t>Sí, necesito muchas cosas.</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Yes, I need many things.</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2" name="Picture 1"/>
          <p:cNvPicPr>
            <a:picLocks noChangeAspect="1"/>
          </p:cNvPicPr>
          <p:nvPr/>
        </p:nvPicPr>
        <p:blipFill>
          <a:blip r:embed="rId2"/>
          <a:stretch>
            <a:fillRect/>
          </a:stretch>
        </p:blipFill>
        <p:spPr>
          <a:xfrm>
            <a:off x="2286000" y="1752600"/>
            <a:ext cx="3873500" cy="38735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35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rmAutofit/>
          </a:bodyPr>
          <a:lstStyle/>
          <a:p>
            <a:pPr algn="ctr"/>
            <a:r>
              <a:rPr lang="es-ES_tradnl" sz="6000" b="1" cap="none" dirty="0" smtClean="0">
                <a:solidFill>
                  <a:srgbClr val="3668C4"/>
                </a:solidFill>
              </a:rPr>
              <a:t>Tienes…?</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Do you have?</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7" name="Picture 6" descr="http://www.topendsports.com/image/cache/clipart/olympics/hold-olympic-torch_500_copyright.gif"/>
          <p:cNvPicPr/>
          <p:nvPr/>
        </p:nvPicPr>
        <p:blipFill>
          <a:blip r:embed="rId2"/>
          <a:srcRect/>
          <a:stretch>
            <a:fillRect/>
          </a:stretch>
        </p:blipFill>
        <p:spPr bwMode="auto">
          <a:xfrm>
            <a:off x="2362200" y="1219200"/>
            <a:ext cx="4648199" cy="434340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54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rmAutofit/>
          </a:bodyPr>
          <a:lstStyle/>
          <a:p>
            <a:pPr algn="ctr"/>
            <a:r>
              <a:rPr lang="es-ES_tradnl" sz="6000" b="1" cap="none" dirty="0" smtClean="0">
                <a:solidFill>
                  <a:srgbClr val="3668C4"/>
                </a:solidFill>
              </a:rPr>
              <a:t>Sí, tengo un montón</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Yes, I have a ton.</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7" name="Picture 6" descr="http://www.topendsports.com/image/cache/clipart/olympics/hold-olympic-torch_500_copyright.gif"/>
          <p:cNvPicPr/>
          <p:nvPr/>
        </p:nvPicPr>
        <p:blipFill>
          <a:blip r:embed="rId2"/>
          <a:srcRect/>
          <a:stretch>
            <a:fillRect/>
          </a:stretch>
        </p:blipFill>
        <p:spPr bwMode="auto">
          <a:xfrm>
            <a:off x="152400" y="1219200"/>
            <a:ext cx="4648199" cy="43434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486399" y="1676400"/>
            <a:ext cx="2842591" cy="3352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87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ctr"/>
            <a:r>
              <a:rPr lang="es-ES_tradnl" sz="6000" b="1" cap="none" dirty="0" smtClean="0">
                <a:solidFill>
                  <a:srgbClr val="3668C4"/>
                </a:solidFill>
              </a:rPr>
              <a:t>Cuál es tu materia preferida?</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What is your favorite subject?</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2667000" y="1993900"/>
            <a:ext cx="3810000" cy="28702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60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ctr"/>
            <a:r>
              <a:rPr lang="es-ES_tradnl" sz="6000" b="1" cap="none" dirty="0" smtClean="0">
                <a:solidFill>
                  <a:srgbClr val="3668C4"/>
                </a:solidFill>
              </a:rPr>
              <a:t>Mi materia preferida es…</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My favorite subject is…</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2667000" y="1993900"/>
            <a:ext cx="3810000" cy="28702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754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533398"/>
          <a:ext cx="7467600" cy="5318300"/>
        </p:xfrm>
        <a:graphic>
          <a:graphicData uri="http://schemas.openxmlformats.org/drawingml/2006/table">
            <a:tbl>
              <a:tblPr firstRow="1" bandRow="1">
                <a:tableStyleId>{5C22544A-7EE6-4342-B048-85BDC9FD1C3A}</a:tableStyleId>
              </a:tblPr>
              <a:tblGrid>
                <a:gridCol w="3733800"/>
                <a:gridCol w="3733800"/>
              </a:tblGrid>
              <a:tr h="467822">
                <a:tc>
                  <a:txBody>
                    <a:bodyPr/>
                    <a:lstStyle/>
                    <a:p>
                      <a:r>
                        <a:rPr lang="en-US" dirty="0" smtClean="0"/>
                        <a:t>Vivo en….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tell Where</a:t>
                      </a:r>
                      <a:r>
                        <a:rPr lang="en-US" baseline="0" dirty="0" smtClean="0"/>
                        <a:t> you live</a:t>
                      </a:r>
                      <a:endParaRPr lang="en-US" dirty="0" smtClean="0"/>
                    </a:p>
                    <a:p>
                      <a:endParaRPr lang="en-US" dirty="0"/>
                    </a:p>
                  </a:txBody>
                  <a:tcPr/>
                </a:tc>
              </a:tr>
              <a:tr h="467822">
                <a:tc>
                  <a:txBody>
                    <a:bodyPr/>
                    <a:lstStyle/>
                    <a:p>
                      <a:r>
                        <a:rPr lang="en-US" dirty="0" err="1" smtClean="0"/>
                        <a:t>Una</a:t>
                      </a:r>
                      <a:r>
                        <a:rPr lang="en-US" dirty="0" smtClean="0"/>
                        <a:t> casa </a:t>
                      </a:r>
                      <a:r>
                        <a:rPr lang="en-US" dirty="0" err="1" smtClean="0"/>
                        <a:t>grande</a:t>
                      </a:r>
                      <a:endParaRPr lang="en-US" dirty="0"/>
                    </a:p>
                  </a:txBody>
                  <a:tcPr/>
                </a:tc>
                <a:tc>
                  <a:txBody>
                    <a:bodyPr/>
                    <a:lstStyle/>
                    <a:p>
                      <a:r>
                        <a:rPr lang="en-US" dirty="0" smtClean="0"/>
                        <a:t>A big house</a:t>
                      </a:r>
                      <a:endParaRPr lang="en-US" dirty="0"/>
                    </a:p>
                  </a:txBody>
                  <a:tcPr/>
                </a:tc>
              </a:tr>
              <a:tr h="467822">
                <a:tc>
                  <a:txBody>
                    <a:bodyPr/>
                    <a:lstStyle/>
                    <a:p>
                      <a:r>
                        <a:rPr lang="en-US" dirty="0" err="1" smtClean="0"/>
                        <a:t>Una</a:t>
                      </a:r>
                      <a:r>
                        <a:rPr lang="en-US" dirty="0" smtClean="0"/>
                        <a:t> casa </a:t>
                      </a:r>
                      <a:r>
                        <a:rPr lang="en-US" dirty="0" err="1" smtClean="0"/>
                        <a:t>pequeña</a:t>
                      </a:r>
                      <a:endParaRPr lang="en-US" dirty="0"/>
                    </a:p>
                  </a:txBody>
                  <a:tcPr/>
                </a:tc>
                <a:tc>
                  <a:txBody>
                    <a:bodyPr/>
                    <a:lstStyle/>
                    <a:p>
                      <a:r>
                        <a:rPr lang="en-US" dirty="0" smtClean="0"/>
                        <a:t>A small</a:t>
                      </a:r>
                      <a:r>
                        <a:rPr lang="en-US" baseline="0" dirty="0" smtClean="0"/>
                        <a:t> house</a:t>
                      </a:r>
                      <a:endParaRPr lang="en-US" dirty="0"/>
                    </a:p>
                  </a:txBody>
                  <a:tcPr/>
                </a:tc>
              </a:tr>
              <a:tr h="467822">
                <a:tc>
                  <a:txBody>
                    <a:bodyPr/>
                    <a:lstStyle/>
                    <a:p>
                      <a:r>
                        <a:rPr lang="en-US" dirty="0" smtClean="0"/>
                        <a:t>Un </a:t>
                      </a:r>
                      <a:r>
                        <a:rPr lang="en-US" dirty="0" err="1" smtClean="0"/>
                        <a:t>apartamento</a:t>
                      </a:r>
                      <a:endParaRPr lang="en-US" dirty="0"/>
                    </a:p>
                  </a:txBody>
                  <a:tcPr/>
                </a:tc>
                <a:tc>
                  <a:txBody>
                    <a:bodyPr/>
                    <a:lstStyle/>
                    <a:p>
                      <a:r>
                        <a:rPr lang="en-US" dirty="0" smtClean="0"/>
                        <a:t>An apartment</a:t>
                      </a:r>
                      <a:endParaRPr lang="en-US" dirty="0"/>
                    </a:p>
                  </a:txBody>
                  <a:tcPr/>
                </a:tc>
              </a:tr>
              <a:tr h="467822">
                <a:tc>
                  <a:txBody>
                    <a:bodyPr/>
                    <a:lstStyle/>
                    <a:p>
                      <a:r>
                        <a:rPr lang="en-US" dirty="0" smtClean="0"/>
                        <a:t>NOMBRE</a:t>
                      </a:r>
                      <a:r>
                        <a:rPr lang="en-US" baseline="0" dirty="0" smtClean="0"/>
                        <a:t> DE LA CIUDAD</a:t>
                      </a:r>
                      <a:endParaRPr lang="en-US" dirty="0"/>
                    </a:p>
                  </a:txBody>
                  <a:tcPr/>
                </a:tc>
                <a:tc>
                  <a:txBody>
                    <a:bodyPr/>
                    <a:lstStyle/>
                    <a:p>
                      <a:r>
                        <a:rPr lang="en-US" dirty="0" smtClean="0"/>
                        <a:t>City name</a:t>
                      </a:r>
                      <a:endParaRPr lang="en-US" dirty="0"/>
                    </a:p>
                  </a:txBody>
                  <a:tcPr/>
                </a:tc>
              </a:tr>
              <a:tr h="467822">
                <a:tc>
                  <a:txBody>
                    <a:bodyPr/>
                    <a:lstStyle/>
                    <a:p>
                      <a:r>
                        <a:rPr lang="en-US" dirty="0" err="1" smtClean="0"/>
                        <a:t>Una</a:t>
                      </a:r>
                      <a:r>
                        <a:rPr lang="en-US" dirty="0" smtClean="0"/>
                        <a:t> </a:t>
                      </a:r>
                      <a:r>
                        <a:rPr lang="en-US" dirty="0" err="1" smtClean="0"/>
                        <a:t>mansión</a:t>
                      </a:r>
                      <a:endParaRPr lang="en-US" dirty="0"/>
                    </a:p>
                  </a:txBody>
                  <a:tcPr/>
                </a:tc>
                <a:tc>
                  <a:txBody>
                    <a:bodyPr/>
                    <a:lstStyle/>
                    <a:p>
                      <a:r>
                        <a:rPr lang="en-US" dirty="0" smtClean="0"/>
                        <a:t>A mansion</a:t>
                      </a:r>
                      <a:endParaRPr lang="en-US" dirty="0"/>
                    </a:p>
                  </a:txBody>
                  <a:tcPr/>
                </a:tc>
              </a:tr>
              <a:tr h="467822">
                <a:tc>
                  <a:txBody>
                    <a:bodyPr/>
                    <a:lstStyle/>
                    <a:p>
                      <a:r>
                        <a:rPr lang="en-US" dirty="0" smtClean="0"/>
                        <a:t>Un </a:t>
                      </a:r>
                      <a:r>
                        <a:rPr lang="en-US" dirty="0" err="1" smtClean="0"/>
                        <a:t>edificio</a:t>
                      </a:r>
                      <a:r>
                        <a:rPr lang="en-US" dirty="0" smtClean="0"/>
                        <a:t> de </a:t>
                      </a:r>
                      <a:r>
                        <a:rPr lang="en-US" dirty="0" err="1" smtClean="0"/>
                        <a:t>apartamentos</a:t>
                      </a:r>
                      <a:endParaRPr lang="en-US" dirty="0"/>
                    </a:p>
                  </a:txBody>
                  <a:tcPr/>
                </a:tc>
                <a:tc>
                  <a:txBody>
                    <a:bodyPr/>
                    <a:lstStyle/>
                    <a:p>
                      <a:r>
                        <a:rPr lang="en-US" dirty="0" smtClean="0"/>
                        <a:t>An apartment building</a:t>
                      </a:r>
                      <a:endParaRPr lang="en-US" dirty="0"/>
                    </a:p>
                  </a:txBody>
                  <a:tcPr/>
                </a:tc>
              </a:tr>
              <a:tr h="467822">
                <a:tc>
                  <a:txBody>
                    <a:bodyPr/>
                    <a:lstStyle/>
                    <a:p>
                      <a:r>
                        <a:rPr lang="en-US" dirty="0" smtClean="0"/>
                        <a:t>Un </a:t>
                      </a:r>
                      <a:r>
                        <a:rPr lang="en-US" dirty="0" err="1" smtClean="0"/>
                        <a:t>remolque</a:t>
                      </a:r>
                      <a:r>
                        <a:rPr lang="en-US" dirty="0" smtClean="0"/>
                        <a:t> habitable</a:t>
                      </a:r>
                      <a:endParaRPr lang="en-US" dirty="0"/>
                    </a:p>
                  </a:txBody>
                  <a:tcPr/>
                </a:tc>
                <a:tc>
                  <a:txBody>
                    <a:bodyPr/>
                    <a:lstStyle/>
                    <a:p>
                      <a:r>
                        <a:rPr lang="en-US" dirty="0" smtClean="0"/>
                        <a:t>A trailer</a:t>
                      </a:r>
                      <a:endParaRPr lang="en-US" dirty="0"/>
                    </a:p>
                  </a:txBody>
                  <a:tcPr/>
                </a:tc>
              </a:tr>
              <a:tr h="467822">
                <a:tc>
                  <a:txBody>
                    <a:bodyPr/>
                    <a:lstStyle/>
                    <a:p>
                      <a:r>
                        <a:rPr lang="en-US" dirty="0" err="1" smtClean="0"/>
                        <a:t>Una</a:t>
                      </a:r>
                      <a:r>
                        <a:rPr lang="en-US" dirty="0" smtClean="0"/>
                        <a:t> </a:t>
                      </a:r>
                      <a:r>
                        <a:rPr lang="en-US" dirty="0" err="1" smtClean="0"/>
                        <a:t>casucha</a:t>
                      </a:r>
                      <a:endParaRPr lang="en-US" dirty="0"/>
                    </a:p>
                  </a:txBody>
                  <a:tcPr/>
                </a:tc>
                <a:tc>
                  <a:txBody>
                    <a:bodyPr/>
                    <a:lstStyle/>
                    <a:p>
                      <a:r>
                        <a:rPr lang="en-US" dirty="0" smtClean="0"/>
                        <a:t>A nasty house</a:t>
                      </a:r>
                      <a:endParaRPr lang="en-US" dirty="0"/>
                    </a:p>
                  </a:txBody>
                  <a:tcPr/>
                </a:tc>
              </a:tr>
              <a:tr h="467822">
                <a:tc>
                  <a:txBody>
                    <a:bodyPr/>
                    <a:lstStyle/>
                    <a:p>
                      <a:r>
                        <a:rPr lang="en-US" dirty="0" err="1" smtClean="0"/>
                        <a:t>Una</a:t>
                      </a:r>
                      <a:r>
                        <a:rPr lang="en-US" dirty="0" smtClean="0"/>
                        <a:t> </a:t>
                      </a:r>
                      <a:r>
                        <a:rPr lang="en-US" dirty="0" err="1" smtClean="0"/>
                        <a:t>tienda</a:t>
                      </a:r>
                      <a:r>
                        <a:rPr lang="en-US" dirty="0" smtClean="0"/>
                        <a:t> de </a:t>
                      </a:r>
                      <a:r>
                        <a:rPr lang="en-US" dirty="0" err="1" smtClean="0"/>
                        <a:t>campaña</a:t>
                      </a:r>
                      <a:endParaRPr lang="en-US" dirty="0"/>
                    </a:p>
                  </a:txBody>
                  <a:tcPr/>
                </a:tc>
                <a:tc>
                  <a:txBody>
                    <a:bodyPr/>
                    <a:lstStyle/>
                    <a:p>
                      <a:r>
                        <a:rPr lang="en-US" dirty="0" smtClean="0"/>
                        <a:t>A tent</a:t>
                      </a:r>
                      <a:endParaRPr lang="en-US" dirty="0"/>
                    </a:p>
                  </a:txBody>
                  <a:tcPr/>
                </a:tc>
              </a:tr>
              <a:tr h="467822">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ctr"/>
            <a:r>
              <a:rPr lang="es-ES_tradnl" sz="6000" b="1" cap="none" dirty="0" smtClean="0">
                <a:solidFill>
                  <a:srgbClr val="3668C4"/>
                </a:solidFill>
              </a:rPr>
              <a:t>Qué clases tienes esta tarde?</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What classes do you have this afternoon?</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3" name="Picture 2"/>
          <p:cNvPicPr>
            <a:picLocks noChangeAspect="1"/>
          </p:cNvPicPr>
          <p:nvPr/>
        </p:nvPicPr>
        <p:blipFill>
          <a:blip r:embed="rId2"/>
          <a:stretch>
            <a:fillRect/>
          </a:stretch>
        </p:blipFill>
        <p:spPr>
          <a:xfrm>
            <a:off x="3505200" y="2209800"/>
            <a:ext cx="2815354" cy="2120900"/>
          </a:xfrm>
          <a:prstGeom prst="rect">
            <a:avLst/>
          </a:prstGeom>
        </p:spPr>
      </p:pic>
      <p:pic>
        <p:nvPicPr>
          <p:cNvPr id="5" name="Picture 4" descr="http://www.topendsports.com/image/cache/clipart/olympics/hold-olympic-torch_500_copyright.gif"/>
          <p:cNvPicPr/>
          <p:nvPr/>
        </p:nvPicPr>
        <p:blipFill>
          <a:blip r:embed="rId3"/>
          <a:srcRect/>
          <a:stretch>
            <a:fillRect/>
          </a:stretch>
        </p:blipFill>
        <p:spPr bwMode="auto">
          <a:xfrm>
            <a:off x="228600" y="1752600"/>
            <a:ext cx="3200400" cy="28956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553200" y="2286000"/>
            <a:ext cx="2032000" cy="2032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58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143000"/>
          </a:xfrm>
        </p:spPr>
        <p:txBody>
          <a:bodyPr>
            <a:normAutofit fontScale="90000"/>
          </a:bodyPr>
          <a:lstStyle/>
          <a:p>
            <a:pPr algn="ctr"/>
            <a:r>
              <a:rPr lang="es-ES_tradnl" sz="6000" b="1" cap="none" dirty="0" smtClean="0">
                <a:solidFill>
                  <a:srgbClr val="3668C4"/>
                </a:solidFill>
              </a:rPr>
              <a:t>Primero tengo…y después tengo…</a:t>
            </a:r>
            <a:endParaRPr lang="es-ES_tradnl" sz="6000" b="1" cap="none" dirty="0">
              <a:solidFill>
                <a:srgbClr val="3668C4"/>
              </a:solidFill>
            </a:endParaRPr>
          </a:p>
        </p:txBody>
      </p:sp>
      <p:sp>
        <p:nvSpPr>
          <p:cNvPr id="6" name="Title 3"/>
          <p:cNvSpPr txBox="1">
            <a:spLocks/>
          </p:cNvSpPr>
          <p:nvPr/>
        </p:nvSpPr>
        <p:spPr>
          <a:xfrm>
            <a:off x="838200" y="5715000"/>
            <a:ext cx="7467600" cy="1143000"/>
          </a:xfrm>
          <a:prstGeom prst="rect">
            <a:avLst/>
          </a:prstGeom>
        </p:spPr>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solidFill>
                  <a:srgbClr val="008000"/>
                </a:solidFill>
                <a:latin typeface="+mj-lt"/>
                <a:ea typeface="+mj-ea"/>
                <a:cs typeface="+mj-cs"/>
              </a:rPr>
              <a:t>First I have…and after I have…</a:t>
            </a:r>
            <a:endParaRPr kumimoji="0" lang="en-US" sz="6000" b="1" i="0" u="none" strike="noStrike" kern="1200" cap="none" spc="0" normalizeH="0" baseline="0" noProof="0" dirty="0">
              <a:ln>
                <a:noFill/>
              </a:ln>
              <a:solidFill>
                <a:srgbClr val="008000"/>
              </a:solidFill>
              <a:effectLst/>
              <a:uLnTx/>
              <a:uFillTx/>
              <a:latin typeface="+mj-lt"/>
              <a:ea typeface="+mj-ea"/>
              <a:cs typeface="+mj-cs"/>
            </a:endParaRPr>
          </a:p>
        </p:txBody>
      </p:sp>
      <p:pic>
        <p:nvPicPr>
          <p:cNvPr id="5" name="Picture 4" descr="http://www.topendsports.com/image/cache/clipart/olympics/hold-olympic-torch_500_copyright.gif"/>
          <p:cNvPicPr/>
          <p:nvPr/>
        </p:nvPicPr>
        <p:blipFill>
          <a:blip r:embed="rId2"/>
          <a:srcRect/>
          <a:stretch>
            <a:fillRect/>
          </a:stretch>
        </p:blipFill>
        <p:spPr bwMode="auto">
          <a:xfrm>
            <a:off x="3124200" y="1828800"/>
            <a:ext cx="3200400" cy="2895600"/>
          </a:xfrm>
          <a:prstGeom prst="rect">
            <a:avLst/>
          </a:prstGeom>
          <a:noFill/>
          <a:ln w="9525">
            <a:noFill/>
            <a:miter lim="800000"/>
            <a:headEnd/>
            <a:tailEnd/>
          </a:ln>
        </p:spPr>
      </p:pic>
      <p:sp>
        <p:nvSpPr>
          <p:cNvPr id="7" name="Rectangle 6"/>
          <p:cNvSpPr/>
          <p:nvPr/>
        </p:nvSpPr>
        <p:spPr>
          <a:xfrm>
            <a:off x="0" y="1371600"/>
            <a:ext cx="3240390" cy="3170099"/>
          </a:xfrm>
          <a:prstGeom prst="rect">
            <a:avLst/>
          </a:prstGeom>
        </p:spPr>
        <p:txBody>
          <a:bodyPr wrap="none">
            <a:spAutoFit/>
          </a:bodyPr>
          <a:lstStyle/>
          <a:p>
            <a:r>
              <a:rPr lang="en-US" sz="20000" b="1" dirty="0" smtClean="0"/>
              <a:t>1</a:t>
            </a:r>
            <a:r>
              <a:rPr lang="en-US" sz="20000" b="1" baseline="30000" dirty="0" smtClean="0"/>
              <a:t>st</a:t>
            </a:r>
            <a:endParaRPr lang="en-US" sz="20000" dirty="0"/>
          </a:p>
        </p:txBody>
      </p:sp>
      <p:sp>
        <p:nvSpPr>
          <p:cNvPr id="8" name="Rectangle 7"/>
          <p:cNvSpPr/>
          <p:nvPr/>
        </p:nvSpPr>
        <p:spPr>
          <a:xfrm>
            <a:off x="6096000" y="2133600"/>
            <a:ext cx="3081478" cy="2862322"/>
          </a:xfrm>
          <a:prstGeom prst="rect">
            <a:avLst/>
          </a:prstGeom>
        </p:spPr>
        <p:txBody>
          <a:bodyPr wrap="square">
            <a:spAutoFit/>
          </a:bodyPr>
          <a:lstStyle/>
          <a:p>
            <a:pPr algn="ctr"/>
            <a:r>
              <a:rPr lang="en-US" sz="6000" dirty="0" smtClean="0">
                <a:latin typeface="Century Gothic"/>
                <a:cs typeface="Century Gothic"/>
              </a:rPr>
              <a:t>happily</a:t>
            </a:r>
          </a:p>
          <a:p>
            <a:pPr algn="ctr"/>
            <a:r>
              <a:rPr lang="en-US" sz="6000" dirty="0" smtClean="0">
                <a:latin typeface="Century Gothic"/>
                <a:cs typeface="Century Gothic"/>
              </a:rPr>
              <a:t>ever</a:t>
            </a:r>
          </a:p>
          <a:p>
            <a:pPr algn="ctr"/>
            <a:r>
              <a:rPr lang="en-US" sz="6000" b="1" u="sng" dirty="0" smtClean="0">
                <a:latin typeface="Century Gothic"/>
                <a:cs typeface="Century Gothic"/>
              </a:rPr>
              <a:t>AFTER</a:t>
            </a:r>
            <a:endParaRPr lang="en-US" sz="6000" u="sng" dirty="0">
              <a:latin typeface="Century Gothic"/>
              <a:cs typeface="Century Gothic"/>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43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noAutofit/>
          </a:bodyPr>
          <a:lstStyle/>
          <a:p>
            <a:pPr algn="ctr"/>
            <a:r>
              <a:rPr lang="en-US" sz="4000" b="1" dirty="0" smtClean="0"/>
              <a:t>MORE ESSENTIAL QUESTIONS</a:t>
            </a:r>
            <a:endParaRPr lang="en-US" sz="4000" b="1" dirty="0"/>
          </a:p>
        </p:txBody>
      </p:sp>
      <p:sp>
        <p:nvSpPr>
          <p:cNvPr id="3" name="Content Placeholder 2"/>
          <p:cNvSpPr>
            <a:spLocks noGrp="1"/>
          </p:cNvSpPr>
          <p:nvPr>
            <p:ph sz="quarter" idx="1"/>
          </p:nvPr>
        </p:nvSpPr>
        <p:spPr/>
        <p:txBody>
          <a:bodyPr>
            <a:normAutofit fontScale="92500" lnSpcReduction="20000"/>
          </a:bodyPr>
          <a:lstStyle/>
          <a:p>
            <a:pPr>
              <a:buNone/>
            </a:pPr>
            <a:r>
              <a:rPr lang="es-ES_tradnl" dirty="0" smtClean="0">
                <a:latin typeface="Times New Roman"/>
                <a:ea typeface="Cambria"/>
                <a:cs typeface="Times New Roman"/>
              </a:rPr>
              <a:t>¿</a:t>
            </a:r>
            <a:r>
              <a:rPr lang="en-US" dirty="0" smtClean="0"/>
              <a:t>A </a:t>
            </a:r>
            <a:r>
              <a:rPr lang="en-US" dirty="0" err="1" smtClean="0"/>
              <a:t>qué</a:t>
            </a:r>
            <a:r>
              <a:rPr lang="en-US" dirty="0" smtClean="0"/>
              <a:t> </a:t>
            </a:r>
            <a:r>
              <a:rPr lang="en-US" dirty="0" err="1" smtClean="0"/>
              <a:t>hora</a:t>
            </a:r>
            <a:r>
              <a:rPr lang="en-US" dirty="0" smtClean="0"/>
              <a:t> </a:t>
            </a:r>
            <a:r>
              <a:rPr lang="en-US" dirty="0" err="1" smtClean="0"/>
              <a:t>es</a:t>
            </a:r>
            <a:r>
              <a:rPr lang="en-US" dirty="0" smtClean="0"/>
              <a:t> la </a:t>
            </a:r>
            <a:r>
              <a:rPr lang="en-US" dirty="0" err="1" smtClean="0"/>
              <a:t>clase</a:t>
            </a:r>
            <a:r>
              <a:rPr lang="en-US" dirty="0" smtClean="0"/>
              <a:t> de …….?</a:t>
            </a:r>
          </a:p>
          <a:p>
            <a:pPr>
              <a:buNone/>
            </a:pPr>
            <a:r>
              <a:rPr lang="en-US" i="1" dirty="0" smtClean="0"/>
              <a:t>At What time is ….class?</a:t>
            </a:r>
          </a:p>
          <a:p>
            <a:pPr>
              <a:buNone/>
            </a:pPr>
            <a:r>
              <a:rPr lang="es-ES_tradnl" dirty="0" smtClean="0">
                <a:latin typeface="Times New Roman"/>
                <a:ea typeface="Cambria"/>
                <a:cs typeface="Times New Roman"/>
              </a:rPr>
              <a:t>¿</a:t>
            </a:r>
            <a:r>
              <a:rPr lang="en-US" dirty="0" err="1" smtClean="0"/>
              <a:t>Qué</a:t>
            </a:r>
            <a:r>
              <a:rPr lang="en-US" dirty="0" smtClean="0"/>
              <a:t> </a:t>
            </a:r>
            <a:r>
              <a:rPr lang="en-US" dirty="0" err="1" smtClean="0"/>
              <a:t>clase</a:t>
            </a:r>
            <a:r>
              <a:rPr lang="en-US" dirty="0" smtClean="0"/>
              <a:t> </a:t>
            </a:r>
            <a:r>
              <a:rPr lang="en-US" dirty="0" err="1" smtClean="0"/>
              <a:t>tienes</a:t>
            </a:r>
            <a:r>
              <a:rPr lang="en-US" dirty="0" smtClean="0"/>
              <a:t> a </a:t>
            </a:r>
            <a:r>
              <a:rPr lang="en-US" dirty="0" err="1" smtClean="0"/>
              <a:t>las</a:t>
            </a:r>
            <a:r>
              <a:rPr lang="en-US" dirty="0" smtClean="0"/>
              <a:t>/a la (</a:t>
            </a:r>
            <a:r>
              <a:rPr lang="en-US" dirty="0" err="1" smtClean="0"/>
              <a:t>hora</a:t>
            </a:r>
            <a:r>
              <a:rPr lang="en-US" dirty="0" smtClean="0"/>
              <a:t>)</a:t>
            </a:r>
          </a:p>
          <a:p>
            <a:pPr>
              <a:buNone/>
            </a:pPr>
            <a:r>
              <a:rPr lang="en-US" i="1" dirty="0" smtClean="0"/>
              <a:t>What class do you have at (time)?</a:t>
            </a:r>
          </a:p>
          <a:p>
            <a:pPr>
              <a:buNone/>
            </a:pPr>
            <a:r>
              <a:rPr lang="en-US" dirty="0" err="1" smtClean="0"/>
              <a:t>Yo</a:t>
            </a:r>
            <a:r>
              <a:rPr lang="en-US" dirty="0" smtClean="0"/>
              <a:t> </a:t>
            </a:r>
            <a:r>
              <a:rPr lang="en-US" dirty="0" err="1" smtClean="0"/>
              <a:t>tengo</a:t>
            </a:r>
            <a:r>
              <a:rPr lang="en-US" dirty="0" smtClean="0"/>
              <a:t> la </a:t>
            </a:r>
            <a:r>
              <a:rPr lang="en-US" dirty="0" err="1" smtClean="0"/>
              <a:t>clase</a:t>
            </a:r>
            <a:r>
              <a:rPr lang="en-US" dirty="0" smtClean="0"/>
              <a:t> de …. a </a:t>
            </a:r>
            <a:r>
              <a:rPr lang="en-US" dirty="0" err="1" smtClean="0"/>
              <a:t>las</a:t>
            </a:r>
            <a:r>
              <a:rPr lang="en-US" dirty="0" smtClean="0"/>
              <a:t>/ a la (</a:t>
            </a:r>
            <a:r>
              <a:rPr lang="en-US" dirty="0" err="1" smtClean="0"/>
              <a:t>tiempo</a:t>
            </a:r>
            <a:r>
              <a:rPr lang="en-US" dirty="0" smtClean="0"/>
              <a:t>)</a:t>
            </a:r>
          </a:p>
          <a:p>
            <a:pPr>
              <a:buNone/>
            </a:pPr>
            <a:r>
              <a:rPr lang="en-US" i="1" dirty="0" smtClean="0"/>
              <a:t>I have (class) at (time)</a:t>
            </a:r>
          </a:p>
          <a:p>
            <a:pPr>
              <a:buNone/>
            </a:pPr>
            <a:r>
              <a:rPr lang="en-US" dirty="0" smtClean="0"/>
              <a:t>Me </a:t>
            </a:r>
            <a:r>
              <a:rPr lang="en-US" dirty="0" err="1" smtClean="0"/>
              <a:t>gusta</a:t>
            </a:r>
            <a:r>
              <a:rPr lang="en-US" dirty="0" smtClean="0"/>
              <a:t> (</a:t>
            </a:r>
            <a:r>
              <a:rPr lang="en-US" dirty="0" err="1" smtClean="0"/>
              <a:t>n</a:t>
            </a:r>
            <a:r>
              <a:rPr lang="en-US" dirty="0" smtClean="0"/>
              <a:t>) (</a:t>
            </a:r>
            <a:r>
              <a:rPr lang="en-US" dirty="0" err="1" smtClean="0"/>
              <a:t>clases</a:t>
            </a:r>
            <a:r>
              <a:rPr lang="en-US" dirty="0" smtClean="0"/>
              <a:t>) </a:t>
            </a:r>
            <a:r>
              <a:rPr lang="en-US" dirty="0" err="1" smtClean="0"/>
              <a:t>porque</a:t>
            </a:r>
            <a:r>
              <a:rPr lang="en-US" dirty="0" smtClean="0"/>
              <a:t>…..</a:t>
            </a:r>
          </a:p>
          <a:p>
            <a:pPr>
              <a:buNone/>
            </a:pPr>
            <a:r>
              <a:rPr lang="en-US" i="1" dirty="0" smtClean="0"/>
              <a:t>I like (class) because…</a:t>
            </a:r>
          </a:p>
          <a:p>
            <a:pPr>
              <a:buNone/>
            </a:pPr>
            <a:r>
              <a:rPr lang="en-US" dirty="0" smtClean="0"/>
              <a:t>No me </a:t>
            </a:r>
            <a:r>
              <a:rPr lang="en-US" dirty="0" err="1" smtClean="0"/>
              <a:t>gusta</a:t>
            </a:r>
            <a:r>
              <a:rPr lang="en-US" dirty="0" smtClean="0"/>
              <a:t> (</a:t>
            </a:r>
            <a:r>
              <a:rPr lang="en-US" dirty="0" err="1" smtClean="0"/>
              <a:t>n</a:t>
            </a:r>
            <a:r>
              <a:rPr lang="en-US" dirty="0" smtClean="0"/>
              <a:t>) </a:t>
            </a:r>
            <a:r>
              <a:rPr lang="en-US" dirty="0" err="1" smtClean="0"/>
              <a:t>porque</a:t>
            </a:r>
            <a:endParaRPr lang="en-US" dirty="0" smtClean="0"/>
          </a:p>
          <a:p>
            <a:pPr>
              <a:buNone/>
            </a:pPr>
            <a:r>
              <a:rPr lang="en-US" i="1" dirty="0" smtClean="0"/>
              <a:t>I don’t like (class) because</a:t>
            </a:r>
          </a:p>
          <a:p>
            <a:pPr>
              <a:buNone/>
            </a:pPr>
            <a:endParaRPr lang="en-US" dirty="0" smtClean="0"/>
          </a:p>
          <a:p>
            <a:pPr>
              <a:buNone/>
            </a:pPr>
            <a:r>
              <a:rPr lang="en-US" b="1" dirty="0" smtClean="0"/>
              <a:t>Students will describe people at school such as their classmates and teachers using verb Ser/adjectives</a:t>
            </a:r>
          </a:p>
          <a:p>
            <a:pPr>
              <a:buNone/>
            </a:pPr>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752600" y="-1066800"/>
            <a:ext cx="7772400" cy="2054225"/>
          </a:xfrm>
        </p:spPr>
        <p:txBody>
          <a:bodyPr/>
          <a:lstStyle/>
          <a:p>
            <a:pPr eaLnBrk="1" hangingPunct="1"/>
            <a:r>
              <a:rPr lang="en-US" cap="none" dirty="0" smtClean="0">
                <a:latin typeface="Century Schoolbook" charset="0"/>
                <a:ea typeface="ＭＳ Ｐゴシック" charset="0"/>
              </a:rPr>
              <a:t/>
            </a:r>
            <a:br>
              <a:rPr lang="en-US" cap="none" dirty="0" smtClean="0">
                <a:latin typeface="Century Schoolbook" charset="0"/>
                <a:ea typeface="ＭＳ Ｐゴシック" charset="0"/>
              </a:rPr>
            </a:br>
            <a:r>
              <a:rPr lang="en-US" cap="none" dirty="0">
                <a:latin typeface="Century Schoolbook" charset="0"/>
                <a:ea typeface="ＭＳ Ｐゴシック" charset="0"/>
              </a:rPr>
              <a:t>QUIZ QUIZ TRADE</a:t>
            </a:r>
          </a:p>
        </p:txBody>
      </p:sp>
      <p:sp>
        <p:nvSpPr>
          <p:cNvPr id="87043" name="Text Placeholder 2"/>
          <p:cNvSpPr>
            <a:spLocks noGrp="1"/>
          </p:cNvSpPr>
          <p:nvPr>
            <p:ph type="body" idx="1"/>
          </p:nvPr>
        </p:nvSpPr>
        <p:spPr>
          <a:xfrm>
            <a:off x="1752600" y="1143000"/>
            <a:ext cx="7391400" cy="5715000"/>
          </a:xfrm>
        </p:spPr>
        <p:txBody>
          <a:bodyPr>
            <a:normAutofit lnSpcReduction="10000"/>
          </a:bodyPr>
          <a:lstStyle/>
          <a:p>
            <a:pPr eaLnBrk="1" hangingPunct="1"/>
            <a:r>
              <a:rPr lang="en-US" dirty="0">
                <a:latin typeface="Century Schoolbook" charset="0"/>
                <a:ea typeface="ＭＳ Ｐゴシック" charset="0"/>
              </a:rPr>
              <a:t>Everyone will have an index card with a question  </a:t>
            </a:r>
            <a:r>
              <a:rPr lang="en-US" dirty="0" smtClean="0">
                <a:latin typeface="Century Schoolbook" charset="0"/>
                <a:ea typeface="ＭＳ Ｐゴシック" charset="0"/>
              </a:rPr>
              <a:t>and an </a:t>
            </a:r>
            <a:r>
              <a:rPr lang="en-US" dirty="0">
                <a:latin typeface="Century Schoolbook" charset="0"/>
                <a:ea typeface="ＭＳ Ｐゴシック" charset="0"/>
              </a:rPr>
              <a:t>answer on </a:t>
            </a:r>
            <a:r>
              <a:rPr lang="en-US" dirty="0" smtClean="0">
                <a:latin typeface="Century Schoolbook" charset="0"/>
                <a:ea typeface="ＭＳ Ｐゴシック" charset="0"/>
              </a:rPr>
              <a:t>the back. </a:t>
            </a:r>
            <a:endParaRPr lang="en-US" dirty="0">
              <a:latin typeface="Century Schoolbook" charset="0"/>
              <a:ea typeface="ＭＳ Ｐゴシック" charset="0"/>
            </a:endParaRPr>
          </a:p>
          <a:p>
            <a:pPr eaLnBrk="1" hangingPunct="1"/>
            <a:endParaRPr lang="en-US" dirty="0">
              <a:latin typeface="Century Schoolbook" charset="0"/>
              <a:ea typeface="ＭＳ Ｐゴシック" charset="0"/>
            </a:endParaRPr>
          </a:p>
          <a:p>
            <a:pPr eaLnBrk="1" hangingPunct="1"/>
            <a:r>
              <a:rPr lang="en-US" dirty="0">
                <a:latin typeface="Century Schoolbook" charset="0"/>
                <a:ea typeface="ＭＳ Ｐゴシック" charset="0"/>
              </a:rPr>
              <a:t>You will walk around the classroom and ask your classmates the question on your index card.  </a:t>
            </a:r>
            <a:r>
              <a:rPr lang="en-US" dirty="0" smtClean="0">
                <a:latin typeface="Century Schoolbook" charset="0"/>
                <a:ea typeface="ＭＳ Ｐゴシック" charset="0"/>
              </a:rPr>
              <a:t>Your partner needs to come up with an APPROPRIATE way to answer the question. THIS WILL HELP US WITH THE SPEAKING SECTION OF THE EOY!</a:t>
            </a:r>
            <a:endParaRPr lang="en-US" dirty="0">
              <a:latin typeface="Century Schoolbook" charset="0"/>
              <a:ea typeface="ＭＳ Ｐゴシック" charset="0"/>
            </a:endParaRPr>
          </a:p>
          <a:p>
            <a:pPr eaLnBrk="1" hangingPunct="1"/>
            <a:endParaRPr lang="en-US" dirty="0">
              <a:latin typeface="Century Schoolbook" charset="0"/>
              <a:ea typeface="ＭＳ Ｐゴシック" charset="0"/>
            </a:endParaRPr>
          </a:p>
          <a:p>
            <a:pPr eaLnBrk="1" hangingPunct="1"/>
            <a:r>
              <a:rPr lang="en-US" dirty="0" smtClean="0">
                <a:latin typeface="Century Schoolbook" charset="0"/>
                <a:ea typeface="ＭＳ Ｐゴシック" charset="0"/>
              </a:rPr>
              <a:t>If your partner answers correctly, compliment them: “</a:t>
            </a:r>
            <a:r>
              <a:rPr lang="en-US" dirty="0" err="1" smtClean="0">
                <a:latin typeface="Century Schoolbook" charset="0"/>
                <a:ea typeface="ＭＳ Ｐゴシック" charset="0"/>
              </a:rPr>
              <a:t>Muy</a:t>
            </a:r>
            <a:r>
              <a:rPr lang="en-US" dirty="0" smtClean="0">
                <a:latin typeface="Century Schoolbook" charset="0"/>
                <a:ea typeface="ＭＳ Ｐゴシック" charset="0"/>
              </a:rPr>
              <a:t> </a:t>
            </a:r>
            <a:r>
              <a:rPr lang="en-US" dirty="0" err="1" smtClean="0">
                <a:latin typeface="Century Schoolbook" charset="0"/>
                <a:ea typeface="ＭＳ Ｐゴシック" charset="0"/>
              </a:rPr>
              <a:t>bien</a:t>
            </a:r>
            <a:r>
              <a:rPr lang="en-US" dirty="0" smtClean="0">
                <a:latin typeface="Century Schoolbook" charset="0"/>
                <a:ea typeface="ＭＳ Ｐゴシック" charset="0"/>
              </a:rPr>
              <a:t>!”</a:t>
            </a:r>
          </a:p>
          <a:p>
            <a:pPr eaLnBrk="1" hangingPunct="1"/>
            <a:endParaRPr lang="en-US" dirty="0">
              <a:latin typeface="Century Schoolbook" charset="0"/>
              <a:ea typeface="ＭＳ Ｐゴシック" charset="0"/>
            </a:endParaRPr>
          </a:p>
          <a:p>
            <a:pPr eaLnBrk="1" hangingPunct="1"/>
            <a:r>
              <a:rPr lang="en-US" dirty="0" smtClean="0">
                <a:latin typeface="Century Schoolbook" charset="0"/>
                <a:ea typeface="ＭＳ Ｐゴシック" charset="0"/>
              </a:rPr>
              <a:t>They will then quiz you on their question, and YOU must answer it appropriately. If you get it right, your partner will compliment you.</a:t>
            </a:r>
            <a:endParaRPr lang="en-US" dirty="0">
              <a:latin typeface="Century Schoolbook" charset="0"/>
              <a:ea typeface="ＭＳ Ｐゴシック" charset="0"/>
            </a:endParaRPr>
          </a:p>
          <a:p>
            <a:pPr eaLnBrk="1" hangingPunct="1"/>
            <a:endParaRPr lang="en-US" dirty="0">
              <a:latin typeface="Century Schoolbook" charset="0"/>
              <a:ea typeface="ＭＳ Ｐゴシック" charset="0"/>
            </a:endParaRPr>
          </a:p>
          <a:p>
            <a:pPr eaLnBrk="1" hangingPunct="1"/>
            <a:r>
              <a:rPr lang="en-US" dirty="0">
                <a:latin typeface="Century Schoolbook" charset="0"/>
                <a:ea typeface="ＭＳ Ｐゴシック" charset="0"/>
              </a:rPr>
              <a:t>You will both trade cards and find someone else to Quiz Quiz Trade with. </a:t>
            </a:r>
            <a:r>
              <a:rPr lang="en-US" dirty="0" smtClean="0">
                <a:latin typeface="Century Schoolbook" charset="0"/>
                <a:ea typeface="ＭＳ Ｐゴシック" charset="0"/>
              </a:rPr>
              <a:t>If you DO NOT answer a question appropriately, you stay with your card!</a:t>
            </a:r>
            <a:endParaRPr lang="en-US" dirty="0">
              <a:latin typeface="Century Schoolbook" charset="0"/>
              <a:ea typeface="ＭＳ Ｐゴシック"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1846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3381" y="2057400"/>
            <a:ext cx="4100219" cy="4813300"/>
          </a:xfrm>
          <a:prstGeom prst="rect">
            <a:avLst/>
          </a:prstGeom>
        </p:spPr>
      </p:pic>
      <p:sp>
        <p:nvSpPr>
          <p:cNvPr id="3" name="TextBox 2"/>
          <p:cNvSpPr txBox="1"/>
          <p:nvPr/>
        </p:nvSpPr>
        <p:spPr>
          <a:xfrm>
            <a:off x="0" y="0"/>
            <a:ext cx="5638800" cy="707886"/>
          </a:xfrm>
          <a:prstGeom prst="rect">
            <a:avLst/>
          </a:prstGeom>
          <a:noFill/>
        </p:spPr>
        <p:txBody>
          <a:bodyPr wrap="square" rtlCol="0">
            <a:spAutoFit/>
          </a:bodyPr>
          <a:lstStyle/>
          <a:p>
            <a:r>
              <a:rPr lang="en-US" sz="4000" b="1" dirty="0" smtClean="0"/>
              <a:t>EJEMPLO:</a:t>
            </a:r>
            <a:endParaRPr lang="en-US" sz="4000" b="1" dirty="0"/>
          </a:p>
        </p:txBody>
      </p:sp>
      <p:pic>
        <p:nvPicPr>
          <p:cNvPr id="4" name="Picture 3"/>
          <p:cNvPicPr>
            <a:picLocks noChangeAspect="1"/>
          </p:cNvPicPr>
          <p:nvPr/>
        </p:nvPicPr>
        <p:blipFill>
          <a:blip r:embed="rId3"/>
          <a:stretch>
            <a:fillRect/>
          </a:stretch>
        </p:blipFill>
        <p:spPr>
          <a:xfrm>
            <a:off x="704730" y="2870200"/>
            <a:ext cx="4476870" cy="3987800"/>
          </a:xfrm>
          <a:prstGeom prst="rect">
            <a:avLst/>
          </a:prstGeom>
        </p:spPr>
      </p:pic>
      <p:sp>
        <p:nvSpPr>
          <p:cNvPr id="5" name="Rectangular Callout 4"/>
          <p:cNvSpPr/>
          <p:nvPr/>
        </p:nvSpPr>
        <p:spPr>
          <a:xfrm>
            <a:off x="0" y="685800"/>
            <a:ext cx="3048000" cy="3581400"/>
          </a:xfrm>
          <a:prstGeom prst="wedgeRectCallout">
            <a:avLst>
              <a:gd name="adj1" fmla="val 64551"/>
              <a:gd name="adj2" fmla="val 56371"/>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ular Callout 5"/>
          <p:cNvSpPr/>
          <p:nvPr/>
        </p:nvSpPr>
        <p:spPr>
          <a:xfrm>
            <a:off x="3276600" y="228600"/>
            <a:ext cx="3962400" cy="2286000"/>
          </a:xfrm>
          <a:prstGeom prst="wedgeRectCallout">
            <a:avLst>
              <a:gd name="adj1" fmla="val 50454"/>
              <a:gd name="adj2" fmla="val 83121"/>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685800"/>
            <a:ext cx="3048000" cy="707886"/>
          </a:xfrm>
          <a:prstGeom prst="rect">
            <a:avLst/>
          </a:prstGeom>
          <a:noFill/>
        </p:spPr>
        <p:txBody>
          <a:bodyPr wrap="square" rtlCol="0">
            <a:spAutoFit/>
          </a:bodyPr>
          <a:lstStyle/>
          <a:p>
            <a:r>
              <a:rPr lang="es-ES_tradnl" sz="2000" b="1" dirty="0" smtClean="0"/>
              <a:t>Q: Cuál es tu materia preferida?</a:t>
            </a:r>
            <a:endParaRPr lang="es-ES_tradnl" sz="2000" b="1" dirty="0"/>
          </a:p>
        </p:txBody>
      </p:sp>
      <p:sp>
        <p:nvSpPr>
          <p:cNvPr id="8" name="TextBox 7"/>
          <p:cNvSpPr txBox="1"/>
          <p:nvPr/>
        </p:nvSpPr>
        <p:spPr>
          <a:xfrm>
            <a:off x="3200400" y="228600"/>
            <a:ext cx="4114800" cy="707886"/>
          </a:xfrm>
          <a:prstGeom prst="rect">
            <a:avLst/>
          </a:prstGeom>
          <a:noFill/>
        </p:spPr>
        <p:txBody>
          <a:bodyPr wrap="square" rtlCol="0">
            <a:spAutoFit/>
          </a:bodyPr>
          <a:lstStyle/>
          <a:p>
            <a:r>
              <a:rPr lang="es-ES_tradnl" sz="2000" b="1" dirty="0" smtClean="0"/>
              <a:t>A: Mi materia preferida es español.</a:t>
            </a:r>
            <a:endParaRPr lang="es-ES_tradnl" sz="2000" b="1" dirty="0"/>
          </a:p>
        </p:txBody>
      </p:sp>
      <p:sp>
        <p:nvSpPr>
          <p:cNvPr id="9" name="TextBox 8"/>
          <p:cNvSpPr txBox="1"/>
          <p:nvPr/>
        </p:nvSpPr>
        <p:spPr>
          <a:xfrm>
            <a:off x="14535" y="1447800"/>
            <a:ext cx="4114800" cy="400110"/>
          </a:xfrm>
          <a:prstGeom prst="rect">
            <a:avLst/>
          </a:prstGeom>
          <a:noFill/>
        </p:spPr>
        <p:txBody>
          <a:bodyPr wrap="square" rtlCol="0">
            <a:spAutoFit/>
          </a:bodyPr>
          <a:lstStyle/>
          <a:p>
            <a:r>
              <a:rPr lang="es-ES_tradnl" sz="2000" b="1" dirty="0" smtClean="0"/>
              <a:t>PERFECTO!</a:t>
            </a:r>
            <a:endParaRPr lang="es-ES_tradnl" sz="2000" b="1" dirty="0"/>
          </a:p>
        </p:txBody>
      </p:sp>
      <p:sp>
        <p:nvSpPr>
          <p:cNvPr id="10" name="TextBox 9"/>
          <p:cNvSpPr txBox="1"/>
          <p:nvPr/>
        </p:nvSpPr>
        <p:spPr>
          <a:xfrm>
            <a:off x="3276600" y="990600"/>
            <a:ext cx="4114800" cy="400110"/>
          </a:xfrm>
          <a:prstGeom prst="rect">
            <a:avLst/>
          </a:prstGeom>
          <a:noFill/>
        </p:spPr>
        <p:txBody>
          <a:bodyPr wrap="square" rtlCol="0">
            <a:spAutoFit/>
          </a:bodyPr>
          <a:lstStyle/>
          <a:p>
            <a:r>
              <a:rPr lang="es-ES_tradnl" sz="2000" b="1" dirty="0" smtClean="0"/>
              <a:t>Q: Tienes un lápiz?</a:t>
            </a:r>
            <a:endParaRPr lang="es-ES_tradnl" sz="2000" b="1" dirty="0"/>
          </a:p>
        </p:txBody>
      </p:sp>
      <p:sp>
        <p:nvSpPr>
          <p:cNvPr id="11" name="TextBox 10"/>
          <p:cNvSpPr txBox="1"/>
          <p:nvPr/>
        </p:nvSpPr>
        <p:spPr>
          <a:xfrm>
            <a:off x="0" y="2057400"/>
            <a:ext cx="3048000" cy="707886"/>
          </a:xfrm>
          <a:prstGeom prst="rect">
            <a:avLst/>
          </a:prstGeom>
          <a:noFill/>
        </p:spPr>
        <p:txBody>
          <a:bodyPr wrap="square" rtlCol="0">
            <a:spAutoFit/>
          </a:bodyPr>
          <a:lstStyle/>
          <a:p>
            <a:r>
              <a:rPr lang="es-ES_tradnl" sz="2000" b="1" dirty="0" smtClean="0"/>
              <a:t>A: Tengo un montón de lápices. </a:t>
            </a:r>
            <a:endParaRPr lang="es-ES_tradnl" sz="2000" b="1" dirty="0"/>
          </a:p>
        </p:txBody>
      </p:sp>
      <p:sp>
        <p:nvSpPr>
          <p:cNvPr id="12" name="TextBox 11"/>
          <p:cNvSpPr txBox="1"/>
          <p:nvPr/>
        </p:nvSpPr>
        <p:spPr>
          <a:xfrm>
            <a:off x="3276600" y="1600200"/>
            <a:ext cx="3048000" cy="400110"/>
          </a:xfrm>
          <a:prstGeom prst="rect">
            <a:avLst/>
          </a:prstGeom>
          <a:noFill/>
        </p:spPr>
        <p:txBody>
          <a:bodyPr wrap="square" rtlCol="0">
            <a:spAutoFit/>
          </a:bodyPr>
          <a:lstStyle/>
          <a:p>
            <a:r>
              <a:rPr lang="es-ES_tradnl" sz="2000" b="1" dirty="0" smtClean="0"/>
              <a:t>MUY BIEN!</a:t>
            </a:r>
            <a:endParaRPr lang="es-ES_tradnl" sz="2000" b="1" dirty="0"/>
          </a:p>
        </p:txBody>
      </p:sp>
      <p:sp>
        <p:nvSpPr>
          <p:cNvPr id="13" name="TextBox 12"/>
          <p:cNvSpPr txBox="1"/>
          <p:nvPr/>
        </p:nvSpPr>
        <p:spPr>
          <a:xfrm>
            <a:off x="-9505" y="2895600"/>
            <a:ext cx="3048000" cy="1015663"/>
          </a:xfrm>
          <a:prstGeom prst="rect">
            <a:avLst/>
          </a:prstGeom>
          <a:noFill/>
        </p:spPr>
        <p:txBody>
          <a:bodyPr wrap="square" rtlCol="0">
            <a:spAutoFit/>
          </a:bodyPr>
          <a:lstStyle/>
          <a:p>
            <a:pPr algn="ctr"/>
            <a:r>
              <a:rPr lang="en-AU" sz="2000" b="1" smtClean="0"/>
              <a:t>(</a:t>
            </a:r>
            <a:r>
              <a:rPr lang="en-AU" sz="2000" b="1" i="1" smtClean="0"/>
              <a:t>Trades cards and moves to a new partner!)</a:t>
            </a:r>
            <a:endParaRPr lang="en-AU" sz="2000" b="1"/>
          </a:p>
        </p:txBody>
      </p:sp>
      <p:sp>
        <p:nvSpPr>
          <p:cNvPr id="14" name="Rectangle 13"/>
          <p:cNvSpPr/>
          <p:nvPr/>
        </p:nvSpPr>
        <p:spPr>
          <a:xfrm>
            <a:off x="4724400" y="5029200"/>
            <a:ext cx="457200" cy="762000"/>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8229600" y="4724400"/>
            <a:ext cx="457200" cy="762000"/>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85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US" sz="4000" b="1" dirty="0" err="1" smtClean="0"/>
              <a:t>Lectura</a:t>
            </a:r>
            <a:endParaRPr lang="en-US" sz="4000" b="1" dirty="0"/>
          </a:p>
        </p:txBody>
      </p:sp>
      <p:sp>
        <p:nvSpPr>
          <p:cNvPr id="3" name="Content Placeholder 2"/>
          <p:cNvSpPr>
            <a:spLocks noGrp="1"/>
          </p:cNvSpPr>
          <p:nvPr>
            <p:ph sz="quarter" idx="1"/>
          </p:nvPr>
        </p:nvSpPr>
        <p:spPr>
          <a:xfrm>
            <a:off x="457200" y="1143000"/>
            <a:ext cx="7848600" cy="5715000"/>
          </a:xfrm>
        </p:spPr>
        <p:txBody>
          <a:bodyPr>
            <a:normAutofit/>
          </a:bodyPr>
          <a:lstStyle/>
          <a:p>
            <a:pPr>
              <a:buNone/>
            </a:pPr>
            <a:r>
              <a:rPr lang="en-US" b="1" dirty="0" smtClean="0"/>
              <a:t>Answer the questions based on the story of Pedro in complete sentences.</a:t>
            </a:r>
            <a:endParaRPr lang="en-US" dirty="0" smtClean="0"/>
          </a:p>
          <a:p>
            <a:pPr>
              <a:buNone/>
            </a:pPr>
            <a:r>
              <a:rPr lang="es-EC" i="1" dirty="0" smtClean="0"/>
              <a:t>Pedro es un estudiante malo.  Él se levanta de la cama a las seis y cuarto de la mañana y sale en el bus a las seis y media de la mañana.  El bus llega al colegio a las siete menos cuarto de la mañana.  Él no va al salón de clase.  Él va a la cafetería para comer y al gimnasio para hablar con sus amigos.  Él va al salón de clase a las siete y cuarto de la mañana.  Él tiene cuatro clases pero no aprende nada (nothing) en las clases.  Él sale del colegio a las dos y cuarto de la tarde y regresa a la casa.  Por la tarde, él no hace la tarea.  Él no estudia.  Él escucha la música.  Él bebe Coca-Cola.  Por la noche, él se baña.  Él se acuesta a las once de la noche.</a:t>
            </a:r>
            <a:endParaRPr lang="en-US" dirty="0" smtClean="0"/>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QUESTIONS?</a:t>
            </a:r>
            <a:endParaRPr lang="en-US" sz="6000" b="1" dirty="0"/>
          </a:p>
        </p:txBody>
      </p:sp>
      <p:sp>
        <p:nvSpPr>
          <p:cNvPr id="3" name="Content Placeholder 2"/>
          <p:cNvSpPr>
            <a:spLocks noGrp="1"/>
          </p:cNvSpPr>
          <p:nvPr>
            <p:ph sz="quarter" idx="1"/>
          </p:nvPr>
        </p:nvSpPr>
        <p:spPr/>
        <p:txBody>
          <a:bodyPr/>
          <a:lstStyle/>
          <a:p>
            <a:pPr lvl="0">
              <a:buNone/>
            </a:pPr>
            <a:r>
              <a:rPr lang="en-US" dirty="0" smtClean="0"/>
              <a:t>1.Write his itinerary for the day – what he does at what times.</a:t>
            </a:r>
          </a:p>
          <a:p>
            <a:pPr lvl="0">
              <a:buNone/>
            </a:pPr>
            <a:endParaRPr lang="en-US" dirty="0" smtClean="0"/>
          </a:p>
          <a:p>
            <a:pPr lvl="0">
              <a:buNone/>
            </a:pPr>
            <a:r>
              <a:rPr lang="en-US" dirty="0" smtClean="0"/>
              <a:t>2. </a:t>
            </a:r>
            <a:r>
              <a:rPr lang="es-EC" dirty="0" smtClean="0"/>
              <a:t>¿Qué hace primero cuando llega al colegio?</a:t>
            </a:r>
          </a:p>
          <a:p>
            <a:pPr lvl="0">
              <a:buNone/>
            </a:pPr>
            <a:endParaRPr lang="es-EC" dirty="0" smtClean="0"/>
          </a:p>
          <a:p>
            <a:pPr lvl="0">
              <a:buNone/>
            </a:pPr>
            <a:r>
              <a:rPr lang="es-EC" dirty="0" smtClean="0"/>
              <a:t>3.</a:t>
            </a:r>
            <a:r>
              <a:rPr lang="en-US" dirty="0" smtClean="0"/>
              <a:t> </a:t>
            </a:r>
            <a:r>
              <a:rPr lang="es-EC" dirty="0" smtClean="0"/>
              <a:t>¿Qué hace por la tarde?</a:t>
            </a:r>
          </a:p>
          <a:p>
            <a:pPr lvl="0">
              <a:buNone/>
            </a:pPr>
            <a:endParaRPr lang="en-US" dirty="0" smtClean="0"/>
          </a:p>
          <a:p>
            <a:pPr lvl="0">
              <a:buNone/>
            </a:pPr>
            <a:r>
              <a:rPr lang="es-EC" dirty="0" smtClean="0"/>
              <a:t>4. ¿Qué no hace por la tarde?</a:t>
            </a:r>
          </a:p>
          <a:p>
            <a:pPr lvl="0">
              <a:buNone/>
            </a:pPr>
            <a:endParaRPr lang="en-US" dirty="0" smtClean="0"/>
          </a:p>
          <a:p>
            <a:pPr lvl="0">
              <a:buNone/>
            </a:pPr>
            <a:r>
              <a:rPr lang="es-EC" dirty="0" smtClean="0"/>
              <a:t>5. ¿Qué hace por la noche?</a:t>
            </a:r>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Ideas for Prompt</a:t>
            </a:r>
            <a:endParaRPr lang="en-US" sz="6000" dirty="0"/>
          </a:p>
        </p:txBody>
      </p:sp>
      <p:sp>
        <p:nvSpPr>
          <p:cNvPr id="3" name="Content Placeholder 2"/>
          <p:cNvSpPr>
            <a:spLocks noGrp="1"/>
          </p:cNvSpPr>
          <p:nvPr>
            <p:ph sz="quarter" idx="1"/>
          </p:nvPr>
        </p:nvSpPr>
        <p:spPr>
          <a:xfrm>
            <a:off x="457200" y="1600200"/>
            <a:ext cx="8229600" cy="4873752"/>
          </a:xfrm>
        </p:spPr>
        <p:txBody>
          <a:bodyPr>
            <a:normAutofit fontScale="92500" lnSpcReduction="20000"/>
          </a:bodyPr>
          <a:lstStyle/>
          <a:p>
            <a:pPr>
              <a:buNone/>
            </a:pPr>
            <a:r>
              <a:rPr lang="en-US" dirty="0" err="1" smtClean="0"/>
              <a:t>Yo</a:t>
            </a:r>
            <a:r>
              <a:rPr lang="en-US" dirty="0" smtClean="0"/>
              <a:t> </a:t>
            </a:r>
            <a:r>
              <a:rPr lang="en-US" dirty="0" err="1" smtClean="0"/>
              <a:t>tengo</a:t>
            </a:r>
            <a:r>
              <a:rPr lang="en-US" dirty="0" smtClean="0"/>
              <a:t> la </a:t>
            </a:r>
            <a:r>
              <a:rPr lang="en-US" dirty="0" err="1" smtClean="0"/>
              <a:t>escuela</a:t>
            </a:r>
            <a:r>
              <a:rPr lang="en-US" dirty="0" smtClean="0"/>
              <a:t> a </a:t>
            </a:r>
            <a:r>
              <a:rPr lang="en-US" dirty="0" err="1" smtClean="0"/>
              <a:t>las</a:t>
            </a:r>
            <a:r>
              <a:rPr lang="en-US" dirty="0" smtClean="0"/>
              <a:t> </a:t>
            </a:r>
            <a:r>
              <a:rPr lang="en-US" dirty="0" err="1" smtClean="0"/>
              <a:t>nueve</a:t>
            </a:r>
            <a:r>
              <a:rPr lang="en-US" dirty="0" smtClean="0"/>
              <a:t> de la </a:t>
            </a:r>
            <a:r>
              <a:rPr lang="en-US" dirty="0" err="1" smtClean="0"/>
              <a:t>mañaña</a:t>
            </a:r>
            <a:endParaRPr lang="en-US" dirty="0" smtClean="0"/>
          </a:p>
          <a:p>
            <a:pPr>
              <a:buNone/>
            </a:pPr>
            <a:r>
              <a:rPr lang="en-US" i="1" dirty="0" smtClean="0"/>
              <a:t>I have school at 9 am</a:t>
            </a:r>
          </a:p>
          <a:p>
            <a:pPr>
              <a:buNone/>
            </a:pPr>
            <a:r>
              <a:rPr lang="en-US" dirty="0" err="1" smtClean="0"/>
              <a:t>Yo</a:t>
            </a:r>
            <a:r>
              <a:rPr lang="en-US" dirty="0" smtClean="0"/>
              <a:t> </a:t>
            </a:r>
            <a:r>
              <a:rPr lang="en-US" dirty="0" err="1" smtClean="0"/>
              <a:t>tengo</a:t>
            </a:r>
            <a:r>
              <a:rPr lang="en-US" dirty="0" smtClean="0"/>
              <a:t> la </a:t>
            </a:r>
            <a:r>
              <a:rPr lang="en-US" dirty="0" err="1" smtClean="0"/>
              <a:t>clase</a:t>
            </a:r>
            <a:r>
              <a:rPr lang="en-US" dirty="0" smtClean="0"/>
              <a:t> de ….. a </a:t>
            </a:r>
            <a:r>
              <a:rPr lang="en-US" dirty="0" err="1" smtClean="0"/>
              <a:t>las</a:t>
            </a:r>
            <a:r>
              <a:rPr lang="en-US" dirty="0" smtClean="0"/>
              <a:t> </a:t>
            </a:r>
            <a:r>
              <a:rPr lang="en-US" dirty="0" err="1" smtClean="0"/>
              <a:t>ocho</a:t>
            </a:r>
            <a:r>
              <a:rPr lang="en-US" dirty="0" smtClean="0"/>
              <a:t> </a:t>
            </a:r>
            <a:r>
              <a:rPr lang="en-US" dirty="0" err="1" smtClean="0"/>
              <a:t>y</a:t>
            </a:r>
            <a:r>
              <a:rPr lang="en-US" dirty="0" smtClean="0"/>
              <a:t> media de la </a:t>
            </a:r>
            <a:r>
              <a:rPr lang="en-US" dirty="0" err="1" smtClean="0"/>
              <a:t>mañana</a:t>
            </a:r>
            <a:endParaRPr lang="en-US" dirty="0" smtClean="0"/>
          </a:p>
          <a:p>
            <a:pPr>
              <a:buNone/>
            </a:pPr>
            <a:r>
              <a:rPr lang="en-US" i="1" dirty="0" smtClean="0"/>
              <a:t>I have …class at 8:30 am</a:t>
            </a:r>
          </a:p>
          <a:p>
            <a:pPr>
              <a:buNone/>
            </a:pPr>
            <a:r>
              <a:rPr lang="en-US" dirty="0" smtClean="0"/>
              <a:t>El </a:t>
            </a:r>
            <a:r>
              <a:rPr lang="en-US" dirty="0" err="1" smtClean="0"/>
              <a:t>salón</a:t>
            </a:r>
            <a:r>
              <a:rPr lang="en-US" dirty="0" smtClean="0"/>
              <a:t> de </a:t>
            </a:r>
            <a:r>
              <a:rPr lang="en-US" dirty="0" err="1" smtClean="0"/>
              <a:t>clase</a:t>
            </a:r>
            <a:r>
              <a:rPr lang="en-US" dirty="0" smtClean="0"/>
              <a:t> </a:t>
            </a:r>
            <a:r>
              <a:rPr lang="en-US" dirty="0" err="1" smtClean="0"/>
              <a:t>es</a:t>
            </a:r>
            <a:r>
              <a:rPr lang="en-US" dirty="0" smtClean="0"/>
              <a:t> el </a:t>
            </a:r>
            <a:r>
              <a:rPr lang="en-US" dirty="0" err="1" smtClean="0"/>
              <a:t>cuarto</a:t>
            </a:r>
            <a:r>
              <a:rPr lang="en-US" dirty="0" smtClean="0"/>
              <a:t> #</a:t>
            </a:r>
          </a:p>
          <a:p>
            <a:pPr>
              <a:buNone/>
            </a:pPr>
            <a:r>
              <a:rPr lang="en-US" i="1" dirty="0" smtClean="0"/>
              <a:t>The classroom number is …</a:t>
            </a:r>
          </a:p>
          <a:p>
            <a:pPr>
              <a:buNone/>
            </a:pPr>
            <a:r>
              <a:rPr lang="en-US" dirty="0" smtClean="0"/>
              <a:t>Mi </a:t>
            </a:r>
            <a:r>
              <a:rPr lang="en-US" dirty="0" err="1" smtClean="0"/>
              <a:t>profesor</a:t>
            </a:r>
            <a:r>
              <a:rPr lang="en-US" dirty="0" smtClean="0"/>
              <a:t> (a) </a:t>
            </a:r>
            <a:r>
              <a:rPr lang="en-US" dirty="0" err="1" smtClean="0"/>
              <a:t>es</a:t>
            </a:r>
            <a:r>
              <a:rPr lang="en-US" dirty="0" smtClean="0"/>
              <a:t> el/la </a:t>
            </a:r>
            <a:r>
              <a:rPr lang="en-US" dirty="0" err="1" smtClean="0"/>
              <a:t>señor</a:t>
            </a:r>
            <a:r>
              <a:rPr lang="en-US" dirty="0" smtClean="0"/>
              <a:t> (a) </a:t>
            </a:r>
            <a:r>
              <a:rPr lang="en-US" dirty="0" err="1" smtClean="0"/>
              <a:t>o</a:t>
            </a:r>
            <a:r>
              <a:rPr lang="en-US" dirty="0" smtClean="0"/>
              <a:t> la </a:t>
            </a:r>
            <a:r>
              <a:rPr lang="en-US" dirty="0" err="1" smtClean="0"/>
              <a:t>señorita</a:t>
            </a:r>
            <a:r>
              <a:rPr lang="en-US" dirty="0" smtClean="0"/>
              <a:t> APELLIDO</a:t>
            </a:r>
          </a:p>
          <a:p>
            <a:pPr>
              <a:buNone/>
            </a:pPr>
            <a:r>
              <a:rPr lang="en-US" i="1" dirty="0" smtClean="0"/>
              <a:t>My teacher is Mr. Mrs. Miss LAST NAME</a:t>
            </a:r>
          </a:p>
          <a:p>
            <a:pPr>
              <a:buNone/>
            </a:pPr>
            <a:r>
              <a:rPr lang="en-US" dirty="0" err="1" smtClean="0"/>
              <a:t>Yo</a:t>
            </a:r>
            <a:r>
              <a:rPr lang="en-US" dirty="0" smtClean="0"/>
              <a:t> </a:t>
            </a:r>
            <a:r>
              <a:rPr lang="en-US" dirty="0" err="1" smtClean="0"/>
              <a:t>necesito</a:t>
            </a:r>
            <a:r>
              <a:rPr lang="en-US" dirty="0" smtClean="0"/>
              <a:t> (</a:t>
            </a:r>
            <a:r>
              <a:rPr lang="en-US" dirty="0" err="1" smtClean="0"/>
              <a:t>materiales</a:t>
            </a:r>
            <a:r>
              <a:rPr lang="en-US" dirty="0" smtClean="0"/>
              <a:t> </a:t>
            </a:r>
            <a:r>
              <a:rPr lang="en-US" dirty="0" err="1" smtClean="0"/>
              <a:t>escolares</a:t>
            </a:r>
            <a:r>
              <a:rPr lang="en-US" dirty="0" smtClean="0"/>
              <a:t>) </a:t>
            </a:r>
            <a:r>
              <a:rPr lang="en-US" dirty="0" err="1" smtClean="0"/>
              <a:t>para</a:t>
            </a:r>
            <a:r>
              <a:rPr lang="en-US" dirty="0" smtClean="0"/>
              <a:t> la (</a:t>
            </a:r>
            <a:r>
              <a:rPr lang="en-US" dirty="0" err="1" smtClean="0"/>
              <a:t>clase</a:t>
            </a:r>
            <a:r>
              <a:rPr lang="en-US" dirty="0" smtClean="0"/>
              <a:t>)</a:t>
            </a:r>
          </a:p>
          <a:p>
            <a:pPr>
              <a:buNone/>
            </a:pPr>
            <a:r>
              <a:rPr lang="en-US" i="1" dirty="0" smtClean="0"/>
              <a:t>I need school material (……) for the class (…..)</a:t>
            </a:r>
          </a:p>
          <a:p>
            <a:pPr>
              <a:buNone/>
            </a:pPr>
            <a:r>
              <a:rPr lang="en-US" dirty="0" smtClean="0"/>
              <a:t>La </a:t>
            </a:r>
            <a:r>
              <a:rPr lang="en-US" dirty="0" err="1" smtClean="0"/>
              <a:t>clase</a:t>
            </a:r>
            <a:r>
              <a:rPr lang="en-US" dirty="0" smtClean="0"/>
              <a:t> de …. </a:t>
            </a:r>
            <a:r>
              <a:rPr lang="en-US" dirty="0" err="1" smtClean="0"/>
              <a:t>es</a:t>
            </a:r>
            <a:r>
              <a:rPr lang="en-US" dirty="0" smtClean="0"/>
              <a:t> </a:t>
            </a:r>
            <a:r>
              <a:rPr lang="en-US" dirty="0" err="1" smtClean="0"/>
              <a:t>difícil</a:t>
            </a:r>
            <a:r>
              <a:rPr lang="en-US" dirty="0" smtClean="0"/>
              <a:t>/hard </a:t>
            </a:r>
            <a:r>
              <a:rPr lang="en-US" dirty="0" err="1" smtClean="0"/>
              <a:t>porque</a:t>
            </a:r>
            <a:r>
              <a:rPr lang="en-US" dirty="0" smtClean="0"/>
              <a:t> ……</a:t>
            </a:r>
          </a:p>
          <a:p>
            <a:pPr>
              <a:buNone/>
            </a:pPr>
            <a:r>
              <a:rPr lang="en-US" i="1" dirty="0" smtClean="0"/>
              <a:t>The class is difficult because…</a:t>
            </a:r>
          </a:p>
          <a:p>
            <a:pPr>
              <a:buNone/>
            </a:pPr>
            <a:r>
              <a:rPr lang="en-US" dirty="0" err="1" smtClean="0"/>
              <a:t>Yo</a:t>
            </a:r>
            <a:r>
              <a:rPr lang="en-US" dirty="0" smtClean="0"/>
              <a:t> </a:t>
            </a:r>
            <a:r>
              <a:rPr lang="en-US" dirty="0" err="1" smtClean="0"/>
              <a:t>salgo</a:t>
            </a:r>
            <a:r>
              <a:rPr lang="en-US" dirty="0" smtClean="0"/>
              <a:t> de la </a:t>
            </a:r>
            <a:r>
              <a:rPr lang="en-US" dirty="0" err="1" smtClean="0"/>
              <a:t>escuela</a:t>
            </a:r>
            <a:r>
              <a:rPr lang="en-US" dirty="0" smtClean="0"/>
              <a:t> a </a:t>
            </a:r>
            <a:r>
              <a:rPr lang="en-US" dirty="0" err="1" smtClean="0"/>
              <a:t>las</a:t>
            </a:r>
            <a:r>
              <a:rPr lang="en-US" dirty="0" smtClean="0"/>
              <a:t> </a:t>
            </a:r>
            <a:r>
              <a:rPr lang="en-US" dirty="0" err="1" smtClean="0"/>
              <a:t>cuatro</a:t>
            </a:r>
            <a:r>
              <a:rPr lang="en-US" dirty="0" smtClean="0"/>
              <a:t> </a:t>
            </a:r>
            <a:r>
              <a:rPr lang="en-US" dirty="0" err="1" smtClean="0"/>
              <a:t>y</a:t>
            </a:r>
            <a:r>
              <a:rPr lang="en-US" dirty="0" smtClean="0"/>
              <a:t> </a:t>
            </a:r>
            <a:r>
              <a:rPr lang="en-US" dirty="0" err="1" smtClean="0"/>
              <a:t>treinta</a:t>
            </a:r>
            <a:endParaRPr lang="en-US" dirty="0" smtClean="0"/>
          </a:p>
          <a:p>
            <a:pPr>
              <a:buNone/>
            </a:pPr>
            <a:r>
              <a:rPr lang="en-US" i="1" dirty="0" smtClean="0"/>
              <a:t>I leave school at 4:30 pm</a:t>
            </a:r>
            <a:endParaRPr lang="en-US" i="1"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3"/>
          <p:cNvSpPr>
            <a:spLocks noGrp="1"/>
          </p:cNvSpPr>
          <p:nvPr>
            <p:ph type="title"/>
          </p:nvPr>
        </p:nvSpPr>
        <p:spPr bwMode="auto">
          <a:xfrm>
            <a:off x="1981200" y="2895600"/>
            <a:ext cx="6477000" cy="1066800"/>
          </a:xfrm>
        </p:spPr>
        <p:txBody>
          <a:bodyPr wrap="square" lIns="91440" tIns="45720" rIns="91440" bIns="45720" numCol="1" anchorCtr="0" compatLnSpc="1">
            <a:prstTxWarp prst="textNoShape">
              <a:avLst/>
            </a:prstTxWarp>
          </a:bodyPr>
          <a:lstStyle/>
          <a:p>
            <a:r>
              <a:rPr lang="en-US" cap="none" dirty="0">
                <a:ea typeface="ＭＳ Ｐゴシック" pitchFamily="17" charset="-128"/>
                <a:cs typeface="ＭＳ Ｐゴシック" pitchFamily="17" charset="-128"/>
              </a:rPr>
              <a:t>PARTNER WORK- Supply List</a:t>
            </a:r>
          </a:p>
        </p:txBody>
      </p:sp>
      <p:sp>
        <p:nvSpPr>
          <p:cNvPr id="36867" name="Text Placeholder 4"/>
          <p:cNvSpPr>
            <a:spLocks noGrp="1"/>
          </p:cNvSpPr>
          <p:nvPr>
            <p:ph type="body" idx="1"/>
          </p:nvPr>
        </p:nvSpPr>
        <p:spPr>
          <a:xfrm>
            <a:off x="2286000" y="3810000"/>
            <a:ext cx="6553200" cy="2571750"/>
          </a:xfrm>
        </p:spPr>
        <p:txBody>
          <a:bodyPr>
            <a:normAutofit fontScale="77500" lnSpcReduction="20000"/>
          </a:bodyPr>
          <a:lstStyle/>
          <a:p>
            <a:r>
              <a:rPr lang="en-US" dirty="0">
                <a:ea typeface="ＭＳ Ｐゴシック" pitchFamily="17" charset="-128"/>
                <a:cs typeface="ＭＳ Ｐゴシック" pitchFamily="17" charset="-128"/>
              </a:rPr>
              <a:t>Using the school supply list on the next page you will describe the class. All COMPLETE SENTENCES!</a:t>
            </a:r>
          </a:p>
          <a:p>
            <a:r>
              <a:rPr lang="en-US" dirty="0">
                <a:ea typeface="ＭＳ Ｐゴシック" pitchFamily="17" charset="-128"/>
                <a:cs typeface="ＭＳ Ｐゴシック" pitchFamily="17" charset="-128"/>
              </a:rPr>
              <a:t>You will need to:</a:t>
            </a:r>
          </a:p>
          <a:p>
            <a:pPr>
              <a:buFont typeface="Wingdings" pitchFamily="17" charset="2"/>
              <a:buAutoNum type="arabicPeriod"/>
            </a:pPr>
            <a:r>
              <a:rPr lang="en-US" dirty="0">
                <a:ea typeface="ＭＳ Ｐゴシック" pitchFamily="17" charset="-128"/>
                <a:cs typeface="ＭＳ Ｐゴシック" pitchFamily="17" charset="-128"/>
              </a:rPr>
              <a:t>Say what class the list is for</a:t>
            </a:r>
          </a:p>
          <a:p>
            <a:pPr>
              <a:buFont typeface="Wingdings" pitchFamily="17" charset="2"/>
              <a:buAutoNum type="arabicPeriod"/>
            </a:pPr>
            <a:r>
              <a:rPr lang="en-US" dirty="0">
                <a:ea typeface="ＭＳ Ｐゴシック" pitchFamily="17" charset="-128"/>
                <a:cs typeface="ＭＳ Ｐゴシック" pitchFamily="17" charset="-128"/>
              </a:rPr>
              <a:t>Say if the class is hard or easy</a:t>
            </a:r>
          </a:p>
          <a:p>
            <a:pPr>
              <a:buFont typeface="Wingdings" pitchFamily="17" charset="2"/>
              <a:buAutoNum type="arabicPeriod"/>
            </a:pPr>
            <a:r>
              <a:rPr lang="en-US" dirty="0">
                <a:ea typeface="ＭＳ Ｐゴシック" pitchFamily="17" charset="-128"/>
                <a:cs typeface="ＭＳ Ｐゴシック" pitchFamily="17" charset="-128"/>
              </a:rPr>
              <a:t>One thing you like to do in that </a:t>
            </a:r>
            <a:r>
              <a:rPr lang="en-US" dirty="0" smtClean="0">
                <a:ea typeface="ＭＳ Ｐゴシック" pitchFamily="17" charset="-128"/>
                <a:cs typeface="ＭＳ Ｐゴシック" pitchFamily="17" charset="-128"/>
              </a:rPr>
              <a:t>class and don’t like about class</a:t>
            </a:r>
          </a:p>
          <a:p>
            <a:pPr>
              <a:buFont typeface="Wingdings" pitchFamily="17" charset="2"/>
              <a:buAutoNum type="arabicPeriod"/>
            </a:pPr>
            <a:r>
              <a:rPr lang="en-US" dirty="0">
                <a:ea typeface="ＭＳ Ｐゴシック" pitchFamily="17" charset="-128"/>
                <a:cs typeface="ＭＳ Ｐゴシック" pitchFamily="17" charset="-128"/>
              </a:rPr>
              <a:t>Write sentences including at least 4 items you need for that class.</a:t>
            </a:r>
          </a:p>
          <a:p>
            <a:pPr>
              <a:buFont typeface="Wingdings" pitchFamily="17" charset="2"/>
              <a:buAutoNum type="arabicPeriod"/>
            </a:pPr>
            <a:r>
              <a:rPr lang="en-US" dirty="0">
                <a:ea typeface="ＭＳ Ｐゴシック" pitchFamily="17" charset="-128"/>
                <a:cs typeface="ＭＳ Ｐゴシック" pitchFamily="17" charset="-128"/>
              </a:rPr>
              <a:t>Say what time the class is held</a:t>
            </a:r>
            <a:r>
              <a:rPr lang="en-US" dirty="0" smtClean="0">
                <a:ea typeface="ＭＳ Ｐゴシック" pitchFamily="17" charset="-128"/>
                <a:cs typeface="ＭＳ Ｐゴシック" pitchFamily="17" charset="-128"/>
              </a:rPr>
              <a:t>.</a:t>
            </a:r>
          </a:p>
          <a:p>
            <a:pPr>
              <a:buFont typeface="Wingdings" pitchFamily="17" charset="2"/>
              <a:buAutoNum type="arabicPeriod"/>
            </a:pPr>
            <a:endParaRPr lang="en-US" dirty="0" smtClean="0">
              <a:ea typeface="ＭＳ Ｐゴシック" pitchFamily="17" charset="-128"/>
              <a:cs typeface="ＭＳ Ｐゴシック" pitchFamily="17" charset="-128"/>
            </a:endParaRPr>
          </a:p>
          <a:p>
            <a:r>
              <a:rPr lang="en-US" sz="2581" dirty="0" smtClean="0">
                <a:ea typeface="ＭＳ Ｐゴシック" pitchFamily="17" charset="-128"/>
                <a:cs typeface="ＭＳ Ｐゴシック" pitchFamily="17" charset="-128"/>
              </a:rPr>
              <a:t>CHECK WORK WITH YOUR PARTNER</a:t>
            </a:r>
          </a:p>
          <a:p>
            <a:pPr>
              <a:buFont typeface="Wingdings" pitchFamily="17" charset="2"/>
              <a:buAutoNum type="arabicPeriod"/>
            </a:pPr>
            <a:endParaRPr lang="en-US" dirty="0">
              <a:ea typeface="ＭＳ Ｐゴシック" pitchFamily="17" charset="-128"/>
              <a:cs typeface="ＭＳ Ｐゴシック" pitchFamily="17"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err="1" smtClean="0"/>
              <a:t>Ejemplo</a:t>
            </a:r>
            <a:endParaRPr lang="en-US" sz="8000" dirty="0"/>
          </a:p>
        </p:txBody>
      </p:sp>
      <p:sp>
        <p:nvSpPr>
          <p:cNvPr id="3" name="Content Placeholder 2"/>
          <p:cNvSpPr>
            <a:spLocks noGrp="1"/>
          </p:cNvSpPr>
          <p:nvPr>
            <p:ph sz="quarter" idx="1"/>
          </p:nvPr>
        </p:nvSpPr>
        <p:spPr/>
        <p:txBody>
          <a:bodyPr/>
          <a:lstStyle/>
          <a:p>
            <a:pPr>
              <a:buNone/>
            </a:pPr>
            <a:r>
              <a:rPr lang="en-US" dirty="0" smtClean="0"/>
              <a:t>You </a:t>
            </a:r>
            <a:r>
              <a:rPr lang="en-US" dirty="0" err="1" smtClean="0"/>
              <a:t>tengo</a:t>
            </a:r>
            <a:r>
              <a:rPr lang="en-US" dirty="0" smtClean="0"/>
              <a:t> la </a:t>
            </a:r>
            <a:r>
              <a:rPr lang="en-US" dirty="0" err="1" smtClean="0"/>
              <a:t>clase</a:t>
            </a:r>
            <a:r>
              <a:rPr lang="en-US" dirty="0" smtClean="0"/>
              <a:t> de </a:t>
            </a:r>
            <a:r>
              <a:rPr lang="en-US" dirty="0" err="1" smtClean="0"/>
              <a:t>matemáticas</a:t>
            </a:r>
            <a:r>
              <a:rPr lang="en-US" dirty="0" smtClean="0"/>
              <a:t> con la </a:t>
            </a:r>
            <a:r>
              <a:rPr lang="en-US" dirty="0" err="1" smtClean="0"/>
              <a:t>profesora</a:t>
            </a:r>
            <a:r>
              <a:rPr lang="en-US" dirty="0" smtClean="0"/>
              <a:t> Conn. La </a:t>
            </a:r>
            <a:r>
              <a:rPr lang="en-US" dirty="0" err="1" smtClean="0"/>
              <a:t>clase</a:t>
            </a:r>
            <a:r>
              <a:rPr lang="en-US" dirty="0" smtClean="0"/>
              <a:t> de </a:t>
            </a:r>
            <a:r>
              <a:rPr lang="en-US" dirty="0" err="1" smtClean="0"/>
              <a:t>matemáticas</a:t>
            </a:r>
            <a:r>
              <a:rPr lang="en-US" dirty="0" smtClean="0"/>
              <a:t> </a:t>
            </a:r>
            <a:r>
              <a:rPr lang="en-US" dirty="0" err="1" smtClean="0"/>
              <a:t>es</a:t>
            </a:r>
            <a:r>
              <a:rPr lang="en-US" dirty="0" smtClean="0"/>
              <a:t> a </a:t>
            </a:r>
            <a:r>
              <a:rPr lang="en-US" dirty="0" err="1" smtClean="0"/>
              <a:t>las</a:t>
            </a:r>
            <a:r>
              <a:rPr lang="en-US" dirty="0" smtClean="0"/>
              <a:t> </a:t>
            </a:r>
            <a:r>
              <a:rPr lang="en-US" dirty="0" err="1" smtClean="0"/>
              <a:t>nueve</a:t>
            </a:r>
            <a:r>
              <a:rPr lang="en-US" dirty="0" smtClean="0"/>
              <a:t> </a:t>
            </a:r>
            <a:r>
              <a:rPr lang="en-US" dirty="0" err="1" smtClean="0"/>
              <a:t>y</a:t>
            </a:r>
            <a:r>
              <a:rPr lang="en-US" dirty="0" smtClean="0"/>
              <a:t> </a:t>
            </a:r>
            <a:r>
              <a:rPr lang="en-US" dirty="0" err="1" smtClean="0"/>
              <a:t>cuarto</a:t>
            </a:r>
            <a:r>
              <a:rPr lang="en-US" dirty="0" smtClean="0"/>
              <a:t> de la </a:t>
            </a:r>
            <a:r>
              <a:rPr lang="en-US" dirty="0" err="1" smtClean="0"/>
              <a:t>mañana</a:t>
            </a:r>
            <a:r>
              <a:rPr lang="en-US" dirty="0" smtClean="0"/>
              <a:t>. El </a:t>
            </a:r>
            <a:r>
              <a:rPr lang="en-US" dirty="0" err="1" smtClean="0"/>
              <a:t>salón</a:t>
            </a:r>
            <a:r>
              <a:rPr lang="en-US" dirty="0" smtClean="0"/>
              <a:t> de </a:t>
            </a:r>
            <a:r>
              <a:rPr lang="en-US" dirty="0" err="1" smtClean="0"/>
              <a:t>clase</a:t>
            </a:r>
            <a:r>
              <a:rPr lang="en-US" dirty="0" smtClean="0"/>
              <a:t> de </a:t>
            </a:r>
            <a:r>
              <a:rPr lang="en-US" dirty="0" err="1" smtClean="0"/>
              <a:t>matemática</a:t>
            </a:r>
            <a:r>
              <a:rPr lang="en-US" dirty="0" smtClean="0"/>
              <a:t> </a:t>
            </a:r>
            <a:r>
              <a:rPr lang="en-US" dirty="0" err="1" smtClean="0"/>
              <a:t>es</a:t>
            </a:r>
            <a:r>
              <a:rPr lang="en-US" dirty="0" smtClean="0"/>
              <a:t> el </a:t>
            </a:r>
            <a:r>
              <a:rPr lang="en-US" dirty="0" err="1" smtClean="0"/>
              <a:t>cuarto</a:t>
            </a:r>
            <a:r>
              <a:rPr lang="en-US" dirty="0" smtClean="0"/>
              <a:t> 214. </a:t>
            </a:r>
            <a:r>
              <a:rPr lang="en-US" dirty="0" err="1" smtClean="0"/>
              <a:t>Yo</a:t>
            </a:r>
            <a:r>
              <a:rPr lang="en-US" dirty="0" smtClean="0"/>
              <a:t> </a:t>
            </a:r>
            <a:r>
              <a:rPr lang="en-US" dirty="0" err="1" smtClean="0"/>
              <a:t>necesito</a:t>
            </a:r>
            <a:r>
              <a:rPr lang="en-US" dirty="0" smtClean="0"/>
              <a:t> </a:t>
            </a:r>
            <a:r>
              <a:rPr lang="en-US" dirty="0" err="1" smtClean="0"/>
              <a:t>una</a:t>
            </a:r>
            <a:r>
              <a:rPr lang="en-US" dirty="0" smtClean="0"/>
              <a:t> </a:t>
            </a:r>
            <a:r>
              <a:rPr lang="en-US" dirty="0" err="1" smtClean="0"/>
              <a:t>regla</a:t>
            </a:r>
            <a:r>
              <a:rPr lang="en-US" dirty="0" smtClean="0"/>
              <a:t>, </a:t>
            </a:r>
            <a:r>
              <a:rPr lang="en-US" dirty="0" err="1" smtClean="0"/>
              <a:t>una</a:t>
            </a:r>
            <a:r>
              <a:rPr lang="en-US" dirty="0" smtClean="0"/>
              <a:t> </a:t>
            </a:r>
            <a:r>
              <a:rPr lang="en-US" dirty="0" err="1" smtClean="0"/>
              <a:t>calculadora</a:t>
            </a:r>
            <a:r>
              <a:rPr lang="en-US" dirty="0" smtClean="0"/>
              <a:t>, </a:t>
            </a:r>
            <a:r>
              <a:rPr lang="en-US" dirty="0" err="1" smtClean="0"/>
              <a:t>y</a:t>
            </a:r>
            <a:r>
              <a:rPr lang="en-US" dirty="0" smtClean="0"/>
              <a:t> un </a:t>
            </a:r>
            <a:r>
              <a:rPr lang="en-US" dirty="0" err="1" smtClean="0"/>
              <a:t>lápiz</a:t>
            </a:r>
            <a:r>
              <a:rPr lang="en-US" dirty="0" smtClean="0"/>
              <a:t>. La </a:t>
            </a:r>
            <a:r>
              <a:rPr lang="en-US" dirty="0" err="1" smtClean="0"/>
              <a:t>señora</a:t>
            </a:r>
            <a:r>
              <a:rPr lang="en-US" dirty="0" smtClean="0"/>
              <a:t> Conn </a:t>
            </a:r>
            <a:r>
              <a:rPr lang="en-US" dirty="0" err="1" smtClean="0"/>
              <a:t>es</a:t>
            </a:r>
            <a:r>
              <a:rPr lang="en-US" dirty="0" smtClean="0"/>
              <a:t> </a:t>
            </a:r>
            <a:r>
              <a:rPr lang="en-US" dirty="0" err="1" smtClean="0"/>
              <a:t>rubia</a:t>
            </a:r>
            <a:r>
              <a:rPr lang="en-US" dirty="0" smtClean="0"/>
              <a:t>, </a:t>
            </a:r>
            <a:r>
              <a:rPr lang="en-US" dirty="0" err="1" smtClean="0"/>
              <a:t>inteligente</a:t>
            </a:r>
            <a:r>
              <a:rPr lang="en-US" dirty="0" smtClean="0"/>
              <a:t>, </a:t>
            </a:r>
            <a:r>
              <a:rPr lang="en-US" dirty="0" err="1" smtClean="0"/>
              <a:t>simpática</a:t>
            </a:r>
            <a:r>
              <a:rPr lang="en-US" dirty="0" smtClean="0"/>
              <a:t> </a:t>
            </a:r>
            <a:r>
              <a:rPr lang="en-US" dirty="0" err="1" smtClean="0"/>
              <a:t>y</a:t>
            </a:r>
            <a:r>
              <a:rPr lang="en-US" dirty="0" smtClean="0"/>
              <a:t> </a:t>
            </a:r>
            <a:r>
              <a:rPr lang="en-US" dirty="0" err="1" smtClean="0"/>
              <a:t>extrovertida</a:t>
            </a:r>
            <a:r>
              <a:rPr lang="en-US" dirty="0" smtClean="0"/>
              <a:t>. La </a:t>
            </a:r>
            <a:r>
              <a:rPr lang="en-US" dirty="0" err="1" smtClean="0"/>
              <a:t>clase</a:t>
            </a:r>
            <a:r>
              <a:rPr lang="en-US" dirty="0" smtClean="0"/>
              <a:t> de </a:t>
            </a:r>
            <a:r>
              <a:rPr lang="en-US" dirty="0" err="1" smtClean="0"/>
              <a:t>matemáticas</a:t>
            </a:r>
            <a:r>
              <a:rPr lang="en-US" dirty="0" smtClean="0"/>
              <a:t> </a:t>
            </a:r>
            <a:r>
              <a:rPr lang="en-US" dirty="0" err="1" smtClean="0"/>
              <a:t>es</a:t>
            </a:r>
            <a:r>
              <a:rPr lang="en-US" dirty="0" smtClean="0"/>
              <a:t> </a:t>
            </a:r>
            <a:r>
              <a:rPr lang="en-US" dirty="0" err="1" smtClean="0"/>
              <a:t>difícil</a:t>
            </a:r>
            <a:r>
              <a:rPr lang="en-US" dirty="0" smtClean="0"/>
              <a:t> </a:t>
            </a:r>
            <a:r>
              <a:rPr lang="en-US" dirty="0" err="1" smtClean="0"/>
              <a:t>porque</a:t>
            </a:r>
            <a:r>
              <a:rPr lang="en-US" dirty="0" smtClean="0"/>
              <a:t> no </a:t>
            </a:r>
            <a:r>
              <a:rPr lang="en-US" dirty="0" err="1" smtClean="0"/>
              <a:t>entiendo</a:t>
            </a:r>
            <a:r>
              <a:rPr lang="en-US" dirty="0" smtClean="0"/>
              <a:t> la </a:t>
            </a:r>
            <a:r>
              <a:rPr lang="en-US" dirty="0" err="1" smtClean="0"/>
              <a:t>información</a:t>
            </a:r>
            <a:r>
              <a:rPr lang="en-US" dirty="0" smtClean="0"/>
              <a:t>. Me </a:t>
            </a:r>
            <a:r>
              <a:rPr lang="en-US" dirty="0" err="1" smtClean="0"/>
              <a:t>gusta</a:t>
            </a:r>
            <a:r>
              <a:rPr lang="en-US" dirty="0" smtClean="0"/>
              <a:t> la </a:t>
            </a:r>
            <a:r>
              <a:rPr lang="en-US" dirty="0" err="1" smtClean="0"/>
              <a:t>clase</a:t>
            </a:r>
            <a:r>
              <a:rPr lang="en-US" dirty="0" smtClean="0"/>
              <a:t> de </a:t>
            </a:r>
            <a:r>
              <a:rPr lang="en-US" dirty="0" err="1" smtClean="0"/>
              <a:t>matemáticas</a:t>
            </a:r>
            <a:r>
              <a:rPr lang="en-US" dirty="0" smtClean="0"/>
              <a:t> </a:t>
            </a:r>
            <a:r>
              <a:rPr lang="en-US" dirty="0" err="1" smtClean="0"/>
              <a:t>porque</a:t>
            </a:r>
            <a:r>
              <a:rPr lang="en-US" dirty="0" smtClean="0"/>
              <a:t> </a:t>
            </a:r>
            <a:r>
              <a:rPr lang="en-US" dirty="0" err="1" smtClean="0"/>
              <a:t>es</a:t>
            </a:r>
            <a:r>
              <a:rPr lang="en-US" dirty="0" smtClean="0"/>
              <a:t> </a:t>
            </a:r>
            <a:r>
              <a:rPr lang="en-US" dirty="0" err="1" smtClean="0"/>
              <a:t>interesante</a:t>
            </a:r>
            <a:r>
              <a:rPr lang="en-US" dirty="0" smtClean="0"/>
              <a:t>. A </a:t>
            </a:r>
            <a:r>
              <a:rPr lang="en-US" dirty="0" err="1" smtClean="0"/>
              <a:t>veces</a:t>
            </a:r>
            <a:r>
              <a:rPr lang="en-US" dirty="0" smtClean="0"/>
              <a:t>, no me </a:t>
            </a:r>
            <a:r>
              <a:rPr lang="en-US" dirty="0" err="1" smtClean="0"/>
              <a:t>gusta</a:t>
            </a:r>
            <a:r>
              <a:rPr lang="en-US" dirty="0" smtClean="0"/>
              <a:t> la </a:t>
            </a:r>
            <a:r>
              <a:rPr lang="en-US" dirty="0" err="1" smtClean="0"/>
              <a:t>clase</a:t>
            </a:r>
            <a:r>
              <a:rPr lang="en-US" dirty="0" smtClean="0"/>
              <a:t> de </a:t>
            </a:r>
            <a:r>
              <a:rPr lang="en-US" dirty="0" err="1" smtClean="0"/>
              <a:t>matemáticas</a:t>
            </a:r>
            <a:r>
              <a:rPr lang="en-US" dirty="0" smtClean="0"/>
              <a:t> </a:t>
            </a:r>
            <a:r>
              <a:rPr lang="en-US" dirty="0" err="1" smtClean="0"/>
              <a:t>porque</a:t>
            </a:r>
            <a:r>
              <a:rPr lang="en-US" dirty="0" smtClean="0"/>
              <a:t> </a:t>
            </a:r>
            <a:r>
              <a:rPr lang="en-US" dirty="0" err="1" smtClean="0"/>
              <a:t>es</a:t>
            </a:r>
            <a:r>
              <a:rPr lang="en-US" dirty="0" smtClean="0"/>
              <a:t> </a:t>
            </a:r>
            <a:r>
              <a:rPr lang="en-US" dirty="0" err="1" smtClean="0"/>
              <a:t>larga</a:t>
            </a:r>
            <a:r>
              <a:rPr lang="en-US" dirty="0" smtClean="0"/>
              <a:t> </a:t>
            </a:r>
            <a:r>
              <a:rPr lang="en-US" dirty="0" err="1" smtClean="0"/>
              <a:t>y</a:t>
            </a:r>
            <a:r>
              <a:rPr lang="en-US" dirty="0" smtClean="0"/>
              <a:t> </a:t>
            </a:r>
            <a:r>
              <a:rPr lang="en-US" dirty="0" err="1" smtClean="0"/>
              <a:t>aburrida</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err="1" smtClean="0"/>
              <a:t>Más</a:t>
            </a:r>
            <a:r>
              <a:rPr lang="en-US" sz="4400" b="1" dirty="0" smtClean="0"/>
              <a:t> </a:t>
            </a:r>
            <a:r>
              <a:rPr lang="en-US" sz="4400" b="1" dirty="0" err="1" smtClean="0"/>
              <a:t>vocabulario</a:t>
            </a:r>
            <a:endParaRPr lang="en-US" sz="4400" b="1" dirty="0"/>
          </a:p>
        </p:txBody>
      </p:sp>
      <p:graphicFrame>
        <p:nvGraphicFramePr>
          <p:cNvPr id="4" name="Content Placeholder 3"/>
          <p:cNvGraphicFramePr>
            <a:graphicFrameLocks noGrp="1"/>
          </p:cNvGraphicFramePr>
          <p:nvPr>
            <p:ph sz="quarter" idx="1"/>
          </p:nvPr>
        </p:nvGraphicFramePr>
        <p:xfrm>
          <a:off x="457200" y="1600200"/>
          <a:ext cx="7467600" cy="3708400"/>
        </p:xfrm>
        <a:graphic>
          <a:graphicData uri="http://schemas.openxmlformats.org/drawingml/2006/table">
            <a:tbl>
              <a:tblPr firstRow="1" bandRow="1">
                <a:tableStyleId>{5C22544A-7EE6-4342-B048-85BDC9FD1C3A}</a:tableStyleId>
              </a:tblPr>
              <a:tblGrid>
                <a:gridCol w="3733800"/>
                <a:gridCol w="3733800"/>
              </a:tblGrid>
              <a:tr h="370840">
                <a:tc>
                  <a:txBody>
                    <a:bodyPr/>
                    <a:lstStyle/>
                    <a:p>
                      <a:r>
                        <a:rPr lang="en-US" dirty="0" err="1" smtClean="0"/>
                        <a:t>Tengo</a:t>
                      </a:r>
                      <a:r>
                        <a:rPr lang="en-US" dirty="0" smtClean="0"/>
                        <a:t>…</a:t>
                      </a:r>
                      <a:endParaRPr lang="en-US" dirty="0"/>
                    </a:p>
                  </a:txBody>
                  <a:tcPr/>
                </a:tc>
                <a:tc>
                  <a:txBody>
                    <a:bodyPr/>
                    <a:lstStyle/>
                    <a:p>
                      <a:r>
                        <a:rPr lang="en-US" dirty="0" smtClean="0"/>
                        <a:t>Describe your house</a:t>
                      </a:r>
                      <a:endParaRPr lang="en-US" dirty="0"/>
                    </a:p>
                  </a:txBody>
                  <a:tcPr/>
                </a:tc>
              </a:tr>
              <a:tr h="370840">
                <a:tc>
                  <a:txBody>
                    <a:bodyPr/>
                    <a:lstStyle/>
                    <a:p>
                      <a:r>
                        <a:rPr lang="en-US" dirty="0" smtClean="0"/>
                        <a:t>…</a:t>
                      </a:r>
                      <a:r>
                        <a:rPr lang="en-US" dirty="0" err="1" smtClean="0"/>
                        <a:t>una</a:t>
                      </a:r>
                      <a:r>
                        <a:rPr lang="en-US" dirty="0" smtClean="0"/>
                        <a:t> casa </a:t>
                      </a:r>
                      <a:r>
                        <a:rPr lang="en-US" dirty="0" err="1" smtClean="0"/>
                        <a:t>grande</a:t>
                      </a:r>
                      <a:endParaRPr lang="en-US" dirty="0"/>
                    </a:p>
                  </a:txBody>
                  <a:tcPr/>
                </a:tc>
                <a:tc>
                  <a:txBody>
                    <a:bodyPr/>
                    <a:lstStyle/>
                    <a:p>
                      <a:r>
                        <a:rPr lang="en-US" dirty="0" smtClean="0"/>
                        <a:t>I have a</a:t>
                      </a:r>
                      <a:r>
                        <a:rPr lang="en-US" baseline="0" dirty="0" smtClean="0"/>
                        <a:t> big house</a:t>
                      </a:r>
                      <a:endParaRPr lang="en-US" dirty="0"/>
                    </a:p>
                  </a:txBody>
                  <a:tcPr/>
                </a:tc>
              </a:tr>
              <a:tr h="370840">
                <a:tc>
                  <a:txBody>
                    <a:bodyPr/>
                    <a:lstStyle/>
                    <a:p>
                      <a:r>
                        <a:rPr lang="en-US" dirty="0" smtClean="0"/>
                        <a:t>…</a:t>
                      </a:r>
                      <a:r>
                        <a:rPr lang="en-US" dirty="0" err="1" smtClean="0"/>
                        <a:t>una</a:t>
                      </a:r>
                      <a:r>
                        <a:rPr lang="en-US" baseline="0" dirty="0" smtClean="0"/>
                        <a:t> casa </a:t>
                      </a:r>
                      <a:r>
                        <a:rPr lang="en-US" baseline="0" dirty="0" err="1" smtClean="0"/>
                        <a:t>pequeña</a:t>
                      </a:r>
                      <a:endParaRPr lang="en-US" dirty="0"/>
                    </a:p>
                  </a:txBody>
                  <a:tcPr/>
                </a:tc>
                <a:tc>
                  <a:txBody>
                    <a:bodyPr/>
                    <a:lstStyle/>
                    <a:p>
                      <a:r>
                        <a:rPr lang="en-US" dirty="0" smtClean="0"/>
                        <a:t>I have a small</a:t>
                      </a:r>
                      <a:r>
                        <a:rPr lang="en-US" baseline="0" dirty="0" smtClean="0"/>
                        <a:t> house</a:t>
                      </a:r>
                      <a:endParaRPr lang="en-US" dirty="0"/>
                    </a:p>
                  </a:txBody>
                  <a:tcPr/>
                </a:tc>
              </a:tr>
              <a:tr h="370840">
                <a:tc>
                  <a:txBody>
                    <a:bodyPr/>
                    <a:lstStyle/>
                    <a:p>
                      <a:r>
                        <a:rPr lang="en-US" dirty="0" smtClean="0"/>
                        <a:t>Mi casa </a:t>
                      </a:r>
                      <a:r>
                        <a:rPr lang="en-US" dirty="0" err="1" smtClean="0"/>
                        <a:t>tiene</a:t>
                      </a:r>
                      <a:r>
                        <a:rPr lang="en-US" dirty="0" smtClean="0"/>
                        <a:t> # </a:t>
                      </a:r>
                      <a:r>
                        <a:rPr lang="en-US" dirty="0" err="1" smtClean="0"/>
                        <a:t>cuartos</a:t>
                      </a:r>
                      <a:endParaRPr lang="en-US" dirty="0"/>
                    </a:p>
                  </a:txBody>
                  <a:tcPr/>
                </a:tc>
                <a:tc>
                  <a:txBody>
                    <a:bodyPr/>
                    <a:lstStyle/>
                    <a:p>
                      <a:r>
                        <a:rPr lang="en-US" dirty="0" smtClean="0"/>
                        <a:t>My</a:t>
                      </a:r>
                      <a:r>
                        <a:rPr lang="en-US" baseline="0" dirty="0" smtClean="0"/>
                        <a:t> house has # rooms</a:t>
                      </a:r>
                      <a:endParaRPr lang="en-US" dirty="0"/>
                    </a:p>
                  </a:txBody>
                  <a:tcPr/>
                </a:tc>
              </a:tr>
              <a:tr h="370840">
                <a:tc>
                  <a:txBody>
                    <a:bodyPr/>
                    <a:lstStyle/>
                    <a:p>
                      <a:r>
                        <a:rPr lang="en-US" dirty="0" smtClean="0"/>
                        <a:t>La </a:t>
                      </a:r>
                      <a:r>
                        <a:rPr lang="en-US" dirty="0" err="1" smtClean="0"/>
                        <a:t>cocina</a:t>
                      </a:r>
                      <a:r>
                        <a:rPr lang="en-US" dirty="0" smtClean="0"/>
                        <a:t> </a:t>
                      </a:r>
                      <a:r>
                        <a:rPr lang="en-US" dirty="0" err="1" smtClean="0"/>
                        <a:t>es</a:t>
                      </a:r>
                      <a:r>
                        <a:rPr lang="en-US" dirty="0" smtClean="0"/>
                        <a:t> (</a:t>
                      </a:r>
                      <a:r>
                        <a:rPr lang="en-US" dirty="0" err="1" smtClean="0"/>
                        <a:t>grande/roja</a:t>
                      </a:r>
                      <a:r>
                        <a:rPr lang="en-US" dirty="0" smtClean="0"/>
                        <a:t>)</a:t>
                      </a:r>
                      <a:endParaRPr lang="en-US" dirty="0"/>
                    </a:p>
                  </a:txBody>
                  <a:tcPr/>
                </a:tc>
                <a:tc>
                  <a:txBody>
                    <a:bodyPr/>
                    <a:lstStyle/>
                    <a:p>
                      <a:r>
                        <a:rPr lang="en-US" dirty="0" smtClean="0"/>
                        <a:t>The kitchen is big and red</a:t>
                      </a:r>
                      <a:endParaRPr lang="en-US" dirty="0"/>
                    </a:p>
                  </a:txBody>
                  <a:tcPr/>
                </a:tc>
              </a:tr>
              <a:tr h="370840">
                <a:tc>
                  <a:txBody>
                    <a:bodyPr/>
                    <a:lstStyle/>
                    <a:p>
                      <a:r>
                        <a:rPr lang="en-US" dirty="0" smtClean="0"/>
                        <a:t>El </a:t>
                      </a:r>
                      <a:r>
                        <a:rPr lang="en-US" dirty="0" err="1" smtClean="0"/>
                        <a:t>baño</a:t>
                      </a:r>
                      <a:r>
                        <a:rPr lang="en-US" dirty="0" smtClean="0"/>
                        <a:t> </a:t>
                      </a:r>
                      <a:r>
                        <a:rPr lang="en-US" dirty="0" err="1" smtClean="0"/>
                        <a:t>es</a:t>
                      </a:r>
                      <a:r>
                        <a:rPr lang="en-US" dirty="0" smtClean="0"/>
                        <a:t>..</a:t>
                      </a:r>
                      <a:endParaRPr lang="en-US" dirty="0"/>
                    </a:p>
                  </a:txBody>
                  <a:tcPr/>
                </a:tc>
                <a:tc>
                  <a:txBody>
                    <a:bodyPr/>
                    <a:lstStyle/>
                    <a:p>
                      <a:r>
                        <a:rPr lang="en-US" dirty="0" smtClean="0"/>
                        <a:t>The bathroom is..</a:t>
                      </a:r>
                      <a:endParaRPr lang="en-US" dirty="0"/>
                    </a:p>
                  </a:txBody>
                  <a:tcPr/>
                </a:tc>
              </a:tr>
              <a:tr h="370840">
                <a:tc>
                  <a:txBody>
                    <a:bodyPr/>
                    <a:lstStyle/>
                    <a:p>
                      <a:r>
                        <a:rPr lang="en-US" dirty="0" smtClean="0"/>
                        <a:t>El </a:t>
                      </a:r>
                      <a:r>
                        <a:rPr lang="en-US" dirty="0" err="1" smtClean="0"/>
                        <a:t>dormitorio</a:t>
                      </a:r>
                      <a:r>
                        <a:rPr lang="en-US" dirty="0" smtClean="0"/>
                        <a:t> </a:t>
                      </a:r>
                      <a:r>
                        <a:rPr lang="en-US" dirty="0" err="1" smtClean="0"/>
                        <a:t>es</a:t>
                      </a:r>
                      <a:r>
                        <a:rPr lang="en-US" dirty="0" smtClean="0"/>
                        <a:t>…</a:t>
                      </a:r>
                      <a:endParaRPr lang="en-US" dirty="0"/>
                    </a:p>
                  </a:txBody>
                  <a:tcPr/>
                </a:tc>
                <a:tc>
                  <a:txBody>
                    <a:bodyPr/>
                    <a:lstStyle/>
                    <a:p>
                      <a:r>
                        <a:rPr lang="en-US" dirty="0" smtClean="0"/>
                        <a:t>The</a:t>
                      </a:r>
                      <a:r>
                        <a:rPr lang="en-US" baseline="0" dirty="0" smtClean="0"/>
                        <a:t> room is</a:t>
                      </a:r>
                      <a:endParaRPr lang="en-US" dirty="0"/>
                    </a:p>
                  </a:txBody>
                  <a:tcPr/>
                </a:tc>
              </a:tr>
              <a:tr h="370840">
                <a:tc>
                  <a:txBody>
                    <a:bodyPr/>
                    <a:lstStyle/>
                    <a:p>
                      <a:r>
                        <a:rPr lang="en-US" dirty="0" smtClean="0"/>
                        <a:t>La </a:t>
                      </a:r>
                      <a:r>
                        <a:rPr lang="en-US" dirty="0" err="1" smtClean="0"/>
                        <a:t>sala</a:t>
                      </a:r>
                      <a:r>
                        <a:rPr lang="en-US" dirty="0" smtClean="0"/>
                        <a:t> </a:t>
                      </a:r>
                      <a:r>
                        <a:rPr lang="en-US" dirty="0" err="1" smtClean="0"/>
                        <a:t>es</a:t>
                      </a:r>
                      <a:r>
                        <a:rPr lang="en-US" dirty="0" smtClean="0"/>
                        <a:t>…</a:t>
                      </a:r>
                      <a:endParaRPr lang="en-US" dirty="0"/>
                    </a:p>
                  </a:txBody>
                  <a:tcPr/>
                </a:tc>
                <a:tc>
                  <a:txBody>
                    <a:bodyPr/>
                    <a:lstStyle/>
                    <a:p>
                      <a:r>
                        <a:rPr lang="en-US" dirty="0" smtClean="0"/>
                        <a:t>The living room is…</a:t>
                      </a:r>
                      <a:endParaRPr lang="en-US" dirty="0"/>
                    </a:p>
                  </a:txBody>
                  <a:tcPr/>
                </a:tc>
              </a:tr>
              <a:tr h="370840">
                <a:tc>
                  <a:txBody>
                    <a:bodyPr/>
                    <a:lstStyle/>
                    <a:p>
                      <a:r>
                        <a:rPr lang="es-ES_tradnl" sz="1800" dirty="0" smtClean="0">
                          <a:solidFill>
                            <a:srgbClr val="000000"/>
                          </a:solidFill>
                          <a:latin typeface="Cambria"/>
                          <a:ea typeface="Cambria"/>
                          <a:cs typeface="Times New Roman"/>
                        </a:rPr>
                        <a:t>¿</a:t>
                      </a:r>
                      <a:r>
                        <a:rPr lang="en-US" baseline="0" dirty="0" err="1" smtClean="0"/>
                        <a:t>Cómo</a:t>
                      </a:r>
                      <a:r>
                        <a:rPr lang="en-US" baseline="0" dirty="0" smtClean="0"/>
                        <a:t> </a:t>
                      </a:r>
                      <a:r>
                        <a:rPr lang="en-US" baseline="0" dirty="0" err="1" smtClean="0"/>
                        <a:t>es</a:t>
                      </a:r>
                      <a:r>
                        <a:rPr lang="en-US" baseline="0" dirty="0" smtClean="0"/>
                        <a:t> </a:t>
                      </a:r>
                      <a:r>
                        <a:rPr lang="en-US" baseline="0" dirty="0" err="1" smtClean="0"/>
                        <a:t>tú</a:t>
                      </a:r>
                      <a:r>
                        <a:rPr lang="en-US" baseline="0" dirty="0" smtClean="0"/>
                        <a:t> casa?</a:t>
                      </a:r>
                      <a:endParaRPr lang="en-US" dirty="0"/>
                    </a:p>
                  </a:txBody>
                  <a:tcPr/>
                </a:tc>
                <a:tc>
                  <a:txBody>
                    <a:bodyPr/>
                    <a:lstStyle/>
                    <a:p>
                      <a:r>
                        <a:rPr lang="en-US" dirty="0" smtClean="0"/>
                        <a:t>How</a:t>
                      </a:r>
                      <a:r>
                        <a:rPr lang="en-US" baseline="0" dirty="0" smtClean="0"/>
                        <a:t> is your house?</a:t>
                      </a:r>
                      <a:endParaRPr lang="en-US" dirty="0"/>
                    </a:p>
                  </a:txBody>
                  <a:tcPr/>
                </a:tc>
              </a:tr>
              <a:tr h="370840">
                <a:tc>
                  <a:txBody>
                    <a:bodyPr/>
                    <a:lstStyle/>
                    <a:p>
                      <a:r>
                        <a:rPr lang="en-US" dirty="0" smtClean="0"/>
                        <a:t>Hay</a:t>
                      </a:r>
                      <a:endParaRPr lang="en-US" dirty="0"/>
                    </a:p>
                  </a:txBody>
                  <a:tcPr/>
                </a:tc>
                <a:tc>
                  <a:txBody>
                    <a:bodyPr/>
                    <a:lstStyle/>
                    <a:p>
                      <a:r>
                        <a:rPr lang="en-US" dirty="0" smtClean="0"/>
                        <a:t>There</a:t>
                      </a:r>
                      <a:r>
                        <a:rPr lang="en-US" baseline="0" dirty="0" smtClean="0"/>
                        <a:t> is/there are</a:t>
                      </a:r>
                      <a:endParaRPr lang="en-US"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5"/>
          <p:cNvSpPr>
            <a:spLocks noGrp="1"/>
          </p:cNvSpPr>
          <p:nvPr>
            <p:ph type="title"/>
          </p:nvPr>
        </p:nvSpPr>
        <p:spPr bwMode="auto">
          <a:xfrm>
            <a:off x="457200" y="274638"/>
            <a:ext cx="7467600" cy="792162"/>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CLASS SCHEDULE</a:t>
            </a:r>
          </a:p>
        </p:txBody>
      </p:sp>
      <p:sp>
        <p:nvSpPr>
          <p:cNvPr id="37891" name="Content Placeholder 6"/>
          <p:cNvSpPr>
            <a:spLocks noGrp="1"/>
          </p:cNvSpPr>
          <p:nvPr>
            <p:ph sz="quarter" idx="1"/>
          </p:nvPr>
        </p:nvSpPr>
        <p:spPr>
          <a:xfrm>
            <a:off x="457200" y="1143000"/>
            <a:ext cx="3657600" cy="5029200"/>
          </a:xfrm>
        </p:spPr>
        <p:txBody>
          <a:bodyPr>
            <a:normAutofit fontScale="92500"/>
          </a:bodyPr>
          <a:lstStyle/>
          <a:p>
            <a:r>
              <a:rPr lang="en-US" sz="2000">
                <a:ea typeface="ＭＳ Ｐゴシック" pitchFamily="17" charset="-128"/>
                <a:cs typeface="ＭＳ Ｐゴシック" pitchFamily="17" charset="-128"/>
              </a:rPr>
              <a:t>Using the school supply list on the next page you will describe the class. All COMPLETE SENTENCES!</a:t>
            </a:r>
          </a:p>
          <a:p>
            <a:r>
              <a:rPr lang="en-US" sz="2000">
                <a:ea typeface="ＭＳ Ｐゴシック" pitchFamily="17" charset="-128"/>
                <a:cs typeface="ＭＳ Ｐゴシック" pitchFamily="17" charset="-128"/>
              </a:rPr>
              <a:t>You will need to:</a:t>
            </a:r>
          </a:p>
          <a:p>
            <a:pPr>
              <a:buFont typeface="Wingdings" pitchFamily="17" charset="2"/>
              <a:buAutoNum type="arabicPeriod"/>
            </a:pPr>
            <a:r>
              <a:rPr lang="en-US" sz="2000">
                <a:ea typeface="ＭＳ Ｐゴシック" pitchFamily="17" charset="-128"/>
                <a:cs typeface="ＭＳ Ｐゴシック" pitchFamily="17" charset="-128"/>
              </a:rPr>
              <a:t>Say what class the list is for</a:t>
            </a:r>
          </a:p>
          <a:p>
            <a:pPr>
              <a:buFont typeface="Wingdings" pitchFamily="17" charset="2"/>
              <a:buAutoNum type="arabicPeriod"/>
            </a:pPr>
            <a:r>
              <a:rPr lang="en-US" sz="2000">
                <a:ea typeface="ＭＳ Ｐゴシック" pitchFamily="17" charset="-128"/>
                <a:cs typeface="ＭＳ Ｐゴシック" pitchFamily="17" charset="-128"/>
              </a:rPr>
              <a:t>Say if the class is hard or easy</a:t>
            </a:r>
          </a:p>
          <a:p>
            <a:pPr>
              <a:buFont typeface="Wingdings" pitchFamily="17" charset="2"/>
              <a:buAutoNum type="arabicPeriod"/>
            </a:pPr>
            <a:r>
              <a:rPr lang="en-US" sz="2000">
                <a:ea typeface="ＭＳ Ｐゴシック" pitchFamily="17" charset="-128"/>
                <a:cs typeface="ＭＳ Ｐゴシック" pitchFamily="17" charset="-128"/>
              </a:rPr>
              <a:t>One thing you like to do in that class</a:t>
            </a:r>
          </a:p>
          <a:p>
            <a:pPr>
              <a:buFont typeface="Wingdings" pitchFamily="17" charset="2"/>
              <a:buAutoNum type="arabicPeriod"/>
            </a:pPr>
            <a:r>
              <a:rPr lang="en-US" sz="2000">
                <a:ea typeface="ＭＳ Ｐゴシック" pitchFamily="17" charset="-128"/>
                <a:cs typeface="ＭＳ Ｐゴシック" pitchFamily="17" charset="-128"/>
              </a:rPr>
              <a:t>Write sentences including at least 4 items you need for that class.</a:t>
            </a:r>
          </a:p>
          <a:p>
            <a:pPr>
              <a:buFont typeface="Wingdings" pitchFamily="17" charset="2"/>
              <a:buAutoNum type="arabicPeriod"/>
            </a:pPr>
            <a:r>
              <a:rPr lang="en-US" sz="2000">
                <a:ea typeface="ＭＳ Ｐゴシック" pitchFamily="17" charset="-128"/>
                <a:cs typeface="ＭＳ Ｐゴシック" pitchFamily="17" charset="-128"/>
              </a:rPr>
              <a:t>Say what time the class is held.</a:t>
            </a:r>
          </a:p>
        </p:txBody>
      </p:sp>
      <p:sp>
        <p:nvSpPr>
          <p:cNvPr id="37892" name="Content Placeholder 7"/>
          <p:cNvSpPr>
            <a:spLocks noGrp="1"/>
          </p:cNvSpPr>
          <p:nvPr>
            <p:ph sz="quarter" idx="2"/>
          </p:nvPr>
        </p:nvSpPr>
        <p:spPr>
          <a:xfrm>
            <a:off x="4270375" y="1600200"/>
            <a:ext cx="3657600" cy="4572000"/>
          </a:xfrm>
        </p:spPr>
        <p:txBody>
          <a:bodyPr>
            <a:normAutofit fontScale="92500"/>
          </a:bodyPr>
          <a:lstStyle/>
          <a:p>
            <a:pPr>
              <a:buFont typeface="Wingdings" pitchFamily="17" charset="2"/>
              <a:buNone/>
            </a:pPr>
            <a:endParaRPr lang="en-US">
              <a:ea typeface="ＭＳ Ｐゴシック" pitchFamily="17" charset="-128"/>
              <a:cs typeface="ＭＳ Ｐゴシック" pitchFamily="17" charset="-128"/>
            </a:endParaRPr>
          </a:p>
        </p:txBody>
      </p:sp>
      <p:sp>
        <p:nvSpPr>
          <p:cNvPr id="5" name="Snip Single Corner Rectangle 4"/>
          <p:cNvSpPr/>
          <p:nvPr/>
        </p:nvSpPr>
        <p:spPr>
          <a:xfrm>
            <a:off x="4267200" y="990600"/>
            <a:ext cx="3810000" cy="56388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r>
              <a:rPr lang="en-US" b="1" dirty="0">
                <a:solidFill>
                  <a:srgbClr val="FFFFFF"/>
                </a:solidFill>
              </a:rPr>
              <a:t>Ms. Gorman’s Math Class</a:t>
            </a:r>
          </a:p>
          <a:p>
            <a:pPr algn="ctr" eaLnBrk="1" hangingPunct="1"/>
            <a:r>
              <a:rPr lang="en-US" b="1" dirty="0">
                <a:solidFill>
                  <a:srgbClr val="FFFFFF"/>
                </a:solidFill>
              </a:rPr>
              <a:t>1</a:t>
            </a:r>
            <a:r>
              <a:rPr lang="en-US" b="1" baseline="30000" dirty="0">
                <a:solidFill>
                  <a:srgbClr val="FFFFFF"/>
                </a:solidFill>
              </a:rPr>
              <a:t>st</a:t>
            </a:r>
            <a:r>
              <a:rPr lang="en-US" b="1" dirty="0">
                <a:solidFill>
                  <a:srgbClr val="FFFFFF"/>
                </a:solidFill>
              </a:rPr>
              <a:t> Block: 9:15AM-10:11AM</a:t>
            </a:r>
          </a:p>
          <a:p>
            <a:pPr algn="ctr" eaLnBrk="1" hangingPunct="1"/>
            <a:endParaRPr lang="en-US" dirty="0">
              <a:solidFill>
                <a:srgbClr val="FFFFFF"/>
              </a:solidFill>
            </a:endParaRPr>
          </a:p>
          <a:p>
            <a:pPr eaLnBrk="1" hangingPunct="1"/>
            <a:r>
              <a:rPr lang="en-US" b="1" dirty="0">
                <a:solidFill>
                  <a:srgbClr val="FFFFFF"/>
                </a:solidFill>
              </a:rPr>
              <a:t>Class description:</a:t>
            </a:r>
          </a:p>
          <a:p>
            <a:pPr eaLnBrk="1" hangingPunct="1"/>
            <a:r>
              <a:rPr lang="en-US" dirty="0">
                <a:solidFill>
                  <a:srgbClr val="FFFFFF"/>
                </a:solidFill>
              </a:rPr>
              <a:t>This year in math class we will be doing a lot of writing and learning. You will have to do homework every night.</a:t>
            </a:r>
          </a:p>
          <a:p>
            <a:pPr eaLnBrk="1" hangingPunct="1"/>
            <a:endParaRPr lang="en-US" dirty="0">
              <a:solidFill>
                <a:srgbClr val="FFFFFF"/>
              </a:solidFill>
            </a:endParaRPr>
          </a:p>
          <a:p>
            <a:pPr eaLnBrk="1" hangingPunct="1"/>
            <a:r>
              <a:rPr lang="en-US" b="1" dirty="0">
                <a:solidFill>
                  <a:srgbClr val="FFFFFF"/>
                </a:solidFill>
              </a:rPr>
              <a:t>Class Supply List:</a:t>
            </a:r>
          </a:p>
          <a:p>
            <a:pPr eaLnBrk="1" hangingPunct="1"/>
            <a:r>
              <a:rPr lang="en-US" dirty="0">
                <a:solidFill>
                  <a:srgbClr val="FFFFFF"/>
                </a:solidFill>
              </a:rPr>
              <a:t>To be prepared for class each day you will need: </a:t>
            </a:r>
          </a:p>
          <a:p>
            <a:pPr eaLnBrk="1" hangingPunct="1">
              <a:buFont typeface="Arial" pitchFamily="17" charset="0"/>
              <a:buChar char="•"/>
            </a:pPr>
            <a:r>
              <a:rPr lang="en-US" dirty="0">
                <a:solidFill>
                  <a:srgbClr val="FFFFFF"/>
                </a:solidFill>
              </a:rPr>
              <a:t>Calculator</a:t>
            </a:r>
          </a:p>
          <a:p>
            <a:pPr eaLnBrk="1" hangingPunct="1">
              <a:buFont typeface="Arial" pitchFamily="17" charset="0"/>
              <a:buChar char="•"/>
            </a:pPr>
            <a:r>
              <a:rPr lang="en-US" dirty="0">
                <a:solidFill>
                  <a:srgbClr val="FFFFFF"/>
                </a:solidFill>
              </a:rPr>
              <a:t>Paper</a:t>
            </a:r>
          </a:p>
          <a:p>
            <a:pPr eaLnBrk="1" hangingPunct="1">
              <a:buFont typeface="Arial" pitchFamily="17" charset="0"/>
              <a:buChar char="•"/>
            </a:pPr>
            <a:r>
              <a:rPr lang="en-US" dirty="0">
                <a:solidFill>
                  <a:srgbClr val="FFFFFF"/>
                </a:solidFill>
              </a:rPr>
              <a:t>Notebook</a:t>
            </a:r>
          </a:p>
          <a:p>
            <a:pPr eaLnBrk="1" hangingPunct="1">
              <a:buFont typeface="Arial" pitchFamily="17" charset="0"/>
              <a:buChar char="•"/>
            </a:pPr>
            <a:r>
              <a:rPr lang="en-US" dirty="0">
                <a:solidFill>
                  <a:srgbClr val="FFFFFF"/>
                </a:solidFill>
              </a:rPr>
              <a:t>Pencil</a:t>
            </a:r>
          </a:p>
          <a:p>
            <a:pPr eaLnBrk="1" hangingPunct="1">
              <a:buFont typeface="Arial" pitchFamily="17" charset="0"/>
              <a:buChar char="•"/>
            </a:pPr>
            <a:r>
              <a:rPr lang="en-US" dirty="0">
                <a:solidFill>
                  <a:srgbClr val="FFFFFF"/>
                </a:solidFill>
              </a:rPr>
              <a:t>pen (of a different color for making corrections)</a:t>
            </a:r>
          </a:p>
          <a:p>
            <a:pPr eaLnBrk="1" hangingPunct="1">
              <a:buFont typeface="Arial" pitchFamily="17" charset="0"/>
              <a:buChar char="•"/>
            </a:pPr>
            <a:r>
              <a:rPr lang="en-US" dirty="0">
                <a:solidFill>
                  <a:srgbClr val="FFFFFF"/>
                </a:solidFill>
              </a:rPr>
              <a:t>Highlighter</a:t>
            </a:r>
          </a:p>
          <a:p>
            <a:pPr eaLnBrk="1" hangingPunct="1">
              <a:buFont typeface="Arial" pitchFamily="17" charset="0"/>
              <a:buChar char="•"/>
            </a:pPr>
            <a:r>
              <a:rPr lang="en-US" dirty="0">
                <a:solidFill>
                  <a:srgbClr val="FFFFFF"/>
                </a:solidFill>
              </a:rPr>
              <a:t>Your math book</a:t>
            </a:r>
          </a:p>
          <a:p>
            <a:pPr algn="ctr" eaLnBrk="1" hangingPunct="1"/>
            <a:endParaRPr lang="en-US"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3"/>
          <p:cNvSpPr>
            <a:spLocks noGrp="1"/>
          </p:cNvSpPr>
          <p:nvPr>
            <p:ph type="title"/>
          </p:nvPr>
        </p:nvSpPr>
        <p:spPr bwMode="auto">
          <a:xfrm>
            <a:off x="2286000" y="2895600"/>
            <a:ext cx="6172200" cy="1447800"/>
          </a:xfrm>
        </p:spPr>
        <p:txBody>
          <a:bodyPr wrap="square" lIns="91440" tIns="45720" rIns="91440" bIns="45720" numCol="1" anchorCtr="0" compatLnSpc="1">
            <a:prstTxWarp prst="textNoShape">
              <a:avLst/>
            </a:prstTxWarp>
          </a:bodyPr>
          <a:lstStyle/>
          <a:p>
            <a:r>
              <a:rPr lang="en-US" cap="none" dirty="0">
                <a:ea typeface="ＭＳ Ｐゴシック" pitchFamily="17" charset="-128"/>
                <a:cs typeface="ＭＳ Ｐゴシック" pitchFamily="17" charset="-128"/>
              </a:rPr>
              <a:t>PARTNER WORK- SPEAKING </a:t>
            </a:r>
            <a:r>
              <a:rPr lang="en-US" cap="none" dirty="0" smtClean="0">
                <a:ea typeface="ＭＳ Ｐゴシック" pitchFamily="17" charset="-128"/>
                <a:cs typeface="ＭＳ Ｐゴシック" pitchFamily="17" charset="-128"/>
              </a:rPr>
              <a:t>PRACTICE</a:t>
            </a:r>
            <a:endParaRPr lang="en-US" cap="none" dirty="0">
              <a:ea typeface="ＭＳ Ｐゴシック" pitchFamily="17" charset="-128"/>
              <a:cs typeface="ＭＳ Ｐゴシック" pitchFamily="17" charset="-128"/>
            </a:endParaRPr>
          </a:p>
        </p:txBody>
      </p:sp>
      <p:sp>
        <p:nvSpPr>
          <p:cNvPr id="40963" name="Text Placeholder 4"/>
          <p:cNvSpPr>
            <a:spLocks noGrp="1"/>
          </p:cNvSpPr>
          <p:nvPr>
            <p:ph type="body" idx="1"/>
          </p:nvPr>
        </p:nvSpPr>
        <p:spPr>
          <a:xfrm>
            <a:off x="2286000" y="4343400"/>
            <a:ext cx="6172200" cy="2038350"/>
          </a:xfrm>
        </p:spPr>
        <p:txBody>
          <a:bodyPr>
            <a:normAutofit fontScale="92500" lnSpcReduction="10000"/>
          </a:bodyPr>
          <a:lstStyle/>
          <a:p>
            <a:r>
              <a:rPr lang="en-US" dirty="0">
                <a:ea typeface="ＭＳ Ｐゴシック" pitchFamily="17" charset="-128"/>
                <a:cs typeface="ＭＳ Ｐゴシック" pitchFamily="17" charset="-128"/>
              </a:rPr>
              <a:t>On the next screen you will see a speaking prompt. </a:t>
            </a:r>
          </a:p>
          <a:p>
            <a:r>
              <a:rPr lang="en-US" dirty="0">
                <a:ea typeface="ＭＳ Ｐゴシック" pitchFamily="17" charset="-128"/>
                <a:cs typeface="ＭＳ Ｐゴシック" pitchFamily="17" charset="-128"/>
              </a:rPr>
              <a:t>You will all have</a:t>
            </a:r>
            <a:r>
              <a:rPr lang="en-US" dirty="0" smtClean="0">
                <a:ea typeface="ＭＳ Ｐゴシック" pitchFamily="17" charset="-128"/>
                <a:cs typeface="ＭＳ Ｐゴシック" pitchFamily="17" charset="-128"/>
              </a:rPr>
              <a:t> 5 </a:t>
            </a:r>
            <a:r>
              <a:rPr lang="en-US" dirty="0">
                <a:ea typeface="ＭＳ Ｐゴシック" pitchFamily="17" charset="-128"/>
                <a:cs typeface="ＭＳ Ｐゴシック" pitchFamily="17" charset="-128"/>
              </a:rPr>
              <a:t>minute to prepare to speak to your partner answering the prompt (you can take notes)</a:t>
            </a:r>
          </a:p>
          <a:p>
            <a:r>
              <a:rPr lang="en-US" dirty="0">
                <a:ea typeface="ＭＳ Ｐゴシック" pitchFamily="17" charset="-128"/>
                <a:cs typeface="ＭＳ Ｐゴシック" pitchFamily="17" charset="-128"/>
              </a:rPr>
              <a:t>You will have 2 minutes each to give your answers</a:t>
            </a:r>
          </a:p>
          <a:p>
            <a:r>
              <a:rPr lang="en-US" dirty="0">
                <a:ea typeface="ＭＳ Ｐゴシック" pitchFamily="17" charset="-128"/>
                <a:cs typeface="ＭＳ Ｐゴシック" pitchFamily="17" charset="-128"/>
              </a:rPr>
              <a:t>You will grade each other based on the speaking rubric</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3"/>
          <p:cNvSpPr>
            <a:spLocks noGrp="1"/>
          </p:cNvSpPr>
          <p:nvPr>
            <p:ph type="title"/>
          </p:nvPr>
        </p:nvSpPr>
        <p:spPr bwMode="auto">
          <a:xfrm>
            <a:off x="457200" y="0"/>
            <a:ext cx="7467600" cy="685800"/>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PARTNER SPEAKING PRACTICE</a:t>
            </a:r>
          </a:p>
        </p:txBody>
      </p:sp>
      <p:sp>
        <p:nvSpPr>
          <p:cNvPr id="41987" name="Content Placeholder 4"/>
          <p:cNvSpPr>
            <a:spLocks noGrp="1"/>
          </p:cNvSpPr>
          <p:nvPr>
            <p:ph sz="quarter" idx="1"/>
          </p:nvPr>
        </p:nvSpPr>
        <p:spPr>
          <a:xfrm>
            <a:off x="457200" y="533400"/>
            <a:ext cx="3657600" cy="5638800"/>
          </a:xfrm>
        </p:spPr>
        <p:txBody>
          <a:bodyPr/>
          <a:lstStyle/>
          <a:p>
            <a:r>
              <a:rPr lang="en-US" sz="2000">
                <a:ea typeface="ＭＳ Ｐゴシック" pitchFamily="17" charset="-128"/>
                <a:cs typeface="ＭＳ Ｐゴシック" pitchFamily="17" charset="-128"/>
              </a:rPr>
              <a:t>Prompt: The school year is finally over and summer break is about to start. Your crazy Aunt María wants to hear all about your year. Call and leave her a voicemail including:</a:t>
            </a:r>
          </a:p>
          <a:p>
            <a:pPr lvl="1"/>
            <a:r>
              <a:rPr lang="en-US" sz="1700"/>
              <a:t>Greet her appropriately</a:t>
            </a:r>
          </a:p>
          <a:p>
            <a:pPr lvl="1"/>
            <a:r>
              <a:rPr lang="en-US" sz="1700"/>
              <a:t>2 Classes that you like and why</a:t>
            </a:r>
          </a:p>
          <a:p>
            <a:pPr lvl="1"/>
            <a:r>
              <a:rPr lang="en-US" sz="1700"/>
              <a:t>2 Classes that you do not like and why</a:t>
            </a:r>
          </a:p>
          <a:p>
            <a:pPr lvl="1"/>
            <a:r>
              <a:rPr lang="en-US" sz="1700"/>
              <a:t>Tell her at least 3 classroom objects you need to have everyday</a:t>
            </a:r>
          </a:p>
          <a:p>
            <a:pPr lvl="1"/>
            <a:r>
              <a:rPr lang="en-US" sz="1700"/>
              <a:t>What time you get to school and what time you leave</a:t>
            </a:r>
          </a:p>
          <a:p>
            <a:pPr lvl="1"/>
            <a:r>
              <a:rPr lang="en-US" sz="1700"/>
              <a:t>Say good-bye appropriately</a:t>
            </a:r>
          </a:p>
        </p:txBody>
      </p:sp>
      <p:pic>
        <p:nvPicPr>
          <p:cNvPr id="41988" name="Content Placeholder 4" descr="speaking rubric 2.bmp"/>
          <p:cNvPicPr>
            <a:picLocks noGrp="1" noChangeAspect="1"/>
          </p:cNvPicPr>
          <p:nvPr>
            <p:ph sz="quarter" idx="2"/>
          </p:nvPr>
        </p:nvPicPr>
        <p:blipFill>
          <a:blip r:embed="rId2"/>
          <a:srcRect/>
          <a:stretch>
            <a:fillRect/>
          </a:stretch>
        </p:blipFill>
        <p:spPr>
          <a:xfrm>
            <a:off x="4572000" y="3048000"/>
            <a:ext cx="3524250" cy="3619500"/>
          </a:xfrm>
        </p:spPr>
      </p:pic>
      <p:pic>
        <p:nvPicPr>
          <p:cNvPr id="41989" name="Picture 5" descr="speaking rubric 1.bmp"/>
          <p:cNvPicPr>
            <a:picLocks noChangeAspect="1"/>
          </p:cNvPicPr>
          <p:nvPr/>
        </p:nvPicPr>
        <p:blipFill>
          <a:blip r:embed="rId3"/>
          <a:srcRect/>
          <a:stretch>
            <a:fillRect/>
          </a:stretch>
        </p:blipFill>
        <p:spPr bwMode="auto">
          <a:xfrm>
            <a:off x="4572000" y="685800"/>
            <a:ext cx="35528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3"/>
          <p:cNvSpPr>
            <a:spLocks noGrp="1"/>
          </p:cNvSpPr>
          <p:nvPr>
            <p:ph type="title"/>
          </p:nvPr>
        </p:nvSpPr>
        <p:spPr bwMode="auto">
          <a:xfrm>
            <a:off x="2286000" y="2895600"/>
            <a:ext cx="6172200" cy="2054225"/>
          </a:xfrm>
        </p:spPr>
        <p:txBody>
          <a:bodyPr wrap="square" lIns="91440" tIns="45720" rIns="91440" bIns="45720" numCol="1" anchorCtr="0" compatLnSpc="1">
            <a:prstTxWarp prst="textNoShape">
              <a:avLst/>
            </a:prstTxWarp>
          </a:bodyPr>
          <a:lstStyle/>
          <a:p>
            <a:r>
              <a:rPr lang="en-US" cap="none">
                <a:ea typeface="ＭＳ Ｐゴシック" pitchFamily="17" charset="-128"/>
                <a:cs typeface="ＭＳ Ｐゴシック" pitchFamily="17" charset="-128"/>
              </a:rPr>
              <a:t>INDIVIDUAL WORK- WRITING</a:t>
            </a:r>
          </a:p>
        </p:txBody>
      </p:sp>
      <p:sp>
        <p:nvSpPr>
          <p:cNvPr id="38915" name="Text Placeholder 4"/>
          <p:cNvSpPr>
            <a:spLocks noGrp="1"/>
          </p:cNvSpPr>
          <p:nvPr>
            <p:ph type="body" idx="1"/>
          </p:nvPr>
        </p:nvSpPr>
        <p:spPr/>
        <p:txBody>
          <a:bodyPr/>
          <a:lstStyle/>
          <a:p>
            <a:r>
              <a:rPr lang="en-US" dirty="0">
                <a:ea typeface="ＭＳ Ｐゴシック" pitchFamily="17" charset="-128"/>
                <a:cs typeface="ＭＳ Ｐゴシック" pitchFamily="17" charset="-128"/>
              </a:rPr>
              <a:t>On the next page you will see a writing prompt.</a:t>
            </a:r>
            <a:endParaRPr lang="en-US" dirty="0" smtClean="0">
              <a:ea typeface="ＭＳ Ｐゴシック" pitchFamily="17" charset="-128"/>
              <a:cs typeface="ＭＳ Ｐゴシック" pitchFamily="17" charset="-128"/>
            </a:endParaRPr>
          </a:p>
          <a:p>
            <a:r>
              <a:rPr lang="en-US" dirty="0" smtClean="0">
                <a:ea typeface="ＭＳ Ｐゴシック" pitchFamily="17" charset="-128"/>
                <a:cs typeface="ＭＳ Ｐゴシック" pitchFamily="17" charset="-128"/>
              </a:rPr>
              <a:t>You </a:t>
            </a:r>
            <a:r>
              <a:rPr lang="en-US" dirty="0">
                <a:ea typeface="ＭＳ Ｐゴシック" pitchFamily="17" charset="-128"/>
                <a:cs typeface="ＭＳ Ｐゴシック" pitchFamily="17" charset="-128"/>
              </a:rPr>
              <a:t>will have 10 minutes to answer the question.</a:t>
            </a:r>
          </a:p>
          <a:p>
            <a:r>
              <a:rPr lang="en-US" dirty="0">
                <a:ea typeface="ＭＳ Ｐゴシック" pitchFamily="17" charset="-128"/>
                <a:cs typeface="ＭＳ Ｐゴシック" pitchFamily="17" charset="-128"/>
              </a:rPr>
              <a:t>Don’t forget about the rubric!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Title 5"/>
          <p:cNvSpPr>
            <a:spLocks noGrp="1"/>
          </p:cNvSpPr>
          <p:nvPr>
            <p:ph type="title"/>
          </p:nvPr>
        </p:nvSpPr>
        <p:spPr bwMode="auto">
          <a:xfrm>
            <a:off x="457200" y="274638"/>
            <a:ext cx="7467600" cy="487362"/>
          </a:xfrm>
        </p:spPr>
        <p:txBody>
          <a:bodyPr wrap="square" lIns="91440" tIns="45720" rIns="91440" bIns="45720" numCol="1" anchorCtr="0" compatLnSpc="1">
            <a:prstTxWarp prst="textNoShape">
              <a:avLst/>
            </a:prstTxWarp>
            <a:normAutofit fontScale="90000"/>
          </a:bodyPr>
          <a:lstStyle/>
          <a:p>
            <a:pPr>
              <a:defRPr/>
            </a:pPr>
            <a:r>
              <a:rPr lang="en-US" cap="none" dirty="0" smtClean="0">
                <a:ea typeface="ＭＳ Ｐゴシック" pitchFamily="28" charset="-128"/>
              </a:rPr>
              <a:t>INDIVIDUAL WRITING PRACTICE</a:t>
            </a:r>
          </a:p>
        </p:txBody>
      </p:sp>
      <p:sp>
        <p:nvSpPr>
          <p:cNvPr id="39939" name="Content Placeholder 6"/>
          <p:cNvSpPr>
            <a:spLocks noGrp="1"/>
          </p:cNvSpPr>
          <p:nvPr>
            <p:ph sz="quarter" idx="1"/>
          </p:nvPr>
        </p:nvSpPr>
        <p:spPr>
          <a:xfrm>
            <a:off x="457200" y="685800"/>
            <a:ext cx="3657600" cy="5486400"/>
          </a:xfrm>
        </p:spPr>
        <p:txBody>
          <a:bodyPr>
            <a:normAutofit fontScale="92500" lnSpcReduction="10000"/>
          </a:bodyPr>
          <a:lstStyle/>
          <a:p>
            <a:r>
              <a:rPr lang="en-US" sz="2000">
                <a:ea typeface="ＭＳ Ｐゴシック" pitchFamily="17" charset="-128"/>
                <a:cs typeface="ＭＳ Ｐゴシック" pitchFamily="17" charset="-128"/>
              </a:rPr>
              <a:t>Prompt: Summer is ending and Piedmont has just sent home your schedule for next year. You are going to write an email to your parents (they are still at work and haven’t seen the letter) to tell them about your schedule. Include in the email:</a:t>
            </a:r>
          </a:p>
          <a:p>
            <a:pPr lvl="1"/>
            <a:r>
              <a:rPr lang="en-US" sz="2000"/>
              <a:t>Write at least 2 classes you are taking</a:t>
            </a:r>
          </a:p>
          <a:p>
            <a:pPr lvl="1"/>
            <a:r>
              <a:rPr lang="en-US" sz="2000"/>
              <a:t>Write the times of those classes</a:t>
            </a:r>
          </a:p>
          <a:p>
            <a:pPr lvl="1"/>
            <a:r>
              <a:rPr lang="en-US" sz="2000"/>
              <a:t>Write if the classes are Hard/Easy and why</a:t>
            </a:r>
          </a:p>
          <a:p>
            <a:pPr lvl="1"/>
            <a:r>
              <a:rPr lang="en-US" sz="2000"/>
              <a:t>Write if you Like/Dislike the class and why</a:t>
            </a:r>
          </a:p>
          <a:p>
            <a:endParaRPr lang="en-US">
              <a:ea typeface="ＭＳ Ｐゴシック" pitchFamily="17" charset="-128"/>
              <a:cs typeface="ＭＳ Ｐゴシック" pitchFamily="17" charset="-128"/>
            </a:endParaRPr>
          </a:p>
        </p:txBody>
      </p:sp>
      <p:sp>
        <p:nvSpPr>
          <p:cNvPr id="39940" name="Content Placeholder 7"/>
          <p:cNvSpPr>
            <a:spLocks noGrp="1"/>
          </p:cNvSpPr>
          <p:nvPr>
            <p:ph sz="quarter" idx="2"/>
          </p:nvPr>
        </p:nvSpPr>
        <p:spPr>
          <a:xfrm>
            <a:off x="4270375" y="1600200"/>
            <a:ext cx="3657600" cy="4572000"/>
          </a:xfrm>
        </p:spPr>
        <p:txBody>
          <a:bodyPr>
            <a:normAutofit fontScale="92500" lnSpcReduction="10000"/>
          </a:bodyPr>
          <a:lstStyle/>
          <a:p>
            <a:endParaRPr lang="en-US">
              <a:ea typeface="ＭＳ Ｐゴシック" pitchFamily="17" charset="-128"/>
              <a:cs typeface="ＭＳ Ｐゴシック" pitchFamily="17" charset="-128"/>
            </a:endParaRPr>
          </a:p>
        </p:txBody>
      </p:sp>
      <p:graphicFrame>
        <p:nvGraphicFramePr>
          <p:cNvPr id="39941" name="Object 2"/>
          <p:cNvGraphicFramePr>
            <a:graphicFrameLocks noChangeAspect="1"/>
          </p:cNvGraphicFramePr>
          <p:nvPr/>
        </p:nvGraphicFramePr>
        <p:xfrm>
          <a:off x="4343400" y="1600200"/>
          <a:ext cx="3632200" cy="2413000"/>
        </p:xfrm>
        <a:graphic>
          <a:graphicData uri="http://schemas.openxmlformats.org/presentationml/2006/ole">
            <p:oleObj spid="_x0000_s82946" name="Document" r:id="rId3" imgW="3632066" imgH="2412911" progId="Word.Document.12">
              <p:link updateAutomatic="1"/>
            </p:oleObj>
          </a:graphicData>
        </a:graphic>
      </p:graphicFrame>
      <p:graphicFrame>
        <p:nvGraphicFramePr>
          <p:cNvPr id="39942" name="Object 3"/>
          <p:cNvGraphicFramePr>
            <a:graphicFrameLocks noChangeAspect="1"/>
          </p:cNvGraphicFramePr>
          <p:nvPr/>
        </p:nvGraphicFramePr>
        <p:xfrm>
          <a:off x="4495800" y="4038600"/>
          <a:ext cx="4318000" cy="2095500"/>
        </p:xfrm>
        <a:graphic>
          <a:graphicData uri="http://schemas.openxmlformats.org/presentationml/2006/ole">
            <p:oleObj spid="_x0000_s82947" name="Document" r:id="rId4" imgW="4317841" imgH="2095423"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04 part 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3" name="Text Box 3"/>
          <p:cNvSpPr txBox="1">
            <a:spLocks noChangeArrowheads="1"/>
          </p:cNvSpPr>
          <p:nvPr/>
        </p:nvSpPr>
        <p:spPr bwMode="auto">
          <a:xfrm>
            <a:off x="2838462" y="893090"/>
            <a:ext cx="4328981"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smtClean="0">
                <a:solidFill>
                  <a:srgbClr val="0000FF"/>
                </a:solidFill>
                <a:latin typeface="Century Gothic"/>
                <a:cs typeface="Century Gothic"/>
              </a:rPr>
              <a:t>1. El </a:t>
            </a:r>
            <a:r>
              <a:rPr lang="en-US" sz="2400" b="1" dirty="0" err="1" smtClean="0">
                <a:solidFill>
                  <a:srgbClr val="0000FF"/>
                </a:solidFill>
                <a:latin typeface="Century Gothic"/>
                <a:cs typeface="Century Gothic"/>
              </a:rPr>
              <a:t>ático</a:t>
            </a:r>
            <a:endParaRPr lang="en-US" sz="2400" b="1" dirty="0">
              <a:solidFill>
                <a:srgbClr val="0000FF"/>
              </a:solidFill>
              <a:latin typeface="Century Gothic"/>
              <a:cs typeface="Century Gothic"/>
            </a:endParaRPr>
          </a:p>
        </p:txBody>
      </p:sp>
      <p:sp>
        <p:nvSpPr>
          <p:cNvPr id="5" name="Text Box 3"/>
          <p:cNvSpPr txBox="1">
            <a:spLocks noChangeArrowheads="1"/>
          </p:cNvSpPr>
          <p:nvPr/>
        </p:nvSpPr>
        <p:spPr bwMode="auto">
          <a:xfrm>
            <a:off x="787489" y="2650871"/>
            <a:ext cx="2050973"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2. El </a:t>
            </a:r>
            <a:r>
              <a:rPr lang="en-US" sz="2400" b="1" dirty="0" err="1" smtClean="0">
                <a:solidFill>
                  <a:srgbClr val="0000FF"/>
                </a:solidFill>
                <a:latin typeface="Century Gothic"/>
                <a:cs typeface="Century Gothic"/>
              </a:rPr>
              <a:t>baño</a:t>
            </a:r>
            <a:endParaRPr lang="en-US" sz="2400" b="1" dirty="0">
              <a:solidFill>
                <a:srgbClr val="0000FF"/>
              </a:solidFill>
              <a:latin typeface="Century Gothic"/>
              <a:cs typeface="Century Gothic"/>
            </a:endParaRPr>
          </a:p>
        </p:txBody>
      </p:sp>
      <p:sp>
        <p:nvSpPr>
          <p:cNvPr id="6" name="Text Box 3"/>
          <p:cNvSpPr txBox="1">
            <a:spLocks noChangeArrowheads="1"/>
          </p:cNvSpPr>
          <p:nvPr/>
        </p:nvSpPr>
        <p:spPr bwMode="auto">
          <a:xfrm>
            <a:off x="2971631" y="1542244"/>
            <a:ext cx="3048974" cy="83099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smtClean="0">
                <a:solidFill>
                  <a:srgbClr val="0000FF"/>
                </a:solidFill>
                <a:latin typeface="Century Gothic"/>
                <a:cs typeface="Century Gothic"/>
              </a:rPr>
              <a:t>3. La </a:t>
            </a:r>
            <a:r>
              <a:rPr lang="en-US" sz="2400" b="1" dirty="0" err="1" smtClean="0">
                <a:solidFill>
                  <a:srgbClr val="0000FF"/>
                </a:solidFill>
                <a:latin typeface="Century Gothic"/>
                <a:cs typeface="Century Gothic"/>
              </a:rPr>
              <a:t>habitación</a:t>
            </a: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dormitorio</a:t>
            </a:r>
            <a:endParaRPr lang="en-US" sz="2400" b="1" dirty="0">
              <a:solidFill>
                <a:srgbClr val="0000FF"/>
              </a:solidFill>
              <a:latin typeface="Century Gothic"/>
              <a:cs typeface="Century Gothic"/>
            </a:endParaRPr>
          </a:p>
        </p:txBody>
      </p:sp>
      <p:sp>
        <p:nvSpPr>
          <p:cNvPr id="7" name="Text Box 3"/>
          <p:cNvSpPr txBox="1">
            <a:spLocks noChangeArrowheads="1"/>
          </p:cNvSpPr>
          <p:nvPr/>
        </p:nvSpPr>
        <p:spPr bwMode="auto">
          <a:xfrm>
            <a:off x="6020605" y="1489942"/>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4. La </a:t>
            </a:r>
            <a:r>
              <a:rPr lang="en-US" sz="2400" b="1" dirty="0" err="1" smtClean="0">
                <a:solidFill>
                  <a:srgbClr val="0000FF"/>
                </a:solidFill>
                <a:latin typeface="Century Gothic"/>
                <a:cs typeface="Century Gothic"/>
              </a:rPr>
              <a:t>oficina</a:t>
            </a:r>
            <a:endParaRPr lang="en-US" sz="2400" b="1" dirty="0">
              <a:solidFill>
                <a:srgbClr val="0000FF"/>
              </a:solidFill>
              <a:latin typeface="Century Gothic"/>
              <a:cs typeface="Century Gothic"/>
            </a:endParaRPr>
          </a:p>
        </p:txBody>
      </p:sp>
      <p:sp>
        <p:nvSpPr>
          <p:cNvPr id="8" name="Text Box 3"/>
          <p:cNvSpPr txBox="1">
            <a:spLocks noChangeArrowheads="1"/>
          </p:cNvSpPr>
          <p:nvPr/>
        </p:nvSpPr>
        <p:spPr bwMode="auto">
          <a:xfrm>
            <a:off x="787489" y="4441262"/>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6. La </a:t>
            </a:r>
            <a:r>
              <a:rPr lang="en-US" sz="2400" b="1" dirty="0" err="1" smtClean="0">
                <a:solidFill>
                  <a:srgbClr val="0000FF"/>
                </a:solidFill>
                <a:latin typeface="Century Gothic"/>
                <a:cs typeface="Century Gothic"/>
              </a:rPr>
              <a:t>cocina</a:t>
            </a:r>
            <a:endParaRPr lang="en-US" sz="2400" b="1" dirty="0">
              <a:solidFill>
                <a:srgbClr val="0000FF"/>
              </a:solidFill>
              <a:latin typeface="Century Gothic"/>
              <a:cs typeface="Century Gothic"/>
            </a:endParaRPr>
          </a:p>
        </p:txBody>
      </p:sp>
      <p:sp>
        <p:nvSpPr>
          <p:cNvPr id="9" name="Text Box 3"/>
          <p:cNvSpPr txBox="1">
            <a:spLocks noChangeArrowheads="1"/>
          </p:cNvSpPr>
          <p:nvPr/>
        </p:nvSpPr>
        <p:spPr bwMode="auto">
          <a:xfrm>
            <a:off x="2971631" y="3112536"/>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5. El </a:t>
            </a:r>
            <a:r>
              <a:rPr lang="en-US" sz="2400" b="1" dirty="0" err="1" smtClean="0">
                <a:solidFill>
                  <a:srgbClr val="0000FF"/>
                </a:solidFill>
                <a:latin typeface="Century Gothic"/>
                <a:cs typeface="Century Gothic"/>
              </a:rPr>
              <a:t>comedor</a:t>
            </a:r>
            <a:endParaRPr lang="en-US" sz="2400" b="1" dirty="0">
              <a:solidFill>
                <a:srgbClr val="0000FF"/>
              </a:solidFill>
              <a:latin typeface="Century Gothic"/>
              <a:cs typeface="Century Gothic"/>
            </a:endParaRPr>
          </a:p>
        </p:txBody>
      </p:sp>
      <p:sp>
        <p:nvSpPr>
          <p:cNvPr id="10" name="Text Box 3"/>
          <p:cNvSpPr txBox="1">
            <a:spLocks noChangeArrowheads="1"/>
          </p:cNvSpPr>
          <p:nvPr/>
        </p:nvSpPr>
        <p:spPr bwMode="auto">
          <a:xfrm>
            <a:off x="5272001" y="4441262"/>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7. La </a:t>
            </a:r>
            <a:r>
              <a:rPr lang="en-US" sz="2400" b="1" dirty="0" err="1" smtClean="0">
                <a:solidFill>
                  <a:srgbClr val="0000FF"/>
                </a:solidFill>
                <a:latin typeface="Century Gothic"/>
                <a:cs typeface="Century Gothic"/>
              </a:rPr>
              <a:t>sala</a:t>
            </a:r>
            <a:endParaRPr lang="en-US" sz="2400" b="1" dirty="0">
              <a:solidFill>
                <a:srgbClr val="0000FF"/>
              </a:solidFill>
              <a:latin typeface="Century Gothic"/>
              <a:cs typeface="Century Gothic"/>
            </a:endParaRPr>
          </a:p>
        </p:txBody>
      </p:sp>
      <p:sp>
        <p:nvSpPr>
          <p:cNvPr id="11" name="Text Box 3"/>
          <p:cNvSpPr txBox="1">
            <a:spLocks noChangeArrowheads="1"/>
          </p:cNvSpPr>
          <p:nvPr/>
        </p:nvSpPr>
        <p:spPr bwMode="auto">
          <a:xfrm>
            <a:off x="1688277" y="5526635"/>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8. El </a:t>
            </a:r>
            <a:r>
              <a:rPr lang="en-US" sz="2400" b="1" dirty="0" err="1" smtClean="0">
                <a:solidFill>
                  <a:srgbClr val="0000FF"/>
                </a:solidFill>
                <a:latin typeface="Century Gothic"/>
                <a:cs typeface="Century Gothic"/>
              </a:rPr>
              <a:t>sótano</a:t>
            </a:r>
            <a:endParaRPr lang="en-US" sz="2400" b="1" dirty="0">
              <a:solidFill>
                <a:srgbClr val="0000FF"/>
              </a:solidFill>
              <a:latin typeface="Century Gothic"/>
              <a:cs typeface="Century Gothic"/>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68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04 part 2.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3" name="Text Box 3"/>
          <p:cNvSpPr txBox="1">
            <a:spLocks noChangeArrowheads="1"/>
          </p:cNvSpPr>
          <p:nvPr/>
        </p:nvSpPr>
        <p:spPr bwMode="auto">
          <a:xfrm>
            <a:off x="2838462" y="183134"/>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a:solidFill>
                  <a:srgbClr val="0000FF"/>
                </a:solidFill>
                <a:latin typeface="Century Gothic"/>
                <a:cs typeface="Century Gothic"/>
              </a:rPr>
              <a:t>e</a:t>
            </a:r>
            <a:r>
              <a:rPr lang="en-US" sz="2400" b="1" dirty="0" smtClean="0">
                <a:solidFill>
                  <a:srgbClr val="0000FF"/>
                </a:solidFill>
                <a:latin typeface="Century Gothic"/>
                <a:cs typeface="Century Gothic"/>
              </a:rPr>
              <a:t>l </a:t>
            </a:r>
            <a:r>
              <a:rPr lang="en-US" sz="2400" b="1" dirty="0" err="1" smtClean="0">
                <a:solidFill>
                  <a:srgbClr val="0000FF"/>
                </a:solidFill>
                <a:latin typeface="Century Gothic"/>
                <a:cs typeface="Century Gothic"/>
              </a:rPr>
              <a:t>baño</a:t>
            </a:r>
            <a:endParaRPr lang="en-US" sz="2400" b="1" dirty="0">
              <a:solidFill>
                <a:srgbClr val="0000FF"/>
              </a:solidFill>
              <a:latin typeface="Century Gothic"/>
              <a:cs typeface="Century Gothic"/>
            </a:endParaRPr>
          </a:p>
        </p:txBody>
      </p:sp>
      <p:sp>
        <p:nvSpPr>
          <p:cNvPr id="4" name="Text Box 3"/>
          <p:cNvSpPr txBox="1">
            <a:spLocks noChangeArrowheads="1"/>
          </p:cNvSpPr>
          <p:nvPr/>
        </p:nvSpPr>
        <p:spPr bwMode="auto">
          <a:xfrm>
            <a:off x="3924054" y="465114"/>
            <a:ext cx="230037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la </a:t>
            </a:r>
            <a:r>
              <a:rPr lang="en-US" sz="2400" b="1" dirty="0" err="1" smtClean="0">
                <a:solidFill>
                  <a:srgbClr val="0000FF"/>
                </a:solidFill>
                <a:latin typeface="Century Gothic"/>
                <a:cs typeface="Century Gothic"/>
              </a:rPr>
              <a:t>sala</a:t>
            </a:r>
            <a:endParaRPr lang="en-US" sz="2400" b="1" dirty="0">
              <a:solidFill>
                <a:srgbClr val="0000FF"/>
              </a:solidFill>
              <a:latin typeface="Century Gothic"/>
              <a:cs typeface="Century Gothic"/>
            </a:endParaRPr>
          </a:p>
        </p:txBody>
      </p:sp>
      <p:sp>
        <p:nvSpPr>
          <p:cNvPr id="5" name="Text Box 3"/>
          <p:cNvSpPr txBox="1">
            <a:spLocks noChangeArrowheads="1"/>
          </p:cNvSpPr>
          <p:nvPr/>
        </p:nvSpPr>
        <p:spPr bwMode="auto">
          <a:xfrm>
            <a:off x="3117340" y="695262"/>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la </a:t>
            </a:r>
            <a:r>
              <a:rPr lang="en-US" sz="2400" b="1" dirty="0" err="1" smtClean="0">
                <a:solidFill>
                  <a:srgbClr val="0000FF"/>
                </a:solidFill>
                <a:latin typeface="Century Gothic"/>
                <a:cs typeface="Century Gothic"/>
              </a:rPr>
              <a:t>habitación</a:t>
            </a: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dormitorio</a:t>
            </a:r>
            <a:endParaRPr lang="en-US" sz="2400" b="1" dirty="0">
              <a:solidFill>
                <a:srgbClr val="0000FF"/>
              </a:solidFill>
              <a:latin typeface="Century Gothic"/>
              <a:cs typeface="Century Gothic"/>
            </a:endParaRPr>
          </a:p>
        </p:txBody>
      </p:sp>
      <p:sp>
        <p:nvSpPr>
          <p:cNvPr id="6" name="Text Box 3"/>
          <p:cNvSpPr txBox="1">
            <a:spLocks noChangeArrowheads="1"/>
          </p:cNvSpPr>
          <p:nvPr/>
        </p:nvSpPr>
        <p:spPr bwMode="auto">
          <a:xfrm>
            <a:off x="2838462" y="977242"/>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La </a:t>
            </a:r>
            <a:r>
              <a:rPr lang="en-US" sz="2400" b="1" dirty="0" err="1" smtClean="0">
                <a:solidFill>
                  <a:srgbClr val="0000FF"/>
                </a:solidFill>
                <a:latin typeface="Century Gothic"/>
                <a:cs typeface="Century Gothic"/>
              </a:rPr>
              <a:t>cocina</a:t>
            </a:r>
            <a:endParaRPr lang="en-US" sz="2400" b="1" dirty="0">
              <a:solidFill>
                <a:srgbClr val="0000FF"/>
              </a:solidFill>
              <a:latin typeface="Century Gothic"/>
              <a:cs typeface="Century Gothic"/>
            </a:endParaRPr>
          </a:p>
        </p:txBody>
      </p:sp>
      <p:sp>
        <p:nvSpPr>
          <p:cNvPr id="7" name="Text Box 3"/>
          <p:cNvSpPr txBox="1">
            <a:spLocks noChangeArrowheads="1"/>
          </p:cNvSpPr>
          <p:nvPr/>
        </p:nvSpPr>
        <p:spPr bwMode="auto">
          <a:xfrm>
            <a:off x="2990862" y="1285138"/>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comedor</a:t>
            </a:r>
            <a:endParaRPr lang="en-US" sz="2400" b="1" dirty="0">
              <a:solidFill>
                <a:srgbClr val="0000FF"/>
              </a:solidFill>
              <a:latin typeface="Century Gothic"/>
              <a:cs typeface="Century Gothic"/>
            </a:endParaRPr>
          </a:p>
        </p:txBody>
      </p:sp>
      <p:sp>
        <p:nvSpPr>
          <p:cNvPr id="8" name="Text Box 3"/>
          <p:cNvSpPr txBox="1">
            <a:spLocks noChangeArrowheads="1"/>
          </p:cNvSpPr>
          <p:nvPr/>
        </p:nvSpPr>
        <p:spPr bwMode="auto">
          <a:xfrm>
            <a:off x="-796996" y="1616538"/>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sótano</a:t>
            </a:r>
            <a:endParaRPr lang="en-US" sz="2400" b="1" dirty="0">
              <a:solidFill>
                <a:srgbClr val="0000FF"/>
              </a:solidFill>
              <a:latin typeface="Century Gothic"/>
              <a:cs typeface="Century Gothic"/>
            </a:endParaRPr>
          </a:p>
        </p:txBody>
      </p:sp>
      <p:sp>
        <p:nvSpPr>
          <p:cNvPr id="9" name="Text Box 3"/>
          <p:cNvSpPr txBox="1">
            <a:spLocks noChangeArrowheads="1"/>
          </p:cNvSpPr>
          <p:nvPr/>
        </p:nvSpPr>
        <p:spPr bwMode="auto">
          <a:xfrm>
            <a:off x="2990862" y="1847370"/>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primer </a:t>
            </a:r>
            <a:r>
              <a:rPr lang="en-US" sz="2400" b="1" dirty="0" err="1" smtClean="0">
                <a:solidFill>
                  <a:srgbClr val="0000FF"/>
                </a:solidFill>
                <a:latin typeface="Century Gothic"/>
                <a:cs typeface="Century Gothic"/>
              </a:rPr>
              <a:t>piso</a:t>
            </a:r>
            <a:endParaRPr lang="en-US" sz="2400" b="1" dirty="0">
              <a:solidFill>
                <a:srgbClr val="0000FF"/>
              </a:solidFill>
              <a:latin typeface="Century Gothic"/>
              <a:cs typeface="Century Gothic"/>
            </a:endParaRPr>
          </a:p>
        </p:txBody>
      </p:sp>
      <p:sp>
        <p:nvSpPr>
          <p:cNvPr id="10" name="Text Box 3"/>
          <p:cNvSpPr txBox="1">
            <a:spLocks noChangeArrowheads="1"/>
          </p:cNvSpPr>
          <p:nvPr/>
        </p:nvSpPr>
        <p:spPr bwMode="auto">
          <a:xfrm>
            <a:off x="1354644" y="2103434"/>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garaje</a:t>
            </a:r>
            <a:endParaRPr lang="en-US" sz="2400" b="1" dirty="0">
              <a:solidFill>
                <a:srgbClr val="0000FF"/>
              </a:solidFill>
              <a:latin typeface="Century Gothic"/>
              <a:cs typeface="Century Gothic"/>
            </a:endParaRPr>
          </a:p>
        </p:txBody>
      </p:sp>
      <p:sp>
        <p:nvSpPr>
          <p:cNvPr id="11" name="Text Box 3"/>
          <p:cNvSpPr txBox="1">
            <a:spLocks noChangeArrowheads="1"/>
          </p:cNvSpPr>
          <p:nvPr/>
        </p:nvSpPr>
        <p:spPr bwMode="auto">
          <a:xfrm>
            <a:off x="1118214" y="243724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ático</a:t>
            </a: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sótano</a:t>
            </a:r>
            <a:endParaRPr lang="en-US" sz="2400" b="1" dirty="0">
              <a:solidFill>
                <a:srgbClr val="0000FF"/>
              </a:solidFill>
              <a:latin typeface="Century Gothic"/>
              <a:cs typeface="Century Gothic"/>
            </a:endParaRPr>
          </a:p>
        </p:txBody>
      </p:sp>
      <p:sp>
        <p:nvSpPr>
          <p:cNvPr id="12" name="Text Box 3"/>
          <p:cNvSpPr txBox="1">
            <a:spLocks noChangeArrowheads="1"/>
          </p:cNvSpPr>
          <p:nvPr/>
        </p:nvSpPr>
        <p:spPr bwMode="auto">
          <a:xfrm>
            <a:off x="1270614" y="271922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a:t>
            </a:r>
            <a:r>
              <a:rPr lang="en-US" sz="2400" b="1" dirty="0" err="1" smtClean="0">
                <a:solidFill>
                  <a:srgbClr val="0000FF"/>
                </a:solidFill>
                <a:latin typeface="Century Gothic"/>
                <a:cs typeface="Century Gothic"/>
              </a:rPr>
              <a:t>jardín</a:t>
            </a:r>
            <a:endParaRPr lang="en-US" sz="2400" b="1" dirty="0">
              <a:solidFill>
                <a:srgbClr val="0000FF"/>
              </a:solidFill>
              <a:latin typeface="Century Gothic"/>
              <a:cs typeface="Century Gothic"/>
            </a:endParaRPr>
          </a:p>
        </p:txBody>
      </p:sp>
      <p:sp>
        <p:nvSpPr>
          <p:cNvPr id="13" name="Text Box 3"/>
          <p:cNvSpPr txBox="1">
            <a:spLocks noChangeArrowheads="1"/>
          </p:cNvSpPr>
          <p:nvPr/>
        </p:nvSpPr>
        <p:spPr bwMode="auto">
          <a:xfrm>
            <a:off x="2952412" y="300120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pPr algn="ctr"/>
            <a:r>
              <a:rPr lang="en-US" sz="2400" b="1" dirty="0" smtClean="0">
                <a:solidFill>
                  <a:srgbClr val="0000FF"/>
                </a:solidFill>
                <a:latin typeface="Century Gothic"/>
                <a:cs typeface="Century Gothic"/>
              </a:rPr>
              <a:t>El patio</a:t>
            </a:r>
            <a:endParaRPr lang="en-US" sz="2400" b="1" dirty="0">
              <a:solidFill>
                <a:srgbClr val="0000FF"/>
              </a:solidFill>
              <a:latin typeface="Century Gothic"/>
              <a:cs typeface="Century Gothic"/>
            </a:endParaRPr>
          </a:p>
        </p:txBody>
      </p:sp>
      <p:sp>
        <p:nvSpPr>
          <p:cNvPr id="14" name="Text Box 3"/>
          <p:cNvSpPr txBox="1">
            <a:spLocks noChangeArrowheads="1"/>
          </p:cNvSpPr>
          <p:nvPr/>
        </p:nvSpPr>
        <p:spPr bwMode="auto">
          <a:xfrm>
            <a:off x="858880" y="416432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smtClean="0">
                <a:solidFill>
                  <a:srgbClr val="0000FF"/>
                </a:solidFill>
                <a:latin typeface="Century Gothic"/>
                <a:cs typeface="Century Gothic"/>
              </a:rPr>
              <a:t>D</a:t>
            </a:r>
            <a:endParaRPr lang="en-US" sz="2400" b="1" dirty="0">
              <a:solidFill>
                <a:srgbClr val="0000FF"/>
              </a:solidFill>
              <a:latin typeface="Century Gothic"/>
              <a:cs typeface="Century Gothic"/>
            </a:endParaRPr>
          </a:p>
        </p:txBody>
      </p:sp>
      <p:sp>
        <p:nvSpPr>
          <p:cNvPr id="15" name="Text Box 3"/>
          <p:cNvSpPr txBox="1">
            <a:spLocks noChangeArrowheads="1"/>
          </p:cNvSpPr>
          <p:nvPr/>
        </p:nvSpPr>
        <p:spPr bwMode="auto">
          <a:xfrm>
            <a:off x="881670" y="4420390"/>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G</a:t>
            </a:r>
          </a:p>
        </p:txBody>
      </p:sp>
      <p:sp>
        <p:nvSpPr>
          <p:cNvPr id="16" name="Text Box 3"/>
          <p:cNvSpPr txBox="1">
            <a:spLocks noChangeArrowheads="1"/>
          </p:cNvSpPr>
          <p:nvPr/>
        </p:nvSpPr>
        <p:spPr bwMode="auto">
          <a:xfrm>
            <a:off x="878538" y="472828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E</a:t>
            </a:r>
          </a:p>
        </p:txBody>
      </p:sp>
      <p:sp>
        <p:nvSpPr>
          <p:cNvPr id="17" name="Text Box 3"/>
          <p:cNvSpPr txBox="1">
            <a:spLocks noChangeArrowheads="1"/>
          </p:cNvSpPr>
          <p:nvPr/>
        </p:nvSpPr>
        <p:spPr bwMode="auto">
          <a:xfrm>
            <a:off x="901328" y="501026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H</a:t>
            </a:r>
          </a:p>
        </p:txBody>
      </p:sp>
      <p:sp>
        <p:nvSpPr>
          <p:cNvPr id="18" name="Text Box 3"/>
          <p:cNvSpPr txBox="1">
            <a:spLocks noChangeArrowheads="1"/>
          </p:cNvSpPr>
          <p:nvPr/>
        </p:nvSpPr>
        <p:spPr bwMode="auto">
          <a:xfrm>
            <a:off x="924118" y="529224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A</a:t>
            </a:r>
          </a:p>
        </p:txBody>
      </p:sp>
      <p:sp>
        <p:nvSpPr>
          <p:cNvPr id="19" name="Text Box 3"/>
          <p:cNvSpPr txBox="1">
            <a:spLocks noChangeArrowheads="1"/>
          </p:cNvSpPr>
          <p:nvPr/>
        </p:nvSpPr>
        <p:spPr bwMode="auto">
          <a:xfrm>
            <a:off x="950040" y="5577322"/>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C</a:t>
            </a:r>
          </a:p>
        </p:txBody>
      </p:sp>
      <p:sp>
        <p:nvSpPr>
          <p:cNvPr id="20" name="Text Box 3"/>
          <p:cNvSpPr txBox="1">
            <a:spLocks noChangeArrowheads="1"/>
          </p:cNvSpPr>
          <p:nvPr/>
        </p:nvSpPr>
        <p:spPr bwMode="auto">
          <a:xfrm>
            <a:off x="946908" y="583338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F</a:t>
            </a:r>
          </a:p>
        </p:txBody>
      </p:sp>
      <p:sp>
        <p:nvSpPr>
          <p:cNvPr id="21" name="Text Box 3"/>
          <p:cNvSpPr txBox="1">
            <a:spLocks noChangeArrowheads="1"/>
          </p:cNvSpPr>
          <p:nvPr/>
        </p:nvSpPr>
        <p:spPr bwMode="auto">
          <a:xfrm>
            <a:off x="969698" y="6115366"/>
            <a:ext cx="6026660" cy="4616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a:solidFill>
                  <a:schemeClr val="tx1"/>
                </a:solidFill>
                <a:latin typeface="Century Schoolbook" charset="0"/>
                <a:ea typeface="ＭＳ Ｐゴシック" charset="0"/>
              </a:defRPr>
            </a:lvl1pPr>
            <a:lvl2pPr marL="742950" indent="-285750">
              <a:defRPr>
                <a:solidFill>
                  <a:schemeClr val="tx1"/>
                </a:solidFill>
                <a:latin typeface="Century Schoolbook" charset="0"/>
                <a:ea typeface="ＭＳ Ｐゴシック" charset="0"/>
              </a:defRPr>
            </a:lvl2pPr>
            <a:lvl3pPr marL="1143000" indent="-228600">
              <a:defRPr>
                <a:solidFill>
                  <a:schemeClr val="tx1"/>
                </a:solidFill>
                <a:latin typeface="Century Schoolbook" charset="0"/>
                <a:ea typeface="ＭＳ Ｐゴシック" charset="0"/>
              </a:defRPr>
            </a:lvl3pPr>
            <a:lvl4pPr marL="1600200" indent="-228600">
              <a:defRPr>
                <a:solidFill>
                  <a:schemeClr val="tx1"/>
                </a:solidFill>
                <a:latin typeface="Century Schoolbook" charset="0"/>
                <a:ea typeface="ＭＳ Ｐゴシック" charset="0"/>
              </a:defRPr>
            </a:lvl4pPr>
            <a:lvl5pPr marL="2057400" indent="-228600">
              <a:defRPr>
                <a:solidFill>
                  <a:schemeClr val="tx1"/>
                </a:solidFill>
                <a:latin typeface="Century Schoolbook" charset="0"/>
                <a:ea typeface="ＭＳ Ｐゴシック" charset="0"/>
              </a:defRPr>
            </a:lvl5pPr>
            <a:lvl6pPr marL="2514600" indent="-228600" fontAlgn="base">
              <a:spcBef>
                <a:spcPct val="0"/>
              </a:spcBef>
              <a:spcAft>
                <a:spcPct val="0"/>
              </a:spcAft>
              <a:defRPr>
                <a:solidFill>
                  <a:schemeClr val="tx1"/>
                </a:solidFill>
                <a:latin typeface="Century Schoolbook" charset="0"/>
                <a:ea typeface="ＭＳ Ｐゴシック" charset="0"/>
              </a:defRPr>
            </a:lvl6pPr>
            <a:lvl7pPr marL="2971800" indent="-228600" fontAlgn="base">
              <a:spcBef>
                <a:spcPct val="0"/>
              </a:spcBef>
              <a:spcAft>
                <a:spcPct val="0"/>
              </a:spcAft>
              <a:defRPr>
                <a:solidFill>
                  <a:schemeClr val="tx1"/>
                </a:solidFill>
                <a:latin typeface="Century Schoolbook" charset="0"/>
                <a:ea typeface="ＭＳ Ｐゴシック" charset="0"/>
              </a:defRPr>
            </a:lvl7pPr>
            <a:lvl8pPr marL="3429000" indent="-228600" fontAlgn="base">
              <a:spcBef>
                <a:spcPct val="0"/>
              </a:spcBef>
              <a:spcAft>
                <a:spcPct val="0"/>
              </a:spcAft>
              <a:defRPr>
                <a:solidFill>
                  <a:schemeClr val="tx1"/>
                </a:solidFill>
                <a:latin typeface="Century Schoolbook" charset="0"/>
                <a:ea typeface="ＭＳ Ｐゴシック" charset="0"/>
              </a:defRPr>
            </a:lvl8pPr>
            <a:lvl9pPr marL="3886200" indent="-228600" fontAlgn="base">
              <a:spcBef>
                <a:spcPct val="0"/>
              </a:spcBef>
              <a:spcAft>
                <a:spcPct val="0"/>
              </a:spcAft>
              <a:defRPr>
                <a:solidFill>
                  <a:schemeClr val="tx1"/>
                </a:solidFill>
                <a:latin typeface="Century Schoolbook" charset="0"/>
                <a:ea typeface="ＭＳ Ｐゴシック" charset="0"/>
              </a:defRPr>
            </a:lvl9pPr>
          </a:lstStyle>
          <a:p>
            <a:r>
              <a:rPr lang="en-US" sz="2400" b="1" dirty="0">
                <a:solidFill>
                  <a:srgbClr val="0000FF"/>
                </a:solidFill>
                <a:latin typeface="Century Gothic"/>
                <a:cs typeface="Century Gothic"/>
              </a:rPr>
              <a:t>B</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98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Choose a word </a:t>
            </a:r>
            <a:r>
              <a:rPr lang="en-US" dirty="0" smtClean="0"/>
              <a:t>from the list on the right to logically complete each sentence</a:t>
            </a:r>
            <a:endParaRPr lang="en-US" dirty="0"/>
          </a:p>
        </p:txBody>
      </p:sp>
      <p:sp>
        <p:nvSpPr>
          <p:cNvPr id="3" name="Content Placeholder 2"/>
          <p:cNvSpPr>
            <a:spLocks noGrp="1"/>
          </p:cNvSpPr>
          <p:nvPr>
            <p:ph sz="quarter" idx="1"/>
          </p:nvPr>
        </p:nvSpPr>
        <p:spPr>
          <a:xfrm>
            <a:off x="0" y="1600200"/>
            <a:ext cx="8915400" cy="4873752"/>
          </a:xfrm>
        </p:spPr>
        <p:txBody>
          <a:bodyPr/>
          <a:lstStyle/>
          <a:p>
            <a:pPr marL="457200" indent="-457200">
              <a:buAutoNum type="arabicPeriod"/>
            </a:pPr>
            <a:r>
              <a:rPr lang="en-US" dirty="0" smtClean="0"/>
              <a:t>Las </a:t>
            </a:r>
            <a:r>
              <a:rPr lang="en-US" dirty="0" err="1" smtClean="0"/>
              <a:t>plantas</a:t>
            </a:r>
            <a:r>
              <a:rPr lang="en-US" dirty="0" smtClean="0"/>
              <a:t> de mi </a:t>
            </a:r>
            <a:r>
              <a:rPr lang="en-US" dirty="0" err="1" smtClean="0"/>
              <a:t>mamá</a:t>
            </a:r>
            <a:r>
              <a:rPr lang="en-US" dirty="0" smtClean="0"/>
              <a:t> </a:t>
            </a:r>
            <a:r>
              <a:rPr lang="en-US" dirty="0" err="1" smtClean="0"/>
              <a:t>están</a:t>
            </a:r>
            <a:r>
              <a:rPr lang="en-US" dirty="0" smtClean="0"/>
              <a:t> en el..	A. </a:t>
            </a:r>
            <a:r>
              <a:rPr lang="en-US" dirty="0" err="1" smtClean="0"/>
              <a:t>garaje</a:t>
            </a:r>
            <a:endParaRPr lang="en-US" dirty="0" smtClean="0"/>
          </a:p>
          <a:p>
            <a:pPr marL="457200" indent="-457200">
              <a:buAutoNum type="arabicPeriod"/>
            </a:pPr>
            <a:r>
              <a:rPr lang="en-US" dirty="0" err="1" smtClean="0"/>
              <a:t>Yo</a:t>
            </a:r>
            <a:r>
              <a:rPr lang="en-US" dirty="0" smtClean="0"/>
              <a:t> </a:t>
            </a:r>
            <a:r>
              <a:rPr lang="en-US" dirty="0" err="1" smtClean="0"/>
              <a:t>hago</a:t>
            </a:r>
            <a:r>
              <a:rPr lang="en-US" dirty="0" smtClean="0"/>
              <a:t> mi </a:t>
            </a:r>
            <a:r>
              <a:rPr lang="en-US" dirty="0" err="1" smtClean="0"/>
              <a:t>tarea</a:t>
            </a:r>
            <a:r>
              <a:rPr lang="en-US" dirty="0" smtClean="0"/>
              <a:t> en mi…			B. </a:t>
            </a:r>
            <a:r>
              <a:rPr lang="en-US" dirty="0" err="1" smtClean="0"/>
              <a:t>escalera</a:t>
            </a:r>
            <a:endParaRPr lang="en-US" dirty="0" smtClean="0"/>
          </a:p>
          <a:p>
            <a:pPr marL="457200" indent="-457200">
              <a:buAutoNum type="arabicPeriod"/>
            </a:pPr>
            <a:r>
              <a:rPr lang="en-US" dirty="0" smtClean="0"/>
              <a:t>Mi </a:t>
            </a:r>
            <a:r>
              <a:rPr lang="en-US" dirty="0" err="1" smtClean="0"/>
              <a:t>mamá</a:t>
            </a:r>
            <a:r>
              <a:rPr lang="en-US" dirty="0" smtClean="0"/>
              <a:t> </a:t>
            </a:r>
            <a:r>
              <a:rPr lang="en-US" dirty="0" err="1" smtClean="0"/>
              <a:t>hace</a:t>
            </a:r>
            <a:r>
              <a:rPr lang="en-US" dirty="0" smtClean="0"/>
              <a:t> la comida en la…		C. </a:t>
            </a:r>
            <a:r>
              <a:rPr lang="en-US" dirty="0" err="1" smtClean="0"/>
              <a:t>cuarto</a:t>
            </a:r>
            <a:endParaRPr lang="en-US" dirty="0" smtClean="0"/>
          </a:p>
          <a:p>
            <a:pPr marL="457200" indent="-457200">
              <a:buAutoNum type="arabicPeriod"/>
            </a:pPr>
            <a:r>
              <a:rPr lang="en-US" dirty="0" smtClean="0"/>
              <a:t>Toda la </a:t>
            </a:r>
            <a:r>
              <a:rPr lang="en-US" dirty="0" err="1" smtClean="0"/>
              <a:t>familia</a:t>
            </a:r>
            <a:r>
              <a:rPr lang="en-US" dirty="0" smtClean="0"/>
              <a:t> come en la mesa del…	D. patio</a:t>
            </a:r>
          </a:p>
          <a:p>
            <a:pPr marL="457200" indent="-457200">
              <a:buAutoNum type="arabicPeriod"/>
            </a:pPr>
            <a:r>
              <a:rPr lang="en-US" dirty="0" smtClean="0"/>
              <a:t>Me </a:t>
            </a:r>
            <a:r>
              <a:rPr lang="en-US" dirty="0" err="1" smtClean="0"/>
              <a:t>gusta</a:t>
            </a:r>
            <a:r>
              <a:rPr lang="en-US" dirty="0" smtClean="0"/>
              <a:t> </a:t>
            </a:r>
            <a:r>
              <a:rPr lang="en-US" dirty="0" err="1" smtClean="0"/>
              <a:t>ver</a:t>
            </a:r>
            <a:r>
              <a:rPr lang="en-US" dirty="0" smtClean="0"/>
              <a:t> la </a:t>
            </a:r>
            <a:r>
              <a:rPr lang="en-US" dirty="0" err="1" smtClean="0"/>
              <a:t>televisión</a:t>
            </a:r>
            <a:r>
              <a:rPr lang="en-US" dirty="0" smtClean="0"/>
              <a:t> en la…		E. </a:t>
            </a:r>
            <a:r>
              <a:rPr lang="en-US" dirty="0" err="1" smtClean="0"/>
              <a:t>comedor</a:t>
            </a:r>
            <a:endParaRPr lang="en-US" dirty="0" smtClean="0"/>
          </a:p>
          <a:p>
            <a:pPr marL="457200" indent="-457200">
              <a:buAutoNum type="arabicPeriod"/>
            </a:pPr>
            <a:r>
              <a:rPr lang="en-US" dirty="0" err="1" smtClean="0"/>
              <a:t>Papá</a:t>
            </a:r>
            <a:r>
              <a:rPr lang="en-US" dirty="0" smtClean="0"/>
              <a:t> </a:t>
            </a:r>
            <a:r>
              <a:rPr lang="en-US" dirty="0" err="1" smtClean="0"/>
              <a:t>siempre</a:t>
            </a:r>
            <a:r>
              <a:rPr lang="en-US" dirty="0" smtClean="0"/>
              <a:t> pone el </a:t>
            </a:r>
            <a:r>
              <a:rPr lang="en-US" dirty="0" err="1" smtClean="0"/>
              <a:t>carro</a:t>
            </a:r>
            <a:r>
              <a:rPr lang="en-US" dirty="0" smtClean="0"/>
              <a:t> en el…		F. </a:t>
            </a:r>
            <a:r>
              <a:rPr lang="en-US" dirty="0" err="1" smtClean="0"/>
              <a:t>baño</a:t>
            </a:r>
            <a:endParaRPr lang="en-US" dirty="0" smtClean="0"/>
          </a:p>
          <a:p>
            <a:pPr marL="457200" indent="-457200">
              <a:buAutoNum type="arabicPeriod"/>
            </a:pPr>
            <a:r>
              <a:rPr lang="en-US" dirty="0" smtClean="0"/>
              <a:t>El </a:t>
            </a:r>
            <a:r>
              <a:rPr lang="en-US" dirty="0" err="1" smtClean="0"/>
              <a:t>cuarto</a:t>
            </a:r>
            <a:r>
              <a:rPr lang="en-US" dirty="0" smtClean="0"/>
              <a:t> de </a:t>
            </a:r>
            <a:r>
              <a:rPr lang="en-US" dirty="0" err="1" smtClean="0"/>
              <a:t>mis</a:t>
            </a:r>
            <a:r>
              <a:rPr lang="en-US" dirty="0" smtClean="0"/>
              <a:t> padres </a:t>
            </a:r>
            <a:r>
              <a:rPr lang="en-US" dirty="0" err="1" smtClean="0"/>
              <a:t>tiene</a:t>
            </a:r>
            <a:r>
              <a:rPr lang="en-US" dirty="0" smtClean="0"/>
              <a:t> un ..</a:t>
            </a:r>
            <a:r>
              <a:rPr lang="en-US" dirty="0" err="1" smtClean="0"/>
              <a:t>grande</a:t>
            </a:r>
            <a:r>
              <a:rPr lang="en-US" dirty="0" smtClean="0"/>
              <a:t>  G. </a:t>
            </a:r>
            <a:r>
              <a:rPr lang="en-US" dirty="0" err="1" smtClean="0"/>
              <a:t>cocina</a:t>
            </a:r>
            <a:endParaRPr lang="en-US" dirty="0" smtClean="0"/>
          </a:p>
          <a:p>
            <a:pPr marL="457200" indent="-457200">
              <a:buAutoNum type="arabicPeriod"/>
            </a:pPr>
            <a:r>
              <a:rPr lang="en-US" dirty="0" smtClean="0"/>
              <a:t>Hay </a:t>
            </a:r>
            <a:r>
              <a:rPr lang="en-US" dirty="0" err="1" smtClean="0"/>
              <a:t>una</a:t>
            </a:r>
            <a:r>
              <a:rPr lang="en-US" dirty="0" smtClean="0"/>
              <a:t>… </a:t>
            </a:r>
            <a:r>
              <a:rPr lang="en-US" dirty="0" err="1" smtClean="0"/>
              <a:t>desde</a:t>
            </a:r>
            <a:r>
              <a:rPr lang="en-US" dirty="0" smtClean="0"/>
              <a:t> la </a:t>
            </a:r>
            <a:r>
              <a:rPr lang="en-US" dirty="0" err="1" smtClean="0"/>
              <a:t>planta</a:t>
            </a:r>
            <a:r>
              <a:rPr lang="en-US" dirty="0" smtClean="0"/>
              <a:t> </a:t>
            </a:r>
            <a:r>
              <a:rPr lang="en-US" dirty="0" err="1" smtClean="0"/>
              <a:t>baja</a:t>
            </a:r>
            <a:r>
              <a:rPr lang="en-US" dirty="0" smtClean="0"/>
              <a:t> </a:t>
            </a:r>
            <a:r>
              <a:rPr lang="en-US" dirty="0" err="1" smtClean="0"/>
              <a:t>hasta</a:t>
            </a:r>
            <a:r>
              <a:rPr lang="en-US" dirty="0" smtClean="0"/>
              <a:t>	H. </a:t>
            </a:r>
            <a:r>
              <a:rPr lang="en-US" dirty="0" err="1" smtClean="0"/>
              <a:t>sala</a:t>
            </a:r>
            <a:endParaRPr lang="en-US" dirty="0" smtClean="0"/>
          </a:p>
          <a:p>
            <a:pPr marL="457200" indent="-457200">
              <a:buNone/>
            </a:pPr>
            <a:r>
              <a:rPr lang="en-US" dirty="0" smtClean="0"/>
              <a:t>      el primer </a:t>
            </a:r>
            <a:r>
              <a:rPr lang="en-US" dirty="0" err="1" smtClean="0"/>
              <a:t>piso</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2961</TotalTime>
  <Words>3004</Words>
  <Application>Microsoft Macintosh PowerPoint</Application>
  <PresentationFormat>On-screen Show (4:3)</PresentationFormat>
  <Paragraphs>479</Paragraphs>
  <Slides>64</Slides>
  <Notes>4</Notes>
  <HiddenSlides>0</HiddenSlides>
  <MMClips>0</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64</vt:i4>
      </vt:variant>
    </vt:vector>
  </HeadingPairs>
  <TitlesOfParts>
    <vt:vector size="67" baseType="lpstr">
      <vt:lpstr>Oriel</vt:lpstr>
      <vt:lpstr>!OLE_LINK1</vt:lpstr>
      <vt:lpstr>!OLE_LINK2</vt:lpstr>
      <vt:lpstr>VÁMONOS</vt:lpstr>
      <vt:lpstr>LOS OBJETIVO:</vt:lpstr>
      <vt:lpstr>VOCABULARIO</vt:lpstr>
      <vt:lpstr>Slide 4</vt:lpstr>
      <vt:lpstr>Slide 5</vt:lpstr>
      <vt:lpstr>Más vocabulario</vt:lpstr>
      <vt:lpstr>Slide 7</vt:lpstr>
      <vt:lpstr>Slide 8</vt:lpstr>
      <vt:lpstr>Choose a word from the list on the right to logically complete each sentence</vt:lpstr>
      <vt:lpstr>La casa de la señora Santiago</vt:lpstr>
      <vt:lpstr>Slide 11</vt:lpstr>
      <vt:lpstr>Speaking and writing Prompts</vt:lpstr>
      <vt:lpstr>Otros Verbos</vt:lpstr>
      <vt:lpstr>Estudiar = To study</vt:lpstr>
      <vt:lpstr>Aprender = To learn</vt:lpstr>
      <vt:lpstr>Vivir= To live</vt:lpstr>
      <vt:lpstr>Ir = to go</vt:lpstr>
      <vt:lpstr>Practice vocabulary with Quizlet</vt:lpstr>
      <vt:lpstr>VÁMONOS </vt:lpstr>
      <vt:lpstr>LOS OBJETIVOS:</vt:lpstr>
      <vt:lpstr>vocabulario</vt:lpstr>
      <vt:lpstr>Slide 22</vt:lpstr>
      <vt:lpstr>Slide 23</vt:lpstr>
      <vt:lpstr>FÁCIL/ FÁCILES</vt:lpstr>
      <vt:lpstr>DIFÍCIL/ DIFÍCILES</vt:lpstr>
      <vt:lpstr>EL/LA COMPAÑERO/A DE CLASE</vt:lpstr>
      <vt:lpstr>EL/LA PROFESOR/A</vt:lpstr>
      <vt:lpstr>EL/LA ESTUDIANTE</vt:lpstr>
      <vt:lpstr>EL PAPEL</vt:lpstr>
      <vt:lpstr>El BOLÍGRAFO</vt:lpstr>
      <vt:lpstr>EL LÁPIZ</vt:lpstr>
      <vt:lpstr>EL LIBRO</vt:lpstr>
      <vt:lpstr>EL CUADERNO</vt:lpstr>
      <vt:lpstr>LA PIZARRA</vt:lpstr>
      <vt:lpstr>LA COMPUTADORA</vt:lpstr>
      <vt:lpstr>LA MOCHILA</vt:lpstr>
      <vt:lpstr>EL ESCRITORIO</vt:lpstr>
      <vt:lpstr>LA SILLA</vt:lpstr>
      <vt:lpstr>LA CALCULADORA</vt:lpstr>
      <vt:lpstr>EL CUADERNO</vt:lpstr>
      <vt:lpstr>EL BORRADOR</vt:lpstr>
      <vt:lpstr>ESSENTIAL SCHOOL QUESTIONS </vt:lpstr>
      <vt:lpstr>Necesitas algo para el colegio?</vt:lpstr>
      <vt:lpstr>No, no necesito nada.</vt:lpstr>
      <vt:lpstr>Sí, necesito muchas cosas.</vt:lpstr>
      <vt:lpstr>Tienes…?</vt:lpstr>
      <vt:lpstr>Sí, tengo un montón</vt:lpstr>
      <vt:lpstr>Cuál es tu materia preferida?</vt:lpstr>
      <vt:lpstr>Mi materia preferida es…</vt:lpstr>
      <vt:lpstr>Qué clases tienes esta tarde?</vt:lpstr>
      <vt:lpstr>Primero tengo…y después tengo…</vt:lpstr>
      <vt:lpstr>MORE ESSENTIAL QUESTIONS</vt:lpstr>
      <vt:lpstr> QUIZ QUIZ TRADE</vt:lpstr>
      <vt:lpstr>Slide 54</vt:lpstr>
      <vt:lpstr>Lectura</vt:lpstr>
      <vt:lpstr>QUESTIONS?</vt:lpstr>
      <vt:lpstr>Ideas for Prompt</vt:lpstr>
      <vt:lpstr>PARTNER WORK- Supply List</vt:lpstr>
      <vt:lpstr>Ejemplo</vt:lpstr>
      <vt:lpstr>CLASS SCHEDULE</vt:lpstr>
      <vt:lpstr>PARTNER WORK- SPEAKING PRACTICE</vt:lpstr>
      <vt:lpstr>PARTNER SPEAKING PRACTICE</vt:lpstr>
      <vt:lpstr>INDIVIDUAL WORK- WRITING</vt:lpstr>
      <vt:lpstr>INDIVIDUAL WRITING PRACTICE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VÁMONOS 4-8</dc:title>
  <dc:creator>Alexandra Procuniar</dc:creator>
  <cp:lastModifiedBy>Alexandra Santiago</cp:lastModifiedBy>
  <cp:revision>117</cp:revision>
  <dcterms:created xsi:type="dcterms:W3CDTF">2015-04-12T20:56:01Z</dcterms:created>
  <dcterms:modified xsi:type="dcterms:W3CDTF">2015-04-12T20:56:22Z</dcterms:modified>
</cp:coreProperties>
</file>