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slideLayouts/slideLayout5.xml" ContentType="application/vnd.openxmlformats-officedocument.presentationml.slideLayout+xml"/>
  <Override PartName="/docProps/app.xml" ContentType="application/vnd.openxmlformats-officedocument.extended-properti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slides/slide22.xml" ContentType="application/vnd.openxmlformats-officedocument.presentationml.slide+xml"/>
  <Override PartName="/ppt/slides/slide30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media/audio1.bin" ContentType="audio/unknown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32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s/slide29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60" r:id="rId1"/>
  </p:sldMasterIdLst>
  <p:notesMasterIdLst>
    <p:notesMasterId r:id="rId34"/>
  </p:notesMasterIdLst>
  <p:sldIdLst>
    <p:sldId id="354" r:id="rId2"/>
    <p:sldId id="357" r:id="rId3"/>
    <p:sldId id="360" r:id="rId4"/>
    <p:sldId id="385" r:id="rId5"/>
    <p:sldId id="386" r:id="rId6"/>
    <p:sldId id="387" r:id="rId7"/>
    <p:sldId id="388" r:id="rId8"/>
    <p:sldId id="361" r:id="rId9"/>
    <p:sldId id="390" r:id="rId10"/>
    <p:sldId id="389" r:id="rId11"/>
    <p:sldId id="391" r:id="rId12"/>
    <p:sldId id="405" r:id="rId13"/>
    <p:sldId id="407" r:id="rId14"/>
    <p:sldId id="408" r:id="rId15"/>
    <p:sldId id="406" r:id="rId16"/>
    <p:sldId id="409" r:id="rId17"/>
    <p:sldId id="410" r:id="rId18"/>
    <p:sldId id="411" r:id="rId19"/>
    <p:sldId id="412" r:id="rId20"/>
    <p:sldId id="363" r:id="rId21"/>
    <p:sldId id="364" r:id="rId22"/>
    <p:sldId id="365" r:id="rId23"/>
    <p:sldId id="394" r:id="rId24"/>
    <p:sldId id="397" r:id="rId25"/>
    <p:sldId id="367" r:id="rId26"/>
    <p:sldId id="398" r:id="rId27"/>
    <p:sldId id="401" r:id="rId28"/>
    <p:sldId id="402" r:id="rId29"/>
    <p:sldId id="413" r:id="rId30"/>
    <p:sldId id="400" r:id="rId31"/>
    <p:sldId id="404" r:id="rId32"/>
    <p:sldId id="366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598" autoAdjust="0"/>
    <p:restoredTop sz="84966" autoAdjust="0"/>
  </p:normalViewPr>
  <p:slideViewPr>
    <p:cSldViewPr>
      <p:cViewPr varScale="1">
        <p:scale>
          <a:sx n="87" d="100"/>
          <a:sy n="87" d="100"/>
        </p:scale>
        <p:origin x="-96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notesMaster" Target="notesMasters/notesMaster1.xml"/><Relationship Id="rId35" Type="http://schemas.openxmlformats.org/officeDocument/2006/relationships/printerSettings" Target="printerSettings/printerSettings1.bin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viewProps" Target="viewProps.xml"/><Relationship Id="rId38" Type="http://schemas.openxmlformats.org/officeDocument/2006/relationships/theme" Target="theme/theme1.xml"/><Relationship Id="rId3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0842AB-44EE-4E70-8CF8-B5E9FA8CF32A}" type="datetimeFigureOut">
              <a:rPr lang="en-US" smtClean="0"/>
              <a:pPr/>
              <a:t>4/16/15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2F7C16-06DE-4779-BED0-6AC04DBA5C4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Divide clock in half and have kids write “Y” on the right side</a:t>
            </a: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2FA2500-026B-4AF1-8F2E-0A36D037196C}" type="slidenum">
              <a:rPr lang="en-US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val="35674724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Divide clock in half and have kids write “menos” on the left side. Explain this is a reference guide for them to use.</a:t>
            </a:r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AF1297E-AAFB-46B7-B00C-DF5510BE36AB}" type="slidenum">
              <a:rPr lang="en-US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val="7240653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err="1" smtClean="0"/>
              <a:t>Pregunta</a:t>
            </a:r>
            <a:r>
              <a:rPr lang="en-US" dirty="0" smtClean="0"/>
              <a:t>:</a:t>
            </a:r>
          </a:p>
          <a:p>
            <a:pPr marL="228600" indent="-228600" eaLnBrk="1" hangingPunct="1">
              <a:spcBef>
                <a:spcPct val="0"/>
              </a:spcBef>
              <a:buAutoNum type="arabicPeriod"/>
            </a:pPr>
            <a:r>
              <a:rPr lang="en-US" baseline="0" dirty="0" smtClean="0"/>
              <a:t>A </a:t>
            </a:r>
            <a:r>
              <a:rPr lang="en-US" baseline="0" dirty="0" err="1" smtClean="0"/>
              <a:t>qué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hora</a:t>
            </a:r>
            <a:r>
              <a:rPr lang="en-US" baseline="0" dirty="0" smtClean="0"/>
              <a:t> se </a:t>
            </a:r>
            <a:r>
              <a:rPr lang="en-US" baseline="0" dirty="0" err="1" smtClean="0"/>
              <a:t>despierta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Shakira</a:t>
            </a:r>
            <a:r>
              <a:rPr lang="en-US" baseline="0" dirty="0" smtClean="0"/>
              <a:t>? A </a:t>
            </a:r>
            <a:r>
              <a:rPr lang="en-US" baseline="0" dirty="0" err="1" smtClean="0"/>
              <a:t>las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seis</a:t>
            </a:r>
            <a:r>
              <a:rPr lang="en-US" baseline="0" dirty="0" smtClean="0"/>
              <a:t> de la </a:t>
            </a:r>
            <a:r>
              <a:rPr lang="en-US" baseline="0" dirty="0" err="1" smtClean="0"/>
              <a:t>mañana</a:t>
            </a:r>
            <a:endParaRPr lang="en-US" baseline="0" dirty="0" smtClean="0"/>
          </a:p>
          <a:p>
            <a:pPr marL="228600" indent="-228600" eaLnBrk="1" hangingPunct="1">
              <a:spcBef>
                <a:spcPct val="0"/>
              </a:spcBef>
              <a:buAutoNum type="arabicPeriod"/>
            </a:pPr>
            <a:r>
              <a:rPr lang="en-US" dirty="0" err="1" smtClean="0"/>
              <a:t>Qué</a:t>
            </a:r>
            <a:r>
              <a:rPr lang="en-US" dirty="0" smtClean="0"/>
              <a:t> </a:t>
            </a:r>
            <a:r>
              <a:rPr lang="en-US" dirty="0" err="1" smtClean="0"/>
              <a:t>hace</a:t>
            </a:r>
            <a:r>
              <a:rPr lang="en-US" dirty="0" smtClean="0"/>
              <a:t> </a:t>
            </a:r>
            <a:r>
              <a:rPr lang="en-US" dirty="0" err="1" smtClean="0"/>
              <a:t>después</a:t>
            </a:r>
            <a:r>
              <a:rPr lang="en-US" dirty="0" smtClean="0"/>
              <a:t>? SE </a:t>
            </a:r>
            <a:r>
              <a:rPr lang="en-US" dirty="0" err="1" smtClean="0"/>
              <a:t>baña</a:t>
            </a:r>
            <a:endParaRPr lang="en-US" dirty="0" smtClean="0"/>
          </a:p>
          <a:p>
            <a:pPr marL="228600" indent="-228600" eaLnBrk="1" hangingPunct="1">
              <a:spcBef>
                <a:spcPct val="0"/>
              </a:spcBef>
              <a:buAutoNum type="arabicPeriod"/>
            </a:pPr>
            <a:r>
              <a:rPr lang="en-US" dirty="0" err="1" smtClean="0"/>
              <a:t>Por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qué</a:t>
            </a:r>
            <a:r>
              <a:rPr lang="en-US" baseline="0" dirty="0" smtClean="0"/>
              <a:t> a </a:t>
            </a:r>
            <a:r>
              <a:rPr lang="en-US" baseline="0" dirty="0" err="1" smtClean="0"/>
              <a:t>Shakira</a:t>
            </a:r>
            <a:r>
              <a:rPr lang="en-US" baseline="0" dirty="0" smtClean="0"/>
              <a:t> no le </a:t>
            </a:r>
            <a:r>
              <a:rPr lang="en-US" baseline="0" dirty="0" err="1" smtClean="0"/>
              <a:t>gusta</a:t>
            </a:r>
            <a:r>
              <a:rPr lang="en-US" baseline="0" dirty="0" smtClean="0"/>
              <a:t> la </a:t>
            </a:r>
            <a:r>
              <a:rPr lang="en-US" baseline="0" dirty="0" err="1" smtClean="0"/>
              <a:t>mañana</a:t>
            </a:r>
            <a:r>
              <a:rPr lang="en-US" baseline="0" dirty="0" smtClean="0"/>
              <a:t>? </a:t>
            </a:r>
            <a:r>
              <a:rPr lang="en-US" baseline="0" dirty="0" err="1" smtClean="0"/>
              <a:t>Está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muy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cansada</a:t>
            </a:r>
            <a:endParaRPr lang="en-US" baseline="0" dirty="0" smtClean="0"/>
          </a:p>
          <a:p>
            <a:pPr marL="228600" indent="-228600" eaLnBrk="1" hangingPunct="1">
              <a:spcBef>
                <a:spcPct val="0"/>
              </a:spcBef>
              <a:buAutoNum type="arabicPeriod"/>
            </a:pPr>
            <a:r>
              <a:rPr lang="en-US" baseline="0" dirty="0" err="1" smtClean="0"/>
              <a:t>Qué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es</a:t>
            </a:r>
            <a:r>
              <a:rPr lang="en-US" baseline="0" dirty="0" smtClean="0"/>
              <a:t> lo </a:t>
            </a:r>
            <a:r>
              <a:rPr lang="en-US" baseline="0" dirty="0" err="1" smtClean="0"/>
              <a:t>último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hace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Shakira</a:t>
            </a:r>
            <a:r>
              <a:rPr lang="en-US" baseline="0" dirty="0" smtClean="0"/>
              <a:t> en la </a:t>
            </a:r>
            <a:r>
              <a:rPr lang="en-US" baseline="0" dirty="0" err="1" smtClean="0"/>
              <a:t>mañana</a:t>
            </a:r>
            <a:r>
              <a:rPr lang="en-US" baseline="0" dirty="0" smtClean="0"/>
              <a:t>?</a:t>
            </a:r>
            <a:endParaRPr lang="en-US" dirty="0" smtClean="0"/>
          </a:p>
          <a:p>
            <a:pPr marL="228600" indent="-228600" eaLnBrk="1" hangingPunct="1">
              <a:spcBef>
                <a:spcPct val="0"/>
              </a:spcBef>
              <a:buAutoNum type="arabicPeriod"/>
            </a:pPr>
            <a:endParaRPr lang="en-US" dirty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44E2888-D016-174C-8AAA-8A7E09F572F1}" type="slidenum">
              <a:rPr lang="en-US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Work</a:t>
            </a:r>
            <a:r>
              <a:rPr lang="en-US" baseline="0" dirty="0" smtClean="0"/>
              <a:t> with </a:t>
            </a:r>
            <a:r>
              <a:rPr lang="en-US" baseline="0" dirty="0" err="1" smtClean="0"/>
              <a:t>parnert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2F7C16-06DE-4779-BED0-6AC04DBA5C41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Prtner</a:t>
            </a:r>
            <a:r>
              <a:rPr lang="en-US" dirty="0" smtClean="0"/>
              <a:t> ask each other questions?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2F7C16-06DE-4779-BED0-6AC04DBA5C41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063CC0EA-B542-437E-BEE3-85703EBC6BD2}" type="datetimeFigureOut">
              <a:rPr lang="en-US" smtClean="0"/>
              <a:pPr/>
              <a:t>4/16/15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13A0638-9001-4370-A12C-D0405A3F53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CC0EA-B542-437E-BEE3-85703EBC6BD2}" type="datetimeFigureOut">
              <a:rPr lang="en-US" smtClean="0"/>
              <a:pPr/>
              <a:t>4/16/15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A0638-9001-4370-A12C-D0405A3F53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CC0EA-B542-437E-BEE3-85703EBC6BD2}" type="datetimeFigureOut">
              <a:rPr lang="en-US" smtClean="0"/>
              <a:pPr/>
              <a:t>4/16/15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A0638-9001-4370-A12C-D0405A3F53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63CC0EA-B542-437E-BEE3-85703EBC6BD2}" type="datetimeFigureOut">
              <a:rPr lang="en-US" smtClean="0"/>
              <a:pPr/>
              <a:t>4/16/15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3A0638-9001-4370-A12C-D0405A3F537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063CC0EA-B542-437E-BEE3-85703EBC6BD2}" type="datetimeFigureOut">
              <a:rPr lang="en-US" smtClean="0"/>
              <a:pPr/>
              <a:t>4/16/15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13A0638-9001-4370-A12C-D0405A3F53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CC0EA-B542-437E-BEE3-85703EBC6BD2}" type="datetimeFigureOut">
              <a:rPr lang="en-US" smtClean="0"/>
              <a:pPr/>
              <a:t>4/16/15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A0638-9001-4370-A12C-D0405A3F537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CC0EA-B542-437E-BEE3-85703EBC6BD2}" type="datetimeFigureOut">
              <a:rPr lang="en-US" smtClean="0"/>
              <a:pPr/>
              <a:t>4/16/15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A0638-9001-4370-A12C-D0405A3F537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63CC0EA-B542-437E-BEE3-85703EBC6BD2}" type="datetimeFigureOut">
              <a:rPr lang="en-US" smtClean="0"/>
              <a:pPr/>
              <a:t>4/16/15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3A0638-9001-4370-A12C-D0405A3F537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CC0EA-B542-437E-BEE3-85703EBC6BD2}" type="datetimeFigureOut">
              <a:rPr lang="en-US" smtClean="0"/>
              <a:pPr/>
              <a:t>4/16/15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A0638-9001-4370-A12C-D0405A3F53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63CC0EA-B542-437E-BEE3-85703EBC6BD2}" type="datetimeFigureOut">
              <a:rPr lang="en-US" smtClean="0"/>
              <a:pPr/>
              <a:t>4/16/15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3A0638-9001-4370-A12C-D0405A3F537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63CC0EA-B542-437E-BEE3-85703EBC6BD2}" type="datetimeFigureOut">
              <a:rPr lang="en-US" smtClean="0"/>
              <a:pPr/>
              <a:t>4/16/15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3A0638-9001-4370-A12C-D0405A3F537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063CC0EA-B542-437E-BEE3-85703EBC6BD2}" type="datetimeFigureOut">
              <a:rPr lang="en-US" smtClean="0"/>
              <a:pPr/>
              <a:t>4/16/15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3A0638-9001-4370-A12C-D0405A3F537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image" Target="../media/image11.jpeg"/><Relationship Id="rId5" Type="http://schemas.openxmlformats.org/officeDocument/2006/relationships/image" Target="../media/image12.png"/><Relationship Id="rId6" Type="http://schemas.openxmlformats.org/officeDocument/2006/relationships/image" Target="../media/image13.jpeg"/><Relationship Id="rId1" Type="http://schemas.openxmlformats.org/officeDocument/2006/relationships/audio" Target="../media/audio1.bin"/><Relationship Id="rId2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hyperlink" Target="http://www.google.com/imgres?imgurl=http://image.shutterstock.com/display_pic_with_logo/83045/83045,1175535381,3/stock-vector-wash-face-2997291.jpg&amp;imgrefurl=http://www.shutterstock.com/pic-2997291/stock-vector-wash-face.html&amp;usg=__-3dntwBX17SazwgFoggdLTMjpMM=&amp;h=470&amp;w=440&amp;sz=65&amp;hl=en&amp;start=14&amp;sig2=PQsEFS77fUc3ZdjojCodzg&amp;zoom=1&amp;tbnid=rZER9wnGrYUZJM:&amp;tbnh=129&amp;tbnw=121&amp;ei=SgNFT-z3C9DMtgeapKCLAw&amp;prev=/search?q=wash+my+face+clipart&amp;hl=en&amp;safe=active&amp;sa=N&amp;rls=com.microsoft:en-us&amp;tbm=isch&amp;prmd=ivnsfd&amp;itbs" TargetMode="External"/><Relationship Id="rId5" Type="http://schemas.openxmlformats.org/officeDocument/2006/relationships/image" Target="../media/image15.jpeg"/><Relationship Id="rId6" Type="http://schemas.openxmlformats.org/officeDocument/2006/relationships/hyperlink" Target="http://www.google.com/imgres?imgurl=http://images.sodahead.com/polls/000109518/polls_takeshower_5048_631891_answer_1_xlarge.gif&amp;imgrefurl=http://www.sodahead.com/fun/last-thing-i-did-right-was/question-2272939/&amp;usg=__A3J5O0tofucVQVTPVm40qg3f55k=&amp;h=336&amp;w=350&amp;sz=37&amp;hl=en&amp;start=2&amp;sig2=f2W1ZUkWYV-iwU6pc53o_w&amp;zoom=1&amp;tbnid=qNCWIPxkk1JQxM:&amp;tbnh=115&amp;tbnw=120&amp;ei=gQJFT4yxFceDtgeKoemfAw&amp;prev=/search?q=take+a+shower&amp;hl=en&amp;safe=active&amp;sa=X&amp;rls=com.microsoft:en-us&amp;tbm=isch&amp;prmd=ivnsm&amp;itbs" TargetMode="External"/><Relationship Id="rId7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google.com/imgres?imgurl=http://s4.hubimg.com/u/338687_f260.jpg&amp;imgrefurl=http://kathrynvercillo.hubpages.com/hub/Tips-for-Waking-Up-Early-in-the-Morning&amp;usg=__qTC4kRet8LUzyi7Fi7vdRcgURzA=&amp;h=249&amp;w=260&amp;sz=17&amp;hl=en&amp;start=3&amp;sig2=0xy_rkqYVk2Ly5AizRMGBw&amp;zoom=1&amp;tbnid=-GUNwLWtU0oSQM:&amp;tbnh=107&amp;tbnw=112&amp;ei=pwJFT76MMIK3tweBtO3_Ag&amp;prev=/search?q=wake+up&amp;hl=en&amp;safe=active&amp;sa=X&amp;rls=com.microsoft:en-us&amp;tbm=isch&amp;prmd=ivnsm&amp;itbs" TargetMode="Externa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522762"/>
            <a:ext cx="9144000" cy="1894362"/>
          </a:xfrm>
        </p:spPr>
        <p:txBody>
          <a:bodyPr>
            <a:normAutofit/>
          </a:bodyPr>
          <a:lstStyle/>
          <a:p>
            <a:pPr algn="ctr"/>
            <a:r>
              <a:rPr lang="en-US" sz="8300" u="sng" dirty="0" smtClean="0"/>
              <a:t>VÁMONOS </a:t>
            </a:r>
            <a:endParaRPr lang="en-US" sz="8300" u="sn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2600" y="1371600"/>
            <a:ext cx="7391400" cy="5003322"/>
          </a:xfrm>
        </p:spPr>
        <p:txBody>
          <a:bodyPr>
            <a:normAutofit fontScale="92500" lnSpcReduction="20000"/>
          </a:bodyPr>
          <a:lstStyle/>
          <a:p>
            <a:pPr marL="342900" indent="-342900">
              <a:buAutoNum type="arabicPeriod"/>
            </a:pPr>
            <a:r>
              <a:rPr lang="en-US" sz="2300" i="1" dirty="0" smtClean="0"/>
              <a:t>Escribe la </a:t>
            </a:r>
            <a:r>
              <a:rPr lang="en-US" sz="2300" i="1" dirty="0" err="1" smtClean="0"/>
              <a:t>fecha</a:t>
            </a:r>
            <a:r>
              <a:rPr lang="en-US" sz="2300" i="1" dirty="0" smtClean="0"/>
              <a:t>.</a:t>
            </a:r>
          </a:p>
          <a:p>
            <a:pPr marL="342900" indent="-342900">
              <a:buAutoNum type="arabicPeriod"/>
            </a:pPr>
            <a:r>
              <a:rPr lang="en-US" sz="2300" i="1" dirty="0" smtClean="0"/>
              <a:t>Translate this words to Spanish</a:t>
            </a:r>
          </a:p>
          <a:p>
            <a:pPr marL="342900" indent="-342900"/>
            <a:r>
              <a:rPr lang="en-US" sz="2300" i="1" dirty="0" smtClean="0"/>
              <a:t>		1. </a:t>
            </a:r>
            <a:r>
              <a:rPr lang="en-US" sz="2400" dirty="0" smtClean="0"/>
              <a:t>Kitchen</a:t>
            </a:r>
          </a:p>
          <a:p>
            <a:r>
              <a:rPr lang="en-US" sz="2400" dirty="0" smtClean="0"/>
              <a:t>	2. Bathroom</a:t>
            </a:r>
          </a:p>
          <a:p>
            <a:r>
              <a:rPr lang="en-US" sz="2400" dirty="0" smtClean="0"/>
              <a:t>	3. Bedroom</a:t>
            </a:r>
          </a:p>
          <a:p>
            <a:r>
              <a:rPr lang="en-US" sz="2400" dirty="0" smtClean="0"/>
              <a:t>	4. First floor</a:t>
            </a:r>
          </a:p>
          <a:p>
            <a:r>
              <a:rPr lang="en-US" sz="2400" dirty="0" smtClean="0"/>
              <a:t>	5. Second floor</a:t>
            </a:r>
          </a:p>
          <a:p>
            <a:r>
              <a:rPr lang="en-US" sz="2400" dirty="0" smtClean="0"/>
              <a:t>	6. Living room</a:t>
            </a:r>
          </a:p>
          <a:p>
            <a:r>
              <a:rPr lang="en-US" sz="2400" dirty="0" smtClean="0"/>
              <a:t>	7. Attic</a:t>
            </a:r>
          </a:p>
          <a:p>
            <a:r>
              <a:rPr lang="en-US" sz="2400" dirty="0" smtClean="0"/>
              <a:t>	8. Basement</a:t>
            </a:r>
          </a:p>
          <a:p>
            <a:r>
              <a:rPr lang="en-US" sz="2400" dirty="0" smtClean="0"/>
              <a:t>	9. Stair</a:t>
            </a:r>
          </a:p>
          <a:p>
            <a:r>
              <a:rPr lang="en-US" sz="2400" dirty="0" smtClean="0"/>
              <a:t>	10. Backyard</a:t>
            </a:r>
          </a:p>
          <a:p>
            <a:r>
              <a:rPr lang="en-US" sz="2400" dirty="0" smtClean="0"/>
              <a:t>	11. Garage</a:t>
            </a:r>
          </a:p>
          <a:p>
            <a:r>
              <a:rPr lang="en-US" sz="2400" dirty="0" smtClean="0"/>
              <a:t>	l2. Patio</a:t>
            </a:r>
          </a:p>
          <a:p>
            <a:pPr marL="342900" indent="-342900">
              <a:buAutoNum type="arabicPeriod"/>
            </a:pPr>
            <a:endParaRPr lang="en-US" sz="2300" dirty="0" smtClean="0"/>
          </a:p>
          <a:p>
            <a:pPr marL="342900" indent="-342900"/>
            <a:endParaRPr lang="en-US" sz="2300" dirty="0" smtClean="0"/>
          </a:p>
          <a:p>
            <a:pPr marL="342900" indent="-342900">
              <a:buAutoNum type="arabicPeriod"/>
            </a:pPr>
            <a:endParaRPr lang="en-US" sz="2300" i="1" dirty="0" smtClean="0"/>
          </a:p>
          <a:p>
            <a:pPr marL="342900" indent="-342900">
              <a:buAutoNum type="arabicPeriod"/>
            </a:pPr>
            <a:endParaRPr lang="en-US" sz="2400" i="1" dirty="0" smtClean="0"/>
          </a:p>
          <a:p>
            <a:pPr marL="457200" indent="-457200"/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304800"/>
            <a:ext cx="7467600" cy="11430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5000" b="1" cap="none" dirty="0" smtClean="0"/>
              <a:t>HALF HOUR</a:t>
            </a:r>
          </a:p>
        </p:txBody>
      </p:sp>
      <p:pic>
        <p:nvPicPr>
          <p:cNvPr id="25603" name="Content Placeholder 3" descr="clock.tiff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rcRect l="-19174" r="-19174"/>
          <a:stretch>
            <a:fillRect/>
          </a:stretch>
        </p:blipFill>
        <p:spPr>
          <a:xfrm>
            <a:off x="609600" y="1219200"/>
            <a:ext cx="7467600" cy="4873625"/>
          </a:xfrm>
        </p:spPr>
      </p:pic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3505200" y="941388"/>
            <a:ext cx="2590800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200" b="1">
                <a:solidFill>
                  <a:srgbClr val="008000"/>
                </a:solidFill>
                <a:latin typeface="Century Schoolbook" pitchFamily="31" charset="0"/>
              </a:rPr>
              <a:t>En punto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5486400" y="1322388"/>
            <a:ext cx="2590800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200" b="1" dirty="0">
                <a:solidFill>
                  <a:srgbClr val="008000"/>
                </a:solidFill>
                <a:latin typeface="Century Schoolbook" pitchFamily="31" charset="0"/>
              </a:rPr>
              <a:t>Y </a:t>
            </a:r>
            <a:r>
              <a:rPr lang="en-US" sz="2200" b="1" dirty="0" err="1">
                <a:solidFill>
                  <a:srgbClr val="008000"/>
                </a:solidFill>
                <a:latin typeface="Century Schoolbook" pitchFamily="31" charset="0"/>
              </a:rPr>
              <a:t>cinco</a:t>
            </a:r>
            <a:endParaRPr lang="en-US" sz="2200" b="1" dirty="0">
              <a:solidFill>
                <a:srgbClr val="008000"/>
              </a:solidFill>
              <a:latin typeface="Century Schoolbook" pitchFamily="31" charset="0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6400800" y="2236788"/>
            <a:ext cx="2590800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200" b="1">
                <a:solidFill>
                  <a:srgbClr val="008000"/>
                </a:solidFill>
                <a:latin typeface="Century Schoolbook" pitchFamily="31" charset="0"/>
              </a:rPr>
              <a:t>Y diez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6781800" y="3379788"/>
            <a:ext cx="2590800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200" b="1">
                <a:solidFill>
                  <a:srgbClr val="008000"/>
                </a:solidFill>
                <a:latin typeface="Century Schoolbook" pitchFamily="31" charset="0"/>
              </a:rPr>
              <a:t>Y quince/</a:t>
            </a:r>
          </a:p>
          <a:p>
            <a:r>
              <a:rPr lang="en-US" sz="2200" b="1">
                <a:solidFill>
                  <a:srgbClr val="008000"/>
                </a:solidFill>
                <a:latin typeface="Century Schoolbook" pitchFamily="31" charset="0"/>
              </a:rPr>
              <a:t>Y cuarto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6400800" y="4572000"/>
            <a:ext cx="259080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200" b="1">
                <a:solidFill>
                  <a:srgbClr val="008000"/>
                </a:solidFill>
                <a:latin typeface="Century Schoolbook" pitchFamily="31" charset="0"/>
              </a:rPr>
              <a:t>Y veinte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5562600" y="5513388"/>
            <a:ext cx="2590800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200" b="1">
                <a:solidFill>
                  <a:srgbClr val="008000"/>
                </a:solidFill>
                <a:latin typeface="Century Schoolbook" pitchFamily="31" charset="0"/>
              </a:rPr>
              <a:t>Y veinticinco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3581400" y="5894388"/>
            <a:ext cx="2590800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200" b="1">
                <a:solidFill>
                  <a:srgbClr val="008000"/>
                </a:solidFill>
                <a:latin typeface="Century Schoolbook" pitchFamily="31" charset="0"/>
              </a:rPr>
              <a:t>Y treinta /</a:t>
            </a:r>
          </a:p>
          <a:p>
            <a:r>
              <a:rPr lang="en-US" sz="2200" b="1">
                <a:solidFill>
                  <a:srgbClr val="008000"/>
                </a:solidFill>
                <a:latin typeface="Century Schoolbook" pitchFamily="31" charset="0"/>
              </a:rPr>
              <a:t>Y media</a:t>
            </a:r>
          </a:p>
        </p:txBody>
      </p:sp>
      <p:cxnSp>
        <p:nvCxnSpPr>
          <p:cNvPr id="24" name="Straight Connector 23"/>
          <p:cNvCxnSpPr>
            <a:cxnSpLocks noChangeShapeType="1"/>
          </p:cNvCxnSpPr>
          <p:nvPr/>
        </p:nvCxnSpPr>
        <p:spPr bwMode="auto">
          <a:xfrm rot="5400000">
            <a:off x="2705894" y="3544094"/>
            <a:ext cx="3276600" cy="1588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5000" dir="5400000" rotWithShape="0">
              <a:srgbClr val="808080">
                <a:alpha val="39999"/>
              </a:srgbClr>
            </a:outerShdw>
          </a:effectLst>
        </p:spPr>
      </p:cxnSp>
      <p:sp>
        <p:nvSpPr>
          <p:cNvPr id="25612" name="TextBox 25"/>
          <p:cNvSpPr txBox="1">
            <a:spLocks noChangeArrowheads="1"/>
          </p:cNvSpPr>
          <p:nvPr/>
        </p:nvSpPr>
        <p:spPr bwMode="auto">
          <a:xfrm>
            <a:off x="4800600" y="3048000"/>
            <a:ext cx="838200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7100" b="1">
                <a:solidFill>
                  <a:srgbClr val="008000"/>
                </a:solidFill>
                <a:latin typeface="Century Schoolbook" pitchFamily="31" charset="0"/>
              </a:rPr>
              <a:t>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 bwMode="auto">
          <a:xfrm>
            <a:off x="609600" y="-304800"/>
            <a:ext cx="7467600" cy="1143000"/>
          </a:xfrm>
        </p:spPr>
        <p:txBody>
          <a:bodyPr/>
          <a:lstStyle/>
          <a:p>
            <a:pPr algn="ctr" eaLnBrk="1" hangingPunct="1"/>
            <a:r>
              <a:rPr lang="en-US" sz="5000" b="1" cap="none" dirty="0" smtClean="0">
                <a:ea typeface="ＭＳ Ｐゴシック" pitchFamily="31" charset="-128"/>
              </a:rPr>
              <a:t>AFTER HALF  HOUR</a:t>
            </a:r>
          </a:p>
        </p:txBody>
      </p:sp>
      <p:pic>
        <p:nvPicPr>
          <p:cNvPr id="12291" name="Content Placeholder 3" descr="clock.tiff"/>
          <p:cNvPicPr>
            <a:picLocks noGrp="1" noChangeAspect="1"/>
          </p:cNvPicPr>
          <p:nvPr>
            <p:ph sz="quarter" idx="1"/>
          </p:nvPr>
        </p:nvPicPr>
        <p:blipFill>
          <a:blip r:embed="rId3"/>
          <a:srcRect l="-19174" r="-19174"/>
          <a:stretch>
            <a:fillRect/>
          </a:stretch>
        </p:blipFill>
        <p:spPr>
          <a:xfrm>
            <a:off x="609600" y="1219200"/>
            <a:ext cx="7467600" cy="4873625"/>
          </a:xfrm>
        </p:spPr>
      </p:pic>
      <p:sp>
        <p:nvSpPr>
          <p:cNvPr id="12292" name="TextBox 15"/>
          <p:cNvSpPr txBox="1">
            <a:spLocks noChangeArrowheads="1"/>
          </p:cNvSpPr>
          <p:nvPr/>
        </p:nvSpPr>
        <p:spPr bwMode="auto">
          <a:xfrm>
            <a:off x="3505200" y="941388"/>
            <a:ext cx="2590800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200" b="1">
                <a:solidFill>
                  <a:srgbClr val="008000"/>
                </a:solidFill>
                <a:latin typeface="Century Schoolbook" pitchFamily="31" charset="0"/>
              </a:rPr>
              <a:t>En punto</a:t>
            </a:r>
          </a:p>
        </p:txBody>
      </p:sp>
      <p:sp>
        <p:nvSpPr>
          <p:cNvPr id="12293" name="TextBox 16"/>
          <p:cNvSpPr txBox="1">
            <a:spLocks noChangeArrowheads="1"/>
          </p:cNvSpPr>
          <p:nvPr/>
        </p:nvSpPr>
        <p:spPr bwMode="auto">
          <a:xfrm>
            <a:off x="5486400" y="1322388"/>
            <a:ext cx="2590800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200" b="1">
                <a:solidFill>
                  <a:srgbClr val="008000"/>
                </a:solidFill>
                <a:latin typeface="Century Schoolbook" pitchFamily="31" charset="0"/>
              </a:rPr>
              <a:t>Y cinco</a:t>
            </a:r>
          </a:p>
        </p:txBody>
      </p:sp>
      <p:sp>
        <p:nvSpPr>
          <p:cNvPr id="12294" name="TextBox 17"/>
          <p:cNvSpPr txBox="1">
            <a:spLocks noChangeArrowheads="1"/>
          </p:cNvSpPr>
          <p:nvPr/>
        </p:nvSpPr>
        <p:spPr bwMode="auto">
          <a:xfrm>
            <a:off x="6400800" y="2236788"/>
            <a:ext cx="2590800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200" b="1">
                <a:solidFill>
                  <a:srgbClr val="008000"/>
                </a:solidFill>
                <a:latin typeface="Century Schoolbook" pitchFamily="31" charset="0"/>
              </a:rPr>
              <a:t>Y diez</a:t>
            </a:r>
          </a:p>
        </p:txBody>
      </p:sp>
      <p:sp>
        <p:nvSpPr>
          <p:cNvPr id="12295" name="TextBox 18"/>
          <p:cNvSpPr txBox="1">
            <a:spLocks noChangeArrowheads="1"/>
          </p:cNvSpPr>
          <p:nvPr/>
        </p:nvSpPr>
        <p:spPr bwMode="auto">
          <a:xfrm>
            <a:off x="6781800" y="3379788"/>
            <a:ext cx="2590800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200" b="1">
                <a:solidFill>
                  <a:srgbClr val="008000"/>
                </a:solidFill>
                <a:latin typeface="Century Schoolbook" pitchFamily="31" charset="0"/>
              </a:rPr>
              <a:t>Y quince/</a:t>
            </a:r>
          </a:p>
          <a:p>
            <a:r>
              <a:rPr lang="en-US" sz="2200" b="1">
                <a:solidFill>
                  <a:srgbClr val="008000"/>
                </a:solidFill>
                <a:latin typeface="Century Schoolbook" pitchFamily="31" charset="0"/>
              </a:rPr>
              <a:t>Y cuarto</a:t>
            </a:r>
          </a:p>
        </p:txBody>
      </p:sp>
      <p:sp>
        <p:nvSpPr>
          <p:cNvPr id="12296" name="TextBox 19"/>
          <p:cNvSpPr txBox="1">
            <a:spLocks noChangeArrowheads="1"/>
          </p:cNvSpPr>
          <p:nvPr/>
        </p:nvSpPr>
        <p:spPr bwMode="auto">
          <a:xfrm>
            <a:off x="6400800" y="4572000"/>
            <a:ext cx="259080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200" b="1">
                <a:solidFill>
                  <a:srgbClr val="008000"/>
                </a:solidFill>
                <a:latin typeface="Century Schoolbook" pitchFamily="31" charset="0"/>
              </a:rPr>
              <a:t>Y veinte</a:t>
            </a:r>
          </a:p>
        </p:txBody>
      </p:sp>
      <p:sp>
        <p:nvSpPr>
          <p:cNvPr id="12297" name="TextBox 20"/>
          <p:cNvSpPr txBox="1">
            <a:spLocks noChangeArrowheads="1"/>
          </p:cNvSpPr>
          <p:nvPr/>
        </p:nvSpPr>
        <p:spPr bwMode="auto">
          <a:xfrm>
            <a:off x="5562600" y="5513388"/>
            <a:ext cx="2590800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200" b="1">
                <a:solidFill>
                  <a:srgbClr val="008000"/>
                </a:solidFill>
                <a:latin typeface="Century Schoolbook" pitchFamily="31" charset="0"/>
              </a:rPr>
              <a:t>Y veinticinco</a:t>
            </a:r>
          </a:p>
        </p:txBody>
      </p:sp>
      <p:sp>
        <p:nvSpPr>
          <p:cNvPr id="12298" name="TextBox 21"/>
          <p:cNvSpPr txBox="1">
            <a:spLocks noChangeArrowheads="1"/>
          </p:cNvSpPr>
          <p:nvPr/>
        </p:nvSpPr>
        <p:spPr bwMode="auto">
          <a:xfrm>
            <a:off x="3581400" y="5894388"/>
            <a:ext cx="2590800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200" b="1">
                <a:solidFill>
                  <a:srgbClr val="008000"/>
                </a:solidFill>
                <a:latin typeface="Century Schoolbook" pitchFamily="31" charset="0"/>
              </a:rPr>
              <a:t>Y treinta /</a:t>
            </a:r>
          </a:p>
          <a:p>
            <a:r>
              <a:rPr lang="en-US" sz="2200" b="1">
                <a:solidFill>
                  <a:srgbClr val="008000"/>
                </a:solidFill>
                <a:latin typeface="Century Schoolbook" pitchFamily="31" charset="0"/>
              </a:rPr>
              <a:t>Y media</a:t>
            </a:r>
          </a:p>
        </p:txBody>
      </p:sp>
      <p:cxnSp>
        <p:nvCxnSpPr>
          <p:cNvPr id="24" name="Straight Connector 23"/>
          <p:cNvCxnSpPr>
            <a:cxnSpLocks noChangeShapeType="1"/>
          </p:cNvCxnSpPr>
          <p:nvPr/>
        </p:nvCxnSpPr>
        <p:spPr bwMode="auto">
          <a:xfrm rot="5400000">
            <a:off x="2705894" y="3544094"/>
            <a:ext cx="3276600" cy="1588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5000" dir="5400000" rotWithShape="0">
              <a:srgbClr val="808080">
                <a:alpha val="39999"/>
              </a:srgbClr>
            </a:outerShdw>
          </a:effectLst>
        </p:spPr>
      </p:cxnSp>
      <p:sp>
        <p:nvSpPr>
          <p:cNvPr id="12300" name="TextBox 25"/>
          <p:cNvSpPr txBox="1">
            <a:spLocks noChangeArrowheads="1"/>
          </p:cNvSpPr>
          <p:nvPr/>
        </p:nvSpPr>
        <p:spPr bwMode="auto">
          <a:xfrm>
            <a:off x="4800600" y="3048000"/>
            <a:ext cx="838200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7100" b="1">
                <a:solidFill>
                  <a:srgbClr val="008000"/>
                </a:solidFill>
                <a:latin typeface="Century Schoolbook" pitchFamily="31" charset="0"/>
              </a:rPr>
              <a:t>Y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2424113" y="3486150"/>
            <a:ext cx="1920875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b="1">
                <a:solidFill>
                  <a:srgbClr val="248AEA"/>
                </a:solidFill>
                <a:latin typeface="Century Schoolbook" pitchFamily="31" charset="0"/>
              </a:rPr>
              <a:t>menos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879600" y="5513388"/>
            <a:ext cx="2590800" cy="768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b="1" dirty="0" err="1" smtClean="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</a:rPr>
              <a:t>Menos</a:t>
            </a:r>
            <a:r>
              <a:rPr lang="en-US" sz="2200" b="1" dirty="0" smtClean="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</a:rPr>
              <a:t> </a:t>
            </a:r>
            <a:r>
              <a:rPr lang="en-US" sz="2200" b="1" dirty="0" err="1" smtClean="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</a:rPr>
              <a:t>veinticinco</a:t>
            </a:r>
            <a:endParaRPr lang="en-US" sz="2200" b="1" dirty="0">
              <a:solidFill>
                <a:schemeClr val="bg2">
                  <a:lumMod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584200" y="1355725"/>
            <a:ext cx="259080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2200" b="1" dirty="0" err="1" smtClean="0">
                <a:solidFill>
                  <a:srgbClr val="248AEA"/>
                </a:solidFill>
                <a:latin typeface="Century Schoolbook" pitchFamily="31" charset="0"/>
              </a:rPr>
              <a:t>Menos</a:t>
            </a:r>
            <a:r>
              <a:rPr lang="en-US" sz="2200" b="1" dirty="0" smtClean="0">
                <a:solidFill>
                  <a:srgbClr val="248AEA"/>
                </a:solidFill>
                <a:latin typeface="Century Schoolbook" pitchFamily="31" charset="0"/>
              </a:rPr>
              <a:t> </a:t>
            </a:r>
            <a:r>
              <a:rPr lang="en-US" sz="2200" b="1" dirty="0" err="1" smtClean="0">
                <a:solidFill>
                  <a:srgbClr val="248AEA"/>
                </a:solidFill>
                <a:latin typeface="Century Schoolbook" pitchFamily="31" charset="0"/>
              </a:rPr>
              <a:t>cinco</a:t>
            </a:r>
            <a:endParaRPr lang="en-US" sz="2200" b="1" dirty="0">
              <a:solidFill>
                <a:srgbClr val="248AEA"/>
              </a:solidFill>
              <a:latin typeface="Century Schoolbook" pitchFamily="31" charset="0"/>
            </a:endParaRP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-207963" y="2236788"/>
            <a:ext cx="2590801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2200" b="1" dirty="0" err="1" smtClean="0">
                <a:solidFill>
                  <a:srgbClr val="248AEA"/>
                </a:solidFill>
                <a:latin typeface="Century Schoolbook" pitchFamily="31" charset="0"/>
              </a:rPr>
              <a:t>Menos</a:t>
            </a:r>
            <a:r>
              <a:rPr lang="en-US" sz="2200" b="1" dirty="0" smtClean="0">
                <a:solidFill>
                  <a:srgbClr val="248AEA"/>
                </a:solidFill>
                <a:latin typeface="Century Schoolbook" pitchFamily="31" charset="0"/>
              </a:rPr>
              <a:t> </a:t>
            </a:r>
            <a:r>
              <a:rPr lang="en-US" sz="2200" b="1" dirty="0" err="1" smtClean="0">
                <a:solidFill>
                  <a:srgbClr val="248AEA"/>
                </a:solidFill>
                <a:latin typeface="Century Schoolbook" pitchFamily="31" charset="0"/>
              </a:rPr>
              <a:t>diez</a:t>
            </a:r>
            <a:endParaRPr lang="en-US" sz="2200" b="1" dirty="0">
              <a:solidFill>
                <a:srgbClr val="248AEA"/>
              </a:solidFill>
              <a:latin typeface="Century Schoolbook" pitchFamily="31" charset="0"/>
            </a:endParaRP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-527050" y="3225800"/>
            <a:ext cx="25908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2200" b="1" dirty="0" err="1">
                <a:solidFill>
                  <a:srgbClr val="248AEA"/>
                </a:solidFill>
                <a:latin typeface="Century Schoolbook" pitchFamily="31" charset="0"/>
              </a:rPr>
              <a:t>Menos</a:t>
            </a:r>
            <a:r>
              <a:rPr lang="en-US" sz="2200" b="1" dirty="0">
                <a:solidFill>
                  <a:srgbClr val="248AEA"/>
                </a:solidFill>
                <a:latin typeface="Century Schoolbook" pitchFamily="31" charset="0"/>
              </a:rPr>
              <a:t> quince/</a:t>
            </a:r>
          </a:p>
          <a:p>
            <a:pPr algn="r"/>
            <a:r>
              <a:rPr lang="en-US" sz="2200" b="1" dirty="0" err="1" smtClean="0">
                <a:solidFill>
                  <a:srgbClr val="248AEA"/>
                </a:solidFill>
                <a:latin typeface="Century Schoolbook" pitchFamily="31" charset="0"/>
              </a:rPr>
              <a:t>Menos</a:t>
            </a:r>
            <a:r>
              <a:rPr lang="en-US" sz="2200" b="1" dirty="0" smtClean="0">
                <a:solidFill>
                  <a:srgbClr val="248AEA"/>
                </a:solidFill>
                <a:latin typeface="Century Schoolbook" pitchFamily="31" charset="0"/>
              </a:rPr>
              <a:t> </a:t>
            </a:r>
            <a:r>
              <a:rPr lang="en-US" sz="2200" b="1" dirty="0" err="1" smtClean="0">
                <a:solidFill>
                  <a:srgbClr val="248AEA"/>
                </a:solidFill>
                <a:latin typeface="Century Schoolbook" pitchFamily="31" charset="0"/>
              </a:rPr>
              <a:t>cuarto</a:t>
            </a:r>
            <a:endParaRPr lang="en-US" sz="2200" b="1" dirty="0">
              <a:solidFill>
                <a:srgbClr val="248AEA"/>
              </a:solidFill>
              <a:latin typeface="Century Schoolbook" pitchFamily="31" charset="0"/>
            </a:endParaRP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-207963" y="4557713"/>
            <a:ext cx="2590801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2200" b="1" dirty="0" err="1" smtClean="0">
                <a:solidFill>
                  <a:srgbClr val="248AEA"/>
                </a:solidFill>
                <a:latin typeface="Century Schoolbook" pitchFamily="31" charset="0"/>
              </a:rPr>
              <a:t>Menos</a:t>
            </a:r>
            <a:r>
              <a:rPr lang="en-US" sz="2200" b="1" dirty="0" smtClean="0">
                <a:solidFill>
                  <a:srgbClr val="248AEA"/>
                </a:solidFill>
                <a:latin typeface="Century Schoolbook" pitchFamily="31" charset="0"/>
              </a:rPr>
              <a:t> </a:t>
            </a:r>
            <a:r>
              <a:rPr lang="en-US" sz="2200" b="1" dirty="0" err="1" smtClean="0">
                <a:solidFill>
                  <a:srgbClr val="248AEA"/>
                </a:solidFill>
                <a:latin typeface="Century Schoolbook" pitchFamily="31" charset="0"/>
              </a:rPr>
              <a:t>veinte</a:t>
            </a:r>
            <a:endParaRPr lang="en-US" sz="2200" b="1" dirty="0">
              <a:solidFill>
                <a:srgbClr val="248AEA"/>
              </a:solidFill>
              <a:latin typeface="Century Schoolbook" pitchFamily="31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etc.usf.edu/clipart/34100/34194/nclock-10-00_34194_lg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1371600"/>
            <a:ext cx="61722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TextBox 4"/>
          <p:cNvSpPr txBox="1">
            <a:spLocks noChangeArrowheads="1"/>
          </p:cNvSpPr>
          <p:nvPr/>
        </p:nvSpPr>
        <p:spPr bwMode="auto">
          <a:xfrm>
            <a:off x="6934200" y="5562600"/>
            <a:ext cx="1833563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6000">
                <a:latin typeface="Calibri" pitchFamily="17" charset="0"/>
              </a:rPr>
              <a:t>A.M. </a:t>
            </a:r>
          </a:p>
        </p:txBody>
      </p:sp>
      <p:sp>
        <p:nvSpPr>
          <p:cNvPr id="2052" name="Rectangle 4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err="1" smtClean="0"/>
              <a:t>Qué</a:t>
            </a:r>
            <a:r>
              <a:rPr lang="en-US" dirty="0" smtClean="0"/>
              <a:t> </a:t>
            </a:r>
            <a:r>
              <a:rPr lang="en-US" dirty="0" err="1" smtClean="0"/>
              <a:t>hora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?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etc.usf.edu/clipart/33900/33924/nclock-05-30_33924_lg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0"/>
            <a:ext cx="6667500" cy="666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TextBox 2"/>
          <p:cNvSpPr txBox="1">
            <a:spLocks noChangeArrowheads="1"/>
          </p:cNvSpPr>
          <p:nvPr/>
        </p:nvSpPr>
        <p:spPr bwMode="auto">
          <a:xfrm>
            <a:off x="6934200" y="5562600"/>
            <a:ext cx="1703388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6000">
                <a:latin typeface="Calibri" pitchFamily="17" charset="0"/>
              </a:rPr>
              <a:t>P.M.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etc.usf.edu/clipart/33700/33759/nclock-02-45_33759_md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52400"/>
            <a:ext cx="63246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TextBox 3"/>
          <p:cNvSpPr txBox="1">
            <a:spLocks noChangeArrowheads="1"/>
          </p:cNvSpPr>
          <p:nvPr/>
        </p:nvSpPr>
        <p:spPr bwMode="auto">
          <a:xfrm>
            <a:off x="6934200" y="5562600"/>
            <a:ext cx="1703388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6000">
                <a:latin typeface="Calibri" pitchFamily="17" charset="0"/>
              </a:rPr>
              <a:t>P.M.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11:55 on a clock. Time for decisions Stock Photo - 82319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33400"/>
            <a:ext cx="9018588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TextBox 2"/>
          <p:cNvSpPr txBox="1">
            <a:spLocks noChangeArrowheads="1"/>
          </p:cNvSpPr>
          <p:nvPr/>
        </p:nvSpPr>
        <p:spPr bwMode="auto">
          <a:xfrm>
            <a:off x="6934200" y="5562600"/>
            <a:ext cx="1703388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6000">
                <a:latin typeface="Calibri" pitchFamily="17" charset="0"/>
              </a:rPr>
              <a:t>P.M.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www.icoachmath.com/image_md/Digital%20Clock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1371600"/>
            <a:ext cx="593407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TextBox 2"/>
          <p:cNvSpPr txBox="1">
            <a:spLocks noChangeArrowheads="1"/>
          </p:cNvSpPr>
          <p:nvPr/>
        </p:nvSpPr>
        <p:spPr bwMode="auto">
          <a:xfrm>
            <a:off x="6934200" y="5562600"/>
            <a:ext cx="18542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6000">
                <a:latin typeface="Calibri" pitchFamily="17" charset="0"/>
              </a:rPr>
              <a:t>A.M.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nrich.maths.org/content/98/10/penta1/icon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914400"/>
            <a:ext cx="46482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TextBox 2"/>
          <p:cNvSpPr txBox="1">
            <a:spLocks noChangeArrowheads="1"/>
          </p:cNvSpPr>
          <p:nvPr/>
        </p:nvSpPr>
        <p:spPr bwMode="auto">
          <a:xfrm>
            <a:off x="6934200" y="5562600"/>
            <a:ext cx="1703388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6000">
                <a:latin typeface="Calibri" pitchFamily="17" charset="0"/>
              </a:rPr>
              <a:t>P.M.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http://anh.cs.luc.edu/170/notes/Ch3/digitalClock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066800"/>
            <a:ext cx="77470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TextBox 3"/>
          <p:cNvSpPr txBox="1">
            <a:spLocks noChangeArrowheads="1"/>
          </p:cNvSpPr>
          <p:nvPr/>
        </p:nvSpPr>
        <p:spPr bwMode="auto">
          <a:xfrm>
            <a:off x="6934200" y="5562600"/>
            <a:ext cx="1703388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6000">
                <a:latin typeface="Calibri" pitchFamily="17" charset="0"/>
              </a:rPr>
              <a:t>P.M.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images-en.busytrade.com/17483900020000200/Red-Silicon-Case-Lcd-Digital-Cloc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381000"/>
            <a:ext cx="5715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TextBox 2"/>
          <p:cNvSpPr txBox="1">
            <a:spLocks noChangeArrowheads="1"/>
          </p:cNvSpPr>
          <p:nvPr/>
        </p:nvSpPr>
        <p:spPr bwMode="auto">
          <a:xfrm>
            <a:off x="6934200" y="5562600"/>
            <a:ext cx="1703388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6000">
                <a:latin typeface="Calibri" pitchFamily="17" charset="0"/>
              </a:rPr>
              <a:t>P.M.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228600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en-US" sz="5100" b="1" u="sng" dirty="0" smtClean="0"/>
              <a:t>EL OBJETIVO:</a:t>
            </a:r>
            <a:endParaRPr lang="en-US" sz="51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143000"/>
            <a:ext cx="7467600" cy="48737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200" dirty="0" smtClean="0"/>
              <a:t>I can understand and say the time of day</a:t>
            </a:r>
          </a:p>
          <a:p>
            <a:pPr>
              <a:buNone/>
            </a:pPr>
            <a:r>
              <a:rPr lang="en-US" sz="3200" dirty="0" smtClean="0"/>
              <a:t>I can ask for the time</a:t>
            </a:r>
          </a:p>
          <a:p>
            <a:pPr>
              <a:buNone/>
            </a:pPr>
            <a:r>
              <a:rPr lang="en-US" sz="3200" dirty="0" smtClean="0"/>
              <a:t>I can write about daily routine</a:t>
            </a:r>
          </a:p>
          <a:p>
            <a:pPr>
              <a:buNone/>
            </a:pPr>
            <a:r>
              <a:rPr lang="en-US" sz="3200" dirty="0" smtClean="0"/>
              <a:t>I can ask others about daily routine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6000" dirty="0" smtClean="0"/>
              <a:t>La </a:t>
            </a:r>
            <a:r>
              <a:rPr lang="en-US" sz="6000" dirty="0" err="1" smtClean="0"/>
              <a:t>rutina</a:t>
            </a:r>
            <a:r>
              <a:rPr lang="en-US" sz="6000" dirty="0" smtClean="0"/>
              <a:t> </a:t>
            </a:r>
            <a:r>
              <a:rPr lang="en-US" sz="6000" dirty="0" err="1" smtClean="0"/>
              <a:t>diaria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447800"/>
            <a:ext cx="8534400" cy="54102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b="1" dirty="0" smtClean="0"/>
              <a:t> </a:t>
            </a:r>
            <a:r>
              <a:rPr lang="es-ES_tradnl" dirty="0" smtClean="0">
                <a:solidFill>
                  <a:srgbClr val="000000"/>
                </a:solidFill>
                <a:latin typeface="Cambria"/>
                <a:ea typeface="Cambria"/>
                <a:cs typeface="Times New Roman"/>
              </a:rPr>
              <a:t>¿</a:t>
            </a:r>
            <a:r>
              <a:rPr lang="en-US" b="1" dirty="0" err="1" smtClean="0"/>
              <a:t>Qué</a:t>
            </a:r>
            <a:r>
              <a:rPr lang="en-US" b="1" dirty="0" smtClean="0"/>
              <a:t> </a:t>
            </a:r>
            <a:r>
              <a:rPr lang="en-US" b="1" dirty="0" err="1" smtClean="0"/>
              <a:t>haces</a:t>
            </a:r>
            <a:r>
              <a:rPr lang="en-US" b="1" dirty="0" smtClean="0"/>
              <a:t> </a:t>
            </a:r>
            <a:r>
              <a:rPr lang="en-US" b="1" dirty="0" err="1" smtClean="0"/>
              <a:t>por</a:t>
            </a:r>
            <a:r>
              <a:rPr lang="en-US" b="1" dirty="0" smtClean="0"/>
              <a:t> la </a:t>
            </a:r>
            <a:r>
              <a:rPr lang="en-US" b="1" dirty="0" err="1" smtClean="0"/>
              <a:t>mañana</a:t>
            </a:r>
            <a:r>
              <a:rPr lang="en-US" b="1" dirty="0" smtClean="0"/>
              <a:t>?  What do you do in the morning?</a:t>
            </a:r>
          </a:p>
          <a:p>
            <a:pPr>
              <a:buNone/>
            </a:pPr>
            <a:r>
              <a:rPr lang="en-US" dirty="0" smtClean="0"/>
              <a:t>Me </a:t>
            </a:r>
            <a:r>
              <a:rPr lang="en-US" dirty="0" err="1" smtClean="0"/>
              <a:t>despierto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Me </a:t>
            </a:r>
            <a:r>
              <a:rPr lang="en-US" dirty="0" err="1" smtClean="0"/>
              <a:t>levanto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Me </a:t>
            </a:r>
            <a:r>
              <a:rPr lang="en-US" dirty="0" err="1" smtClean="0"/>
              <a:t>lavo</a:t>
            </a:r>
            <a:r>
              <a:rPr lang="en-US" dirty="0" smtClean="0"/>
              <a:t> la </a:t>
            </a:r>
            <a:r>
              <a:rPr lang="en-US" dirty="0" err="1" smtClean="0"/>
              <a:t>cara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Me </a:t>
            </a:r>
            <a:r>
              <a:rPr lang="en-US" dirty="0" err="1" smtClean="0"/>
              <a:t>cepillo</a:t>
            </a:r>
            <a:r>
              <a:rPr lang="en-US" dirty="0" smtClean="0"/>
              <a:t> los </a:t>
            </a:r>
            <a:r>
              <a:rPr lang="en-US" dirty="0" err="1" smtClean="0"/>
              <a:t>dientes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Me </a:t>
            </a:r>
            <a:r>
              <a:rPr lang="en-US" dirty="0" err="1" smtClean="0"/>
              <a:t>baño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Me </a:t>
            </a:r>
            <a:r>
              <a:rPr lang="en-US" dirty="0" err="1" smtClean="0"/>
              <a:t>seco</a:t>
            </a:r>
            <a:r>
              <a:rPr lang="en-US" dirty="0" smtClean="0"/>
              <a:t> con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toalla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Me </a:t>
            </a:r>
            <a:r>
              <a:rPr lang="en-US" dirty="0" err="1" smtClean="0"/>
              <a:t>seco</a:t>
            </a:r>
            <a:r>
              <a:rPr lang="en-US" dirty="0" smtClean="0"/>
              <a:t> el </a:t>
            </a:r>
            <a:r>
              <a:rPr lang="en-US" dirty="0" err="1" smtClean="0"/>
              <a:t>pelo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Me </a:t>
            </a:r>
            <a:r>
              <a:rPr lang="en-US" dirty="0" err="1" smtClean="0"/>
              <a:t>peino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Me </a:t>
            </a:r>
            <a:r>
              <a:rPr lang="en-US" dirty="0" err="1" smtClean="0"/>
              <a:t>pongo</a:t>
            </a:r>
            <a:r>
              <a:rPr lang="en-US" dirty="0" smtClean="0"/>
              <a:t> la </a:t>
            </a:r>
            <a:r>
              <a:rPr lang="en-US" dirty="0" err="1" smtClean="0"/>
              <a:t>ropa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Me </a:t>
            </a:r>
            <a:r>
              <a:rPr lang="en-US" dirty="0" err="1" smtClean="0"/>
              <a:t>voy</a:t>
            </a:r>
            <a:r>
              <a:rPr lang="en-US" dirty="0" smtClean="0"/>
              <a:t> a la </a:t>
            </a:r>
            <a:r>
              <a:rPr lang="en-US" dirty="0" err="1" smtClean="0"/>
              <a:t>escuela</a:t>
            </a:r>
            <a:endParaRPr lang="en-US" dirty="0" smtClean="0"/>
          </a:p>
          <a:p>
            <a:pPr>
              <a:buNone/>
            </a:pPr>
            <a:r>
              <a:rPr lang="en-US" dirty="0" err="1" smtClean="0"/>
              <a:t>Yo</a:t>
            </a:r>
            <a:r>
              <a:rPr lang="en-US" dirty="0" smtClean="0"/>
              <a:t> </a:t>
            </a:r>
            <a:r>
              <a:rPr lang="en-US" dirty="0" err="1" smtClean="0"/>
              <a:t>llego</a:t>
            </a:r>
            <a:r>
              <a:rPr lang="en-US" dirty="0" smtClean="0"/>
              <a:t> a la </a:t>
            </a:r>
            <a:r>
              <a:rPr lang="en-US" dirty="0" err="1" smtClean="0"/>
              <a:t>escuela</a:t>
            </a:r>
            <a:r>
              <a:rPr lang="en-US" dirty="0" smtClean="0"/>
              <a:t> a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ocho</a:t>
            </a:r>
            <a:r>
              <a:rPr lang="en-US" dirty="0" smtClean="0"/>
              <a:t> </a:t>
            </a:r>
            <a:r>
              <a:rPr lang="en-US" dirty="0" err="1" smtClean="0"/>
              <a:t>y</a:t>
            </a:r>
            <a:r>
              <a:rPr lang="en-US" dirty="0" smtClean="0"/>
              <a:t> media</a:t>
            </a:r>
          </a:p>
          <a:p>
            <a:pPr>
              <a:buNone/>
            </a:pPr>
            <a:r>
              <a:rPr lang="en-US" dirty="0" err="1" smtClean="0"/>
              <a:t>Yo</a:t>
            </a:r>
            <a:r>
              <a:rPr lang="en-US" dirty="0" smtClean="0"/>
              <a:t> </a:t>
            </a:r>
            <a:r>
              <a:rPr lang="en-US" dirty="0" err="1" smtClean="0"/>
              <a:t>tengo</a:t>
            </a:r>
            <a:r>
              <a:rPr lang="en-US" dirty="0" smtClean="0"/>
              <a:t> </a:t>
            </a:r>
            <a:r>
              <a:rPr lang="en-US" dirty="0" err="1" smtClean="0"/>
              <a:t>clase</a:t>
            </a:r>
            <a:r>
              <a:rPr lang="en-US" dirty="0" smtClean="0"/>
              <a:t> de </a:t>
            </a:r>
            <a:r>
              <a:rPr lang="en-US" dirty="0" err="1" smtClean="0"/>
              <a:t>español</a:t>
            </a:r>
            <a:r>
              <a:rPr lang="en-US" dirty="0" smtClean="0"/>
              <a:t>  a la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y</a:t>
            </a:r>
            <a:r>
              <a:rPr lang="en-US" dirty="0" smtClean="0"/>
              <a:t> </a:t>
            </a:r>
            <a:r>
              <a:rPr lang="en-US" dirty="0" err="1" smtClean="0"/>
              <a:t>cuarto</a:t>
            </a:r>
            <a:endParaRPr lang="en-US" dirty="0" smtClean="0"/>
          </a:p>
          <a:p>
            <a:pPr>
              <a:buNone/>
            </a:pPr>
            <a:r>
              <a:rPr lang="en-US" dirty="0" err="1" smtClean="0"/>
              <a:t>Yo</a:t>
            </a:r>
            <a:r>
              <a:rPr lang="en-US" dirty="0" smtClean="0"/>
              <a:t> </a:t>
            </a:r>
            <a:r>
              <a:rPr lang="en-US" dirty="0" err="1" smtClean="0"/>
              <a:t>salgo</a:t>
            </a:r>
            <a:r>
              <a:rPr lang="en-US" dirty="0" smtClean="0"/>
              <a:t> de la </a:t>
            </a:r>
            <a:r>
              <a:rPr lang="en-US" dirty="0" err="1" smtClean="0"/>
              <a:t>escuela</a:t>
            </a:r>
            <a:r>
              <a:rPr lang="en-US" dirty="0" smtClean="0"/>
              <a:t> a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cuatro</a:t>
            </a:r>
            <a:r>
              <a:rPr lang="en-US" dirty="0" smtClean="0"/>
              <a:t> </a:t>
            </a:r>
            <a:r>
              <a:rPr lang="en-US" dirty="0" err="1" smtClean="0"/>
              <a:t>y</a:t>
            </a:r>
            <a:r>
              <a:rPr lang="en-US" dirty="0" smtClean="0"/>
              <a:t> media</a:t>
            </a: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28600"/>
            <a:ext cx="8305800" cy="6245352"/>
          </a:xfrm>
        </p:spPr>
        <p:txBody>
          <a:bodyPr/>
          <a:lstStyle/>
          <a:p>
            <a:pPr>
              <a:buNone/>
            </a:pPr>
            <a:r>
              <a:rPr lang="es-ES_tradnl" b="1" dirty="0" smtClean="0">
                <a:solidFill>
                  <a:srgbClr val="000000"/>
                </a:solidFill>
                <a:latin typeface="Cambria"/>
                <a:ea typeface="Cambria"/>
                <a:cs typeface="Times New Roman"/>
              </a:rPr>
              <a:t>¿Qué hacer por la tarde?/ </a:t>
            </a:r>
            <a:r>
              <a:rPr lang="es-ES_tradnl" b="1" dirty="0" err="1" smtClean="0">
                <a:solidFill>
                  <a:srgbClr val="000000"/>
                </a:solidFill>
                <a:latin typeface="Cambria"/>
                <a:ea typeface="Cambria"/>
                <a:cs typeface="Times New Roman"/>
              </a:rPr>
              <a:t>What</a:t>
            </a:r>
            <a:r>
              <a:rPr lang="es-ES_tradnl" b="1" dirty="0" smtClean="0">
                <a:solidFill>
                  <a:srgbClr val="000000"/>
                </a:solidFill>
                <a:latin typeface="Cambria"/>
                <a:ea typeface="Cambria"/>
                <a:cs typeface="Times New Roman"/>
              </a:rPr>
              <a:t> do </a:t>
            </a:r>
            <a:r>
              <a:rPr lang="es-ES_tradnl" b="1" dirty="0" err="1" smtClean="0">
                <a:solidFill>
                  <a:srgbClr val="000000"/>
                </a:solidFill>
                <a:latin typeface="Cambria"/>
                <a:ea typeface="Cambria"/>
                <a:cs typeface="Times New Roman"/>
              </a:rPr>
              <a:t>you</a:t>
            </a:r>
            <a:r>
              <a:rPr lang="es-ES_tradnl" b="1" dirty="0" smtClean="0">
                <a:solidFill>
                  <a:srgbClr val="000000"/>
                </a:solidFill>
                <a:latin typeface="Cambria"/>
                <a:ea typeface="Cambria"/>
                <a:cs typeface="Times New Roman"/>
              </a:rPr>
              <a:t> in </a:t>
            </a:r>
            <a:r>
              <a:rPr lang="es-ES_tradnl" b="1" dirty="0" err="1" smtClean="0">
                <a:solidFill>
                  <a:srgbClr val="000000"/>
                </a:solidFill>
                <a:latin typeface="Cambria"/>
                <a:ea typeface="Cambria"/>
                <a:cs typeface="Times New Roman"/>
              </a:rPr>
              <a:t>the</a:t>
            </a:r>
            <a:r>
              <a:rPr lang="es-ES_tradnl" b="1" dirty="0" smtClean="0">
                <a:solidFill>
                  <a:srgbClr val="000000"/>
                </a:solidFill>
                <a:latin typeface="Cambria"/>
                <a:ea typeface="Cambria"/>
                <a:cs typeface="Times New Roman"/>
              </a:rPr>
              <a:t> </a:t>
            </a:r>
            <a:r>
              <a:rPr lang="es-ES_tradnl" b="1" dirty="0" err="1" smtClean="0">
                <a:solidFill>
                  <a:srgbClr val="000000"/>
                </a:solidFill>
                <a:latin typeface="Cambria"/>
                <a:ea typeface="Cambria"/>
                <a:cs typeface="Times New Roman"/>
              </a:rPr>
              <a:t>afternoon</a:t>
            </a:r>
            <a:r>
              <a:rPr lang="es-ES_tradnl" b="1" dirty="0" smtClean="0">
                <a:solidFill>
                  <a:srgbClr val="000000"/>
                </a:solidFill>
                <a:latin typeface="Cambria"/>
                <a:ea typeface="Cambria"/>
                <a:cs typeface="Times New Roman"/>
              </a:rPr>
              <a:t>?</a:t>
            </a:r>
            <a:endParaRPr lang="en-US" b="1" dirty="0" smtClean="0"/>
          </a:p>
          <a:p>
            <a:pPr>
              <a:buNone/>
            </a:pPr>
            <a:r>
              <a:rPr lang="en-US" dirty="0" err="1" smtClean="0"/>
              <a:t>Yo</a:t>
            </a:r>
            <a:r>
              <a:rPr lang="en-US" dirty="0" smtClean="0"/>
              <a:t> </a:t>
            </a:r>
            <a:r>
              <a:rPr lang="en-US" dirty="0" err="1" smtClean="0"/>
              <a:t>regreso</a:t>
            </a:r>
            <a:r>
              <a:rPr lang="en-US" dirty="0" smtClean="0"/>
              <a:t> a la casa a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cinco</a:t>
            </a:r>
            <a:r>
              <a:rPr lang="en-US" dirty="0" smtClean="0"/>
              <a:t> </a:t>
            </a:r>
            <a:r>
              <a:rPr lang="en-US" dirty="0" err="1" smtClean="0"/>
              <a:t>y</a:t>
            </a:r>
            <a:r>
              <a:rPr lang="en-US" dirty="0" smtClean="0"/>
              <a:t> media</a:t>
            </a:r>
          </a:p>
          <a:p>
            <a:pPr>
              <a:buNone/>
            </a:pPr>
            <a:r>
              <a:rPr lang="en-US" dirty="0" err="1" smtClean="0"/>
              <a:t>Yo</a:t>
            </a:r>
            <a:r>
              <a:rPr lang="en-US" dirty="0" smtClean="0"/>
              <a:t> </a:t>
            </a:r>
            <a:r>
              <a:rPr lang="en-US" dirty="0" err="1" smtClean="0"/>
              <a:t>veo</a:t>
            </a:r>
            <a:r>
              <a:rPr lang="en-US" dirty="0" smtClean="0"/>
              <a:t> la </a:t>
            </a:r>
            <a:r>
              <a:rPr lang="en-US" dirty="0" err="1" smtClean="0"/>
              <a:t>televisión</a:t>
            </a:r>
            <a:endParaRPr lang="en-US" dirty="0" smtClean="0"/>
          </a:p>
          <a:p>
            <a:pPr>
              <a:buNone/>
            </a:pPr>
            <a:r>
              <a:rPr lang="en-US" dirty="0" err="1" smtClean="0"/>
              <a:t>Yo</a:t>
            </a:r>
            <a:r>
              <a:rPr lang="en-US" dirty="0" smtClean="0"/>
              <a:t> </a:t>
            </a:r>
            <a:r>
              <a:rPr lang="en-US" dirty="0" err="1" smtClean="0"/>
              <a:t>hago</a:t>
            </a:r>
            <a:r>
              <a:rPr lang="en-US" dirty="0" smtClean="0"/>
              <a:t> la </a:t>
            </a:r>
            <a:r>
              <a:rPr lang="en-US" dirty="0" err="1" smtClean="0"/>
              <a:t>tarea</a:t>
            </a:r>
            <a:endParaRPr lang="en-US" dirty="0" smtClean="0"/>
          </a:p>
          <a:p>
            <a:pPr>
              <a:buNone/>
            </a:pPr>
            <a:r>
              <a:rPr lang="en-US" dirty="0" err="1" smtClean="0"/>
              <a:t>Yo</a:t>
            </a:r>
            <a:r>
              <a:rPr lang="en-US" dirty="0" smtClean="0"/>
              <a:t> </a:t>
            </a:r>
            <a:r>
              <a:rPr lang="en-US" dirty="0" err="1" smtClean="0"/>
              <a:t>leo</a:t>
            </a:r>
            <a:endParaRPr lang="en-US" dirty="0" smtClean="0"/>
          </a:p>
          <a:p>
            <a:pPr>
              <a:buNone/>
            </a:pPr>
            <a:r>
              <a:rPr lang="en-US" dirty="0" err="1" smtClean="0"/>
              <a:t>Yo</a:t>
            </a:r>
            <a:r>
              <a:rPr lang="en-US" dirty="0" smtClean="0"/>
              <a:t> </a:t>
            </a:r>
            <a:r>
              <a:rPr lang="en-US" dirty="0" err="1" smtClean="0"/>
              <a:t>escribo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s-ES_tradnl" b="1" dirty="0" smtClean="0">
                <a:solidFill>
                  <a:srgbClr val="000000"/>
                </a:solidFill>
                <a:latin typeface="Cambria"/>
                <a:ea typeface="Cambria"/>
                <a:cs typeface="Times New Roman"/>
              </a:rPr>
              <a:t>¿Qué hacer por la noche?/ </a:t>
            </a:r>
            <a:r>
              <a:rPr lang="es-ES_tradnl" b="1" dirty="0" err="1" smtClean="0">
                <a:solidFill>
                  <a:srgbClr val="000000"/>
                </a:solidFill>
                <a:latin typeface="Cambria"/>
                <a:ea typeface="Cambria"/>
                <a:cs typeface="Times New Roman"/>
              </a:rPr>
              <a:t>What</a:t>
            </a:r>
            <a:r>
              <a:rPr lang="es-ES_tradnl" b="1" dirty="0" smtClean="0">
                <a:solidFill>
                  <a:srgbClr val="000000"/>
                </a:solidFill>
                <a:latin typeface="Cambria"/>
                <a:ea typeface="Cambria"/>
                <a:cs typeface="Times New Roman"/>
              </a:rPr>
              <a:t> do </a:t>
            </a:r>
            <a:r>
              <a:rPr lang="es-ES_tradnl" b="1" dirty="0" err="1" smtClean="0">
                <a:solidFill>
                  <a:srgbClr val="000000"/>
                </a:solidFill>
                <a:latin typeface="Cambria"/>
                <a:ea typeface="Cambria"/>
                <a:cs typeface="Times New Roman"/>
              </a:rPr>
              <a:t>you</a:t>
            </a:r>
            <a:r>
              <a:rPr lang="es-ES_tradnl" b="1" dirty="0" smtClean="0">
                <a:solidFill>
                  <a:srgbClr val="000000"/>
                </a:solidFill>
                <a:latin typeface="Cambria"/>
                <a:ea typeface="Cambria"/>
                <a:cs typeface="Times New Roman"/>
              </a:rPr>
              <a:t> do at night?</a:t>
            </a:r>
            <a:endParaRPr lang="en-US" b="1" dirty="0" smtClean="0"/>
          </a:p>
          <a:p>
            <a:pPr>
              <a:buNone/>
            </a:pPr>
            <a:r>
              <a:rPr lang="en-US" dirty="0" smtClean="0"/>
              <a:t>Me </a:t>
            </a:r>
            <a:r>
              <a:rPr lang="en-US" dirty="0" err="1" smtClean="0"/>
              <a:t>quito</a:t>
            </a:r>
            <a:r>
              <a:rPr lang="en-US" dirty="0" smtClean="0"/>
              <a:t> la </a:t>
            </a:r>
            <a:r>
              <a:rPr lang="en-US" dirty="0" err="1" smtClean="0"/>
              <a:t>ropa</a:t>
            </a:r>
            <a:r>
              <a:rPr lang="en-US" dirty="0" smtClean="0"/>
              <a:t> a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ocho</a:t>
            </a:r>
            <a:r>
              <a:rPr lang="en-US" dirty="0" smtClean="0"/>
              <a:t> </a:t>
            </a:r>
            <a:r>
              <a:rPr lang="en-US" dirty="0" err="1" smtClean="0"/>
              <a:t>y</a:t>
            </a:r>
            <a:r>
              <a:rPr lang="en-US" dirty="0" smtClean="0"/>
              <a:t> media</a:t>
            </a:r>
          </a:p>
          <a:p>
            <a:pPr>
              <a:buNone/>
            </a:pPr>
            <a:r>
              <a:rPr lang="en-US" dirty="0" smtClean="0"/>
              <a:t>Me </a:t>
            </a:r>
            <a:r>
              <a:rPr lang="en-US" dirty="0" err="1" smtClean="0"/>
              <a:t>ponto</a:t>
            </a:r>
            <a:r>
              <a:rPr lang="en-US" dirty="0" smtClean="0"/>
              <a:t> la </a:t>
            </a:r>
            <a:r>
              <a:rPr lang="en-US" dirty="0" err="1" smtClean="0"/>
              <a:t>pijamas</a:t>
            </a:r>
            <a:r>
              <a:rPr lang="en-US" dirty="0" smtClean="0"/>
              <a:t> a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nueve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Me </a:t>
            </a:r>
            <a:r>
              <a:rPr lang="en-US" dirty="0" err="1" smtClean="0"/>
              <a:t>cepillo</a:t>
            </a:r>
            <a:r>
              <a:rPr lang="en-US" dirty="0" smtClean="0"/>
              <a:t> los </a:t>
            </a:r>
            <a:r>
              <a:rPr lang="en-US" dirty="0" err="1" smtClean="0"/>
              <a:t>dientes</a:t>
            </a:r>
            <a:r>
              <a:rPr lang="en-US" dirty="0" smtClean="0"/>
              <a:t> a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nueve</a:t>
            </a:r>
            <a:r>
              <a:rPr lang="en-US" dirty="0" smtClean="0"/>
              <a:t> </a:t>
            </a:r>
            <a:r>
              <a:rPr lang="en-US" dirty="0" err="1" smtClean="0"/>
              <a:t>y</a:t>
            </a:r>
            <a:r>
              <a:rPr lang="en-US" dirty="0" smtClean="0"/>
              <a:t> </a:t>
            </a:r>
            <a:r>
              <a:rPr lang="en-US" dirty="0" err="1" smtClean="0"/>
              <a:t>cuarto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Me </a:t>
            </a:r>
            <a:r>
              <a:rPr lang="en-US" dirty="0" err="1" smtClean="0"/>
              <a:t>acuesto</a:t>
            </a:r>
            <a:r>
              <a:rPr lang="en-US" dirty="0" smtClean="0"/>
              <a:t> a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diez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Me </a:t>
            </a:r>
            <a:r>
              <a:rPr lang="en-US" dirty="0" err="1" smtClean="0"/>
              <a:t>duermo</a:t>
            </a:r>
            <a:r>
              <a:rPr lang="en-US" dirty="0" smtClean="0"/>
              <a:t> a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diez</a:t>
            </a:r>
            <a:r>
              <a:rPr lang="en-US" dirty="0" smtClean="0"/>
              <a:t> </a:t>
            </a:r>
            <a:r>
              <a:rPr lang="en-US" dirty="0" err="1" smtClean="0"/>
              <a:t>y</a:t>
            </a:r>
            <a:r>
              <a:rPr lang="en-US" dirty="0" smtClean="0"/>
              <a:t> </a:t>
            </a:r>
            <a:r>
              <a:rPr lang="en-US" dirty="0" err="1" smtClean="0"/>
              <a:t>veinte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534400" cy="1143000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 smtClean="0"/>
              <a:t>Example of a Daily Routine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600200"/>
            <a:ext cx="7620000" cy="487375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b="1" dirty="0" err="1" smtClean="0"/>
              <a:t>Primero</a:t>
            </a:r>
            <a:r>
              <a:rPr lang="en-US" dirty="0" smtClean="0"/>
              <a:t>, me </a:t>
            </a:r>
            <a:r>
              <a:rPr lang="en-US" dirty="0" err="1" smtClean="0"/>
              <a:t>levando</a:t>
            </a:r>
            <a:r>
              <a:rPr lang="en-US" dirty="0" smtClean="0"/>
              <a:t> a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cinco</a:t>
            </a:r>
            <a:r>
              <a:rPr lang="en-US" dirty="0" smtClean="0"/>
              <a:t> </a:t>
            </a:r>
            <a:r>
              <a:rPr lang="en-US" dirty="0" err="1" smtClean="0"/>
              <a:t>menos</a:t>
            </a:r>
            <a:r>
              <a:rPr lang="en-US" dirty="0" smtClean="0"/>
              <a:t> </a:t>
            </a:r>
            <a:r>
              <a:rPr lang="en-US" dirty="0" err="1" smtClean="0"/>
              <a:t>diez</a:t>
            </a:r>
            <a:r>
              <a:rPr lang="en-US" dirty="0" smtClean="0"/>
              <a:t>, me </a:t>
            </a:r>
            <a:r>
              <a:rPr lang="en-US" dirty="0" err="1" smtClean="0"/>
              <a:t>cepillo</a:t>
            </a:r>
            <a:r>
              <a:rPr lang="en-US" dirty="0" smtClean="0"/>
              <a:t> los </a:t>
            </a:r>
            <a:r>
              <a:rPr lang="en-US" dirty="0" err="1" smtClean="0"/>
              <a:t>dientes</a:t>
            </a:r>
            <a:r>
              <a:rPr lang="en-US" dirty="0" smtClean="0"/>
              <a:t>, me </a:t>
            </a:r>
            <a:r>
              <a:rPr lang="en-US" dirty="0" err="1" smtClean="0"/>
              <a:t>baño</a:t>
            </a:r>
            <a:r>
              <a:rPr lang="en-US" dirty="0" smtClean="0"/>
              <a:t>, me </a:t>
            </a:r>
            <a:r>
              <a:rPr lang="en-US" dirty="0" err="1" smtClean="0"/>
              <a:t>pongo</a:t>
            </a:r>
            <a:r>
              <a:rPr lang="en-US" dirty="0" smtClean="0"/>
              <a:t> la </a:t>
            </a:r>
            <a:r>
              <a:rPr lang="en-US" dirty="0" err="1" smtClean="0"/>
              <a:t>ropa</a:t>
            </a:r>
            <a:r>
              <a:rPr lang="en-US" dirty="0" smtClean="0"/>
              <a:t>, </a:t>
            </a:r>
            <a:r>
              <a:rPr lang="en-US" dirty="0" err="1" smtClean="0"/>
              <a:t>luego</a:t>
            </a:r>
            <a:r>
              <a:rPr lang="en-US" dirty="0" smtClean="0"/>
              <a:t> </a:t>
            </a:r>
            <a:r>
              <a:rPr lang="en-US" dirty="0" err="1" smtClean="0"/>
              <a:t>desayuno</a:t>
            </a:r>
            <a:r>
              <a:rPr lang="en-US" dirty="0" smtClean="0"/>
              <a:t> a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seis</a:t>
            </a:r>
            <a:r>
              <a:rPr lang="en-US" dirty="0" smtClean="0"/>
              <a:t> </a:t>
            </a:r>
            <a:r>
              <a:rPr lang="en-US" dirty="0" err="1" smtClean="0"/>
              <a:t>y</a:t>
            </a:r>
            <a:r>
              <a:rPr lang="en-US" dirty="0" smtClean="0"/>
              <a:t> media </a:t>
            </a:r>
            <a:r>
              <a:rPr lang="en-US" dirty="0" err="1" smtClean="0"/>
              <a:t>y</a:t>
            </a:r>
            <a:r>
              <a:rPr lang="en-US" dirty="0" smtClean="0"/>
              <a:t> me </a:t>
            </a:r>
            <a:r>
              <a:rPr lang="en-US" dirty="0" err="1" smtClean="0"/>
              <a:t>voy</a:t>
            </a:r>
            <a:r>
              <a:rPr lang="en-US" dirty="0" smtClean="0"/>
              <a:t> a la </a:t>
            </a:r>
            <a:r>
              <a:rPr lang="en-US" dirty="0" err="1" smtClean="0"/>
              <a:t>escuela</a:t>
            </a:r>
            <a:r>
              <a:rPr lang="en-US" dirty="0" smtClean="0"/>
              <a:t> a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siete</a:t>
            </a:r>
            <a:r>
              <a:rPr lang="en-US" dirty="0" smtClean="0"/>
              <a:t> </a:t>
            </a:r>
            <a:r>
              <a:rPr lang="en-US" dirty="0" err="1" smtClean="0"/>
              <a:t>menos</a:t>
            </a:r>
            <a:r>
              <a:rPr lang="en-US" dirty="0" smtClean="0"/>
              <a:t> </a:t>
            </a:r>
            <a:r>
              <a:rPr lang="en-US" dirty="0" err="1" smtClean="0"/>
              <a:t>cuarto</a:t>
            </a:r>
            <a:r>
              <a:rPr lang="en-US" dirty="0" smtClean="0"/>
              <a:t>. </a:t>
            </a:r>
            <a:r>
              <a:rPr lang="en-US" b="1" dirty="0" err="1" smtClean="0"/>
              <a:t>Después</a:t>
            </a:r>
            <a:r>
              <a:rPr lang="en-US" b="1" dirty="0" smtClean="0"/>
              <a:t>, </a:t>
            </a:r>
            <a:r>
              <a:rPr lang="en-US" dirty="0" err="1" smtClean="0"/>
              <a:t>llego</a:t>
            </a:r>
            <a:r>
              <a:rPr lang="en-US" dirty="0" smtClean="0"/>
              <a:t> a la </a:t>
            </a:r>
            <a:r>
              <a:rPr lang="en-US" dirty="0" err="1" smtClean="0"/>
              <a:t>escuela</a:t>
            </a:r>
            <a:r>
              <a:rPr lang="en-US" dirty="0" smtClean="0"/>
              <a:t> a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siet</a:t>
            </a:r>
            <a:r>
              <a:rPr lang="en-US" dirty="0" smtClean="0"/>
              <a:t> </a:t>
            </a:r>
            <a:r>
              <a:rPr lang="en-US" dirty="0" err="1" smtClean="0"/>
              <a:t>y</a:t>
            </a:r>
            <a:r>
              <a:rPr lang="en-US" dirty="0" smtClean="0"/>
              <a:t> media, </a:t>
            </a:r>
            <a:r>
              <a:rPr lang="en-US" dirty="0" err="1" smtClean="0"/>
              <a:t>voy</a:t>
            </a:r>
            <a:r>
              <a:rPr lang="en-US" dirty="0" smtClean="0"/>
              <a:t> a la </a:t>
            </a:r>
            <a:r>
              <a:rPr lang="en-US" dirty="0" err="1" smtClean="0"/>
              <a:t>clase</a:t>
            </a:r>
            <a:r>
              <a:rPr lang="en-US" dirty="0" smtClean="0"/>
              <a:t> de </a:t>
            </a:r>
            <a:r>
              <a:rPr lang="en-US" dirty="0" err="1" smtClean="0"/>
              <a:t>matemáticas</a:t>
            </a:r>
            <a:r>
              <a:rPr lang="en-US" dirty="0" smtClean="0"/>
              <a:t>, </a:t>
            </a:r>
            <a:r>
              <a:rPr lang="en-US" b="1" dirty="0" err="1" smtClean="0"/>
              <a:t>luego</a:t>
            </a:r>
            <a:r>
              <a:rPr lang="en-US" dirty="0" smtClean="0"/>
              <a:t> a la de </a:t>
            </a:r>
            <a:r>
              <a:rPr lang="en-US" dirty="0" err="1" smtClean="0"/>
              <a:t>historia</a:t>
            </a:r>
            <a:r>
              <a:rPr lang="en-US" dirty="0" smtClean="0"/>
              <a:t>, </a:t>
            </a:r>
            <a:r>
              <a:rPr lang="en-US" dirty="0" err="1" smtClean="0"/>
              <a:t>y</a:t>
            </a:r>
            <a:r>
              <a:rPr lang="en-US" dirty="0" smtClean="0"/>
              <a:t> </a:t>
            </a:r>
            <a:r>
              <a:rPr lang="en-US" dirty="0" err="1" smtClean="0"/>
              <a:t>almuerzo</a:t>
            </a:r>
            <a:r>
              <a:rPr lang="en-US" dirty="0" smtClean="0"/>
              <a:t> en la </a:t>
            </a:r>
            <a:r>
              <a:rPr lang="en-US" dirty="0" err="1" smtClean="0"/>
              <a:t>cafetería</a:t>
            </a:r>
            <a:r>
              <a:rPr lang="en-US" dirty="0" smtClean="0"/>
              <a:t> a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doce</a:t>
            </a:r>
            <a:r>
              <a:rPr lang="en-US" dirty="0" smtClean="0"/>
              <a:t>. La </a:t>
            </a:r>
            <a:r>
              <a:rPr lang="en-US" dirty="0" err="1" smtClean="0"/>
              <a:t>clase</a:t>
            </a:r>
            <a:r>
              <a:rPr lang="en-US" dirty="0" smtClean="0"/>
              <a:t> de </a:t>
            </a:r>
            <a:r>
              <a:rPr lang="en-US" dirty="0" err="1" smtClean="0"/>
              <a:t>español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a la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y</a:t>
            </a:r>
            <a:r>
              <a:rPr lang="en-US" dirty="0" smtClean="0"/>
              <a:t> </a:t>
            </a:r>
            <a:r>
              <a:rPr lang="en-US" dirty="0" err="1" smtClean="0"/>
              <a:t>veinte</a:t>
            </a:r>
            <a:r>
              <a:rPr lang="en-US" dirty="0" smtClean="0"/>
              <a:t>, </a:t>
            </a:r>
            <a:r>
              <a:rPr lang="en-US" dirty="0" err="1" smtClean="0"/>
              <a:t>y</a:t>
            </a:r>
            <a:r>
              <a:rPr lang="en-US" dirty="0" smtClean="0"/>
              <a:t> la de </a:t>
            </a:r>
            <a:r>
              <a:rPr lang="en-US" dirty="0" err="1" smtClean="0"/>
              <a:t>inglés</a:t>
            </a:r>
            <a:r>
              <a:rPr lang="en-US" dirty="0" smtClean="0"/>
              <a:t>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tres</a:t>
            </a:r>
            <a:r>
              <a:rPr lang="en-US" dirty="0" smtClean="0"/>
              <a:t> </a:t>
            </a:r>
            <a:r>
              <a:rPr lang="en-US" dirty="0" err="1" smtClean="0"/>
              <a:t>y</a:t>
            </a:r>
            <a:r>
              <a:rPr lang="en-US" dirty="0" smtClean="0"/>
              <a:t> media. </a:t>
            </a:r>
            <a:r>
              <a:rPr lang="en-US" dirty="0" err="1" smtClean="0"/>
              <a:t>Salgo</a:t>
            </a:r>
            <a:r>
              <a:rPr lang="en-US" dirty="0" smtClean="0"/>
              <a:t> de la </a:t>
            </a:r>
            <a:r>
              <a:rPr lang="en-US" dirty="0" err="1" smtClean="0"/>
              <a:t>escuela</a:t>
            </a:r>
            <a:r>
              <a:rPr lang="en-US" dirty="0" smtClean="0"/>
              <a:t> a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tres</a:t>
            </a:r>
            <a:r>
              <a:rPr lang="en-US" dirty="0" smtClean="0"/>
              <a:t> </a:t>
            </a:r>
            <a:r>
              <a:rPr lang="en-US" dirty="0" err="1" smtClean="0"/>
              <a:t>y</a:t>
            </a:r>
            <a:r>
              <a:rPr lang="en-US" dirty="0" smtClean="0"/>
              <a:t> </a:t>
            </a:r>
            <a:r>
              <a:rPr lang="en-US" dirty="0" err="1" smtClean="0"/>
              <a:t>cuarenta</a:t>
            </a:r>
            <a:r>
              <a:rPr lang="en-US" dirty="0" smtClean="0"/>
              <a:t> </a:t>
            </a:r>
            <a:r>
              <a:rPr lang="en-US" dirty="0" err="1" smtClean="0"/>
              <a:t>y</a:t>
            </a:r>
            <a:r>
              <a:rPr lang="en-US" dirty="0" smtClean="0"/>
              <a:t> </a:t>
            </a:r>
            <a:r>
              <a:rPr lang="en-US" dirty="0" err="1" smtClean="0"/>
              <a:t>cinco</a:t>
            </a:r>
            <a:r>
              <a:rPr lang="en-US" dirty="0" smtClean="0"/>
              <a:t>. </a:t>
            </a:r>
            <a:r>
              <a:rPr lang="en-US" dirty="0" err="1" smtClean="0"/>
              <a:t>Yo</a:t>
            </a:r>
            <a:r>
              <a:rPr lang="en-US" dirty="0" smtClean="0"/>
              <a:t> </a:t>
            </a:r>
            <a:r>
              <a:rPr lang="en-US" dirty="0" err="1" smtClean="0"/>
              <a:t>llego</a:t>
            </a:r>
            <a:r>
              <a:rPr lang="en-US" dirty="0" smtClean="0"/>
              <a:t> a la casa alas </a:t>
            </a:r>
            <a:r>
              <a:rPr lang="en-US" dirty="0" err="1" smtClean="0"/>
              <a:t>cuatro</a:t>
            </a:r>
            <a:r>
              <a:rPr lang="en-US" dirty="0" smtClean="0"/>
              <a:t> </a:t>
            </a:r>
            <a:r>
              <a:rPr lang="en-US" dirty="0" err="1" smtClean="0"/>
              <a:t>y</a:t>
            </a:r>
            <a:r>
              <a:rPr lang="en-US" dirty="0" smtClean="0"/>
              <a:t> </a:t>
            </a:r>
            <a:r>
              <a:rPr lang="en-US" dirty="0" err="1" smtClean="0"/>
              <a:t>veinticinco</a:t>
            </a:r>
            <a:r>
              <a:rPr lang="en-US" dirty="0" smtClean="0"/>
              <a:t>, </a:t>
            </a:r>
            <a:r>
              <a:rPr lang="en-US" dirty="0" err="1" smtClean="0"/>
              <a:t>veo</a:t>
            </a:r>
            <a:r>
              <a:rPr lang="en-US" dirty="0" smtClean="0"/>
              <a:t> la </a:t>
            </a:r>
            <a:r>
              <a:rPr lang="en-US" dirty="0" err="1" smtClean="0"/>
              <a:t>televisión</a:t>
            </a:r>
            <a:r>
              <a:rPr lang="en-US" dirty="0" smtClean="0"/>
              <a:t> </a:t>
            </a:r>
            <a:r>
              <a:rPr lang="en-US" dirty="0" err="1" smtClean="0"/>
              <a:t>y</a:t>
            </a:r>
            <a:r>
              <a:rPr lang="en-US" dirty="0" smtClean="0"/>
              <a:t> </a:t>
            </a:r>
            <a:r>
              <a:rPr lang="en-US" dirty="0" err="1" smtClean="0"/>
              <a:t>hago</a:t>
            </a:r>
            <a:r>
              <a:rPr lang="en-US" dirty="0" smtClean="0"/>
              <a:t> la </a:t>
            </a:r>
            <a:r>
              <a:rPr lang="en-US" dirty="0" err="1" smtClean="0"/>
              <a:t>tarea</a:t>
            </a:r>
            <a:r>
              <a:rPr lang="en-US" dirty="0" smtClean="0"/>
              <a:t>. </a:t>
            </a:r>
            <a:r>
              <a:rPr lang="en-US" b="1" dirty="0" err="1" smtClean="0"/>
              <a:t>Por</a:t>
            </a:r>
            <a:r>
              <a:rPr lang="en-US" b="1" dirty="0" smtClean="0"/>
              <a:t> </a:t>
            </a:r>
            <a:r>
              <a:rPr lang="en-US" b="1" dirty="0" err="1" smtClean="0"/>
              <a:t>último</a:t>
            </a:r>
            <a:r>
              <a:rPr lang="en-US" dirty="0" smtClean="0"/>
              <a:t>, </a:t>
            </a:r>
            <a:r>
              <a:rPr lang="en-US" dirty="0" err="1" smtClean="0"/>
              <a:t>ceno</a:t>
            </a:r>
            <a:r>
              <a:rPr lang="en-US" dirty="0" smtClean="0"/>
              <a:t> a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siete</a:t>
            </a:r>
            <a:r>
              <a:rPr lang="en-US" dirty="0" smtClean="0"/>
              <a:t> </a:t>
            </a:r>
            <a:r>
              <a:rPr lang="en-US" dirty="0" err="1" smtClean="0"/>
              <a:t>y</a:t>
            </a:r>
            <a:r>
              <a:rPr lang="en-US" dirty="0" smtClean="0"/>
              <a:t> media, me </a:t>
            </a:r>
            <a:r>
              <a:rPr lang="en-US" dirty="0" err="1" smtClean="0"/>
              <a:t>quito</a:t>
            </a:r>
            <a:r>
              <a:rPr lang="en-US" dirty="0" smtClean="0"/>
              <a:t> la </a:t>
            </a:r>
            <a:r>
              <a:rPr lang="en-US" dirty="0" err="1" smtClean="0"/>
              <a:t>ropa</a:t>
            </a:r>
            <a:r>
              <a:rPr lang="en-US" dirty="0" smtClean="0"/>
              <a:t>, me </a:t>
            </a:r>
            <a:r>
              <a:rPr lang="en-US" dirty="0" err="1" smtClean="0"/>
              <a:t>pongo</a:t>
            </a:r>
            <a:r>
              <a:rPr lang="en-US" dirty="0" smtClean="0"/>
              <a:t> la </a:t>
            </a:r>
            <a:r>
              <a:rPr lang="en-US" dirty="0" err="1" smtClean="0"/>
              <a:t>pijama</a:t>
            </a:r>
            <a:r>
              <a:rPr lang="en-US" dirty="0" smtClean="0"/>
              <a:t> a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ocho</a:t>
            </a:r>
            <a:r>
              <a:rPr lang="en-US" dirty="0" smtClean="0"/>
              <a:t> </a:t>
            </a:r>
            <a:r>
              <a:rPr lang="en-US" dirty="0" err="1" smtClean="0"/>
              <a:t>y</a:t>
            </a:r>
            <a:r>
              <a:rPr lang="en-US" dirty="0" smtClean="0"/>
              <a:t> me </a:t>
            </a:r>
            <a:r>
              <a:rPr lang="en-US" dirty="0" err="1" smtClean="0"/>
              <a:t>acuesto</a:t>
            </a:r>
            <a:r>
              <a:rPr lang="en-US" dirty="0" smtClean="0"/>
              <a:t> a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nueve</a:t>
            </a:r>
            <a:r>
              <a:rPr lang="en-US" dirty="0" smtClean="0"/>
              <a:t> de la </a:t>
            </a:r>
            <a:r>
              <a:rPr lang="en-US" dirty="0" err="1" smtClean="0"/>
              <a:t>noche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ontent Placeholder 2"/>
          <p:cNvSpPr>
            <a:spLocks noGrp="1"/>
          </p:cNvSpPr>
          <p:nvPr>
            <p:ph idx="1"/>
          </p:nvPr>
        </p:nvSpPr>
        <p:spPr>
          <a:xfrm>
            <a:off x="3276600" y="304800"/>
            <a:ext cx="5867400" cy="6553200"/>
          </a:xfrm>
        </p:spPr>
        <p:txBody>
          <a:bodyPr/>
          <a:lstStyle/>
          <a:p>
            <a:pPr>
              <a:buFont typeface="Wingdings" pitchFamily="17" charset="2"/>
              <a:buNone/>
            </a:pPr>
            <a:r>
              <a:rPr lang="en-US" dirty="0" err="1"/>
              <a:t>Entrevisor</a:t>
            </a:r>
            <a:r>
              <a:rPr lang="en-US" dirty="0"/>
              <a:t>-- </a:t>
            </a:r>
            <a:r>
              <a:rPr lang="en-US" dirty="0" err="1"/>
              <a:t>Bueno</a:t>
            </a:r>
            <a:r>
              <a:rPr lang="en-US" dirty="0"/>
              <a:t> </a:t>
            </a:r>
            <a:r>
              <a:rPr lang="en-US" dirty="0" err="1"/>
              <a:t>Shakira</a:t>
            </a:r>
            <a:r>
              <a:rPr lang="en-US" dirty="0"/>
              <a:t>, ¿</a:t>
            </a:r>
            <a:r>
              <a:rPr lang="en-US" dirty="0" err="1"/>
              <a:t>cómo</a:t>
            </a:r>
            <a:r>
              <a:rPr lang="en-US" dirty="0"/>
              <a:t> </a:t>
            </a:r>
            <a:r>
              <a:rPr lang="en-US" dirty="0" err="1"/>
              <a:t>es</a:t>
            </a:r>
            <a:r>
              <a:rPr lang="en-US" dirty="0"/>
              <a:t> </a:t>
            </a:r>
            <a:r>
              <a:rPr lang="en-US" dirty="0" err="1"/>
              <a:t>tu</a:t>
            </a:r>
            <a:r>
              <a:rPr lang="en-US" dirty="0"/>
              <a:t> </a:t>
            </a:r>
            <a:r>
              <a:rPr lang="en-US" dirty="0" err="1"/>
              <a:t>rutina</a:t>
            </a:r>
            <a:r>
              <a:rPr lang="en-US" dirty="0"/>
              <a:t> </a:t>
            </a:r>
            <a:r>
              <a:rPr lang="en-US" dirty="0" err="1"/>
              <a:t>diaria</a:t>
            </a:r>
            <a:r>
              <a:rPr lang="en-US" dirty="0"/>
              <a:t>?</a:t>
            </a:r>
          </a:p>
          <a:p>
            <a:pPr>
              <a:buFont typeface="Wingdings" pitchFamily="17" charset="2"/>
              <a:buNone/>
            </a:pPr>
            <a:r>
              <a:rPr lang="en-US" dirty="0" err="1"/>
              <a:t>Shakira</a:t>
            </a:r>
            <a:r>
              <a:rPr lang="en-US" dirty="0"/>
              <a:t>—</a:t>
            </a:r>
            <a:r>
              <a:rPr lang="en-US" dirty="0" err="1"/>
              <a:t>Pues</a:t>
            </a:r>
            <a:r>
              <a:rPr lang="en-US" dirty="0"/>
              <a:t>, </a:t>
            </a:r>
            <a:r>
              <a:rPr lang="en-US" b="1" dirty="0" err="1"/>
              <a:t>primero</a:t>
            </a:r>
            <a:r>
              <a:rPr lang="en-US" dirty="0"/>
              <a:t> me </a:t>
            </a:r>
            <a:r>
              <a:rPr lang="en-US" dirty="0" err="1"/>
              <a:t>despierto</a:t>
            </a:r>
            <a:r>
              <a:rPr lang="en-US" dirty="0"/>
              <a:t> a </a:t>
            </a:r>
            <a:r>
              <a:rPr lang="en-US" dirty="0" err="1"/>
              <a:t>las</a:t>
            </a:r>
            <a:r>
              <a:rPr lang="en-US" dirty="0"/>
              <a:t> </a:t>
            </a:r>
            <a:r>
              <a:rPr lang="en-US" dirty="0" err="1"/>
              <a:t>seis</a:t>
            </a:r>
            <a:r>
              <a:rPr lang="en-US" dirty="0"/>
              <a:t> de la </a:t>
            </a:r>
            <a:r>
              <a:rPr lang="en-US" dirty="0" err="1"/>
              <a:t>mañana</a:t>
            </a:r>
            <a:r>
              <a:rPr lang="en-US" dirty="0"/>
              <a:t> </a:t>
            </a:r>
            <a:r>
              <a:rPr lang="en-US" dirty="0" err="1"/>
              <a:t>y</a:t>
            </a:r>
            <a:r>
              <a:rPr lang="en-US" dirty="0"/>
              <a:t> </a:t>
            </a:r>
            <a:r>
              <a:rPr lang="en-US" dirty="0" err="1"/>
              <a:t>después</a:t>
            </a:r>
            <a:r>
              <a:rPr lang="en-US" dirty="0"/>
              <a:t> me </a:t>
            </a:r>
            <a:r>
              <a:rPr lang="en-US" dirty="0" err="1"/>
              <a:t>levanto</a:t>
            </a:r>
            <a:r>
              <a:rPr lang="en-US" dirty="0"/>
              <a:t> </a:t>
            </a:r>
            <a:r>
              <a:rPr lang="en-US" dirty="0" err="1"/>
              <a:t>y</a:t>
            </a:r>
            <a:r>
              <a:rPr lang="en-US" dirty="0"/>
              <a:t> me </a:t>
            </a:r>
            <a:r>
              <a:rPr lang="en-US" dirty="0" err="1"/>
              <a:t>baño</a:t>
            </a:r>
            <a:r>
              <a:rPr lang="en-US" dirty="0"/>
              <a:t>.  </a:t>
            </a:r>
            <a:r>
              <a:rPr lang="en-US" b="1" dirty="0" err="1" smtClean="0"/>
              <a:t>Luego</a:t>
            </a:r>
            <a:r>
              <a:rPr lang="en-US" b="1" dirty="0" smtClean="0"/>
              <a:t>, </a:t>
            </a:r>
            <a:r>
              <a:rPr lang="en-US" dirty="0"/>
              <a:t>me </a:t>
            </a:r>
            <a:r>
              <a:rPr lang="en-US" dirty="0" err="1"/>
              <a:t>seco</a:t>
            </a:r>
            <a:r>
              <a:rPr lang="en-US" dirty="0"/>
              <a:t> con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toalla</a:t>
            </a:r>
            <a:r>
              <a:rPr lang="en-US" dirty="0"/>
              <a:t> </a:t>
            </a:r>
            <a:r>
              <a:rPr lang="en-US" dirty="0" err="1"/>
              <a:t>y</a:t>
            </a:r>
            <a:r>
              <a:rPr lang="en-US" dirty="0"/>
              <a:t> me </a:t>
            </a:r>
            <a:r>
              <a:rPr lang="en-US" dirty="0" err="1"/>
              <a:t>pongo</a:t>
            </a:r>
            <a:r>
              <a:rPr lang="en-US" dirty="0"/>
              <a:t> la </a:t>
            </a:r>
            <a:r>
              <a:rPr lang="en-US" dirty="0" err="1"/>
              <a:t>ropa</a:t>
            </a:r>
            <a:r>
              <a:rPr lang="en-US" dirty="0"/>
              <a:t>.  No me </a:t>
            </a:r>
            <a:r>
              <a:rPr lang="en-US" dirty="0" err="1"/>
              <a:t>gusta</a:t>
            </a:r>
            <a:r>
              <a:rPr lang="en-US" dirty="0"/>
              <a:t> mucho la </a:t>
            </a:r>
            <a:r>
              <a:rPr lang="en-US" dirty="0" err="1"/>
              <a:t>mañana</a:t>
            </a:r>
            <a:r>
              <a:rPr lang="en-US" dirty="0"/>
              <a:t>. </a:t>
            </a:r>
            <a:r>
              <a:rPr lang="en-US" dirty="0" err="1"/>
              <a:t>Siempre</a:t>
            </a:r>
            <a:r>
              <a:rPr lang="en-US" dirty="0"/>
              <a:t> </a:t>
            </a:r>
            <a:r>
              <a:rPr lang="en-US" dirty="0" err="1"/>
              <a:t>estoy</a:t>
            </a:r>
            <a:r>
              <a:rPr lang="en-US" dirty="0"/>
              <a:t> </a:t>
            </a:r>
            <a:r>
              <a:rPr lang="en-US" dirty="0" err="1"/>
              <a:t>muy</a:t>
            </a:r>
            <a:r>
              <a:rPr lang="en-US" dirty="0"/>
              <a:t> </a:t>
            </a:r>
            <a:r>
              <a:rPr lang="en-US" dirty="0" err="1"/>
              <a:t>cansada</a:t>
            </a:r>
            <a:r>
              <a:rPr lang="en-US" dirty="0"/>
              <a:t>. </a:t>
            </a:r>
            <a:r>
              <a:rPr lang="en-US" dirty="0" err="1"/>
              <a:t>Después</a:t>
            </a:r>
            <a:r>
              <a:rPr lang="en-US" dirty="0"/>
              <a:t> de </a:t>
            </a:r>
            <a:r>
              <a:rPr lang="en-US" dirty="0" err="1"/>
              <a:t>ponerme</a:t>
            </a:r>
            <a:r>
              <a:rPr lang="en-US" dirty="0"/>
              <a:t> la </a:t>
            </a:r>
            <a:r>
              <a:rPr lang="en-US" dirty="0" err="1"/>
              <a:t>ropa</a:t>
            </a:r>
            <a:r>
              <a:rPr lang="en-US" dirty="0"/>
              <a:t>, me </a:t>
            </a:r>
            <a:r>
              <a:rPr lang="en-US" dirty="0" err="1"/>
              <a:t>despido</a:t>
            </a:r>
            <a:r>
              <a:rPr lang="en-US" dirty="0"/>
              <a:t> la </a:t>
            </a:r>
            <a:r>
              <a:rPr lang="en-US" dirty="0" err="1"/>
              <a:t>familia</a:t>
            </a:r>
            <a:r>
              <a:rPr lang="en-US" dirty="0"/>
              <a:t> </a:t>
            </a:r>
            <a:r>
              <a:rPr lang="en-US" dirty="0" err="1"/>
              <a:t>y</a:t>
            </a:r>
            <a:r>
              <a:rPr lang="en-US" dirty="0"/>
              <a:t>, </a:t>
            </a:r>
            <a:r>
              <a:rPr lang="en-US" b="1" dirty="0" err="1"/>
              <a:t>por</a:t>
            </a:r>
            <a:r>
              <a:rPr lang="en-US" b="1" dirty="0"/>
              <a:t> fin</a:t>
            </a:r>
            <a:r>
              <a:rPr lang="en-US" dirty="0"/>
              <a:t>, me </a:t>
            </a:r>
            <a:r>
              <a:rPr lang="en-US" dirty="0" err="1"/>
              <a:t>voy</a:t>
            </a:r>
            <a:r>
              <a:rPr lang="en-US" dirty="0"/>
              <a:t> </a:t>
            </a:r>
            <a:r>
              <a:rPr lang="en-US" dirty="0" err="1"/>
              <a:t>para</a:t>
            </a:r>
            <a:r>
              <a:rPr lang="en-US" dirty="0"/>
              <a:t> el </a:t>
            </a:r>
            <a:r>
              <a:rPr lang="en-US" dirty="0" err="1"/>
              <a:t>trabajo</a:t>
            </a:r>
            <a:r>
              <a:rPr lang="en-US" dirty="0"/>
              <a:t>.</a:t>
            </a:r>
          </a:p>
        </p:txBody>
      </p:sp>
      <p:pic>
        <p:nvPicPr>
          <p:cNvPr id="22531" name="Picture 2" descr="http://img.ibtimes.com/www/data/images/full/2011/02/25/68419-shakir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304800"/>
            <a:ext cx="2994025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kakira">
            <a:hlinkClick r:id="" action="ppaction://media"/>
          </p:cNvPr>
          <p:cNvPicPr>
            <a:picLocks noRot="1" noChangeAspect="1"/>
          </p:cNvPicPr>
          <p:nvPr>
            <a:wavAudioFile r:embed="rId1" name="kakira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0" y="6019800"/>
            <a:ext cx="838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3" descr="C:\Documents and Settings\c.kennedy\Local Settings\Temporary Internet Files\Content.IE5\8KLMNLLX\MP900438702[1]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90600" y="5029200"/>
            <a:ext cx="2209800" cy="1466850"/>
          </a:xfrm>
          <a:prstGeom prst="rect">
            <a:avLst/>
          </a:prstGeom>
          <a:noFill/>
          <a:ln w="4445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0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cap="none" dirty="0" smtClean="0"/>
              <a:t>EJERCICIOS RUTINA DIARIA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marL="457200" indent="-457200" eaLnBrk="1" hangingPunct="1">
              <a:buFont typeface="Century Schoolbook" pitchFamily="18" charset="0"/>
              <a:buAutoNum type="arabicPeriod"/>
            </a:pPr>
            <a:r>
              <a:rPr lang="en-US" dirty="0" smtClean="0"/>
              <a:t>I’m going to sleep.</a:t>
            </a:r>
          </a:p>
          <a:p>
            <a:pPr marL="457200" indent="-457200" eaLnBrk="1" hangingPunct="1">
              <a:buFont typeface="Century Schoolbook" pitchFamily="18" charset="0"/>
              <a:buAutoNum type="arabicPeriod"/>
            </a:pPr>
            <a:endParaRPr lang="en-US" dirty="0" smtClean="0"/>
          </a:p>
          <a:p>
            <a:pPr marL="457200" indent="-457200" eaLnBrk="1" hangingPunct="1">
              <a:buFont typeface="Century Schoolbook" pitchFamily="18" charset="0"/>
              <a:buAutoNum type="arabicPeriod"/>
            </a:pPr>
            <a:r>
              <a:rPr lang="en-US" dirty="0" smtClean="0"/>
              <a:t>First, I brush my hair.</a:t>
            </a:r>
          </a:p>
          <a:p>
            <a:pPr marL="457200" indent="-457200" eaLnBrk="1" hangingPunct="1">
              <a:buFont typeface="Century Schoolbook" pitchFamily="18" charset="0"/>
              <a:buAutoNum type="arabicPeriod"/>
            </a:pPr>
            <a:endParaRPr lang="en-US" dirty="0" smtClean="0"/>
          </a:p>
          <a:p>
            <a:pPr marL="457200" indent="-457200" eaLnBrk="1" hangingPunct="1">
              <a:buFont typeface="Century Schoolbook" pitchFamily="18" charset="0"/>
              <a:buAutoNum type="arabicPeriod"/>
            </a:pPr>
            <a:r>
              <a:rPr lang="en-US" dirty="0" smtClean="0"/>
              <a:t>Later, I put on my pajamas.</a:t>
            </a:r>
          </a:p>
          <a:p>
            <a:pPr marL="457200" indent="-457200" eaLnBrk="1" hangingPunct="1">
              <a:buFont typeface="Century Schoolbook" pitchFamily="18" charset="0"/>
              <a:buAutoNum type="arabicPeriod"/>
            </a:pPr>
            <a:endParaRPr lang="en-US" dirty="0" smtClean="0"/>
          </a:p>
          <a:p>
            <a:pPr marL="457200" indent="-457200" eaLnBrk="1" hangingPunct="1">
              <a:buFont typeface="Century Schoolbook" pitchFamily="18" charset="0"/>
              <a:buAutoNum type="arabicPeriod"/>
            </a:pPr>
            <a:r>
              <a:rPr lang="en-US" dirty="0" smtClean="0"/>
              <a:t>Finally, I go to bed.</a:t>
            </a:r>
          </a:p>
          <a:p>
            <a:pPr marL="457200" indent="-457200" eaLnBrk="1" hangingPunct="1">
              <a:buFont typeface="Century Schoolbook" pitchFamily="18" charset="0"/>
              <a:buAutoNum type="arabicPeriod"/>
            </a:pPr>
            <a:endParaRPr lang="en-US" dirty="0" smtClean="0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995363" y="2058988"/>
            <a:ext cx="3810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Century Schoolbook" pitchFamily="18" charset="0"/>
              </a:rPr>
              <a:t>Me </a:t>
            </a:r>
            <a:r>
              <a:rPr lang="en-US" sz="2000" dirty="0" err="1" smtClean="0">
                <a:solidFill>
                  <a:srgbClr val="FF0000"/>
                </a:solidFill>
                <a:latin typeface="Century Schoolbook" pitchFamily="18" charset="0"/>
              </a:rPr>
              <a:t>duermo</a:t>
            </a:r>
            <a:r>
              <a:rPr lang="en-US" sz="2000" dirty="0" smtClean="0">
                <a:solidFill>
                  <a:srgbClr val="FF0000"/>
                </a:solidFill>
                <a:latin typeface="Century Schoolbook" pitchFamily="18" charset="0"/>
              </a:rPr>
              <a:t>.</a:t>
            </a:r>
            <a:endParaRPr lang="en-US" sz="2000" dirty="0">
              <a:solidFill>
                <a:srgbClr val="FF0000"/>
              </a:solidFill>
              <a:latin typeface="Century Schoolbook" pitchFamily="18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995363" y="2935288"/>
            <a:ext cx="3810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 err="1">
                <a:solidFill>
                  <a:srgbClr val="FF0000"/>
                </a:solidFill>
                <a:latin typeface="Century Schoolbook" pitchFamily="18" charset="0"/>
              </a:rPr>
              <a:t>Primero</a:t>
            </a:r>
            <a:r>
              <a:rPr lang="en-US" sz="2000" dirty="0">
                <a:solidFill>
                  <a:srgbClr val="FF0000"/>
                </a:solidFill>
                <a:latin typeface="Century Schoolbook" pitchFamily="18" charset="0"/>
              </a:rPr>
              <a:t>, me </a:t>
            </a:r>
            <a:r>
              <a:rPr lang="en-US" sz="2000" dirty="0" err="1" smtClean="0">
                <a:solidFill>
                  <a:srgbClr val="FF0000"/>
                </a:solidFill>
                <a:latin typeface="Century Schoolbook" pitchFamily="18" charset="0"/>
              </a:rPr>
              <a:t>peino</a:t>
            </a:r>
            <a:r>
              <a:rPr lang="en-US" sz="2000" dirty="0">
                <a:solidFill>
                  <a:srgbClr val="FF0000"/>
                </a:solidFill>
                <a:latin typeface="Century Schoolbook" pitchFamily="18" charset="0"/>
              </a:rPr>
              <a:t>.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995363" y="3843338"/>
            <a:ext cx="51006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 err="1" smtClean="0">
                <a:solidFill>
                  <a:srgbClr val="FF0000"/>
                </a:solidFill>
                <a:latin typeface="Century Schoolbook" pitchFamily="18" charset="0"/>
              </a:rPr>
              <a:t>Luego</a:t>
            </a:r>
            <a:r>
              <a:rPr lang="en-US" sz="2000" dirty="0" smtClean="0">
                <a:solidFill>
                  <a:srgbClr val="FF0000"/>
                </a:solidFill>
                <a:latin typeface="Century Schoolbook" pitchFamily="18" charset="0"/>
              </a:rPr>
              <a:t>, me </a:t>
            </a:r>
            <a:r>
              <a:rPr lang="en-US" sz="2000" dirty="0" err="1" smtClean="0">
                <a:solidFill>
                  <a:srgbClr val="FF0000"/>
                </a:solidFill>
                <a:latin typeface="Century Schoolbook" pitchFamily="18" charset="0"/>
              </a:rPr>
              <a:t>pongo</a:t>
            </a:r>
            <a:r>
              <a:rPr lang="en-US" sz="2000" dirty="0" smtClean="0">
                <a:solidFill>
                  <a:srgbClr val="FF0000"/>
                </a:solidFill>
                <a:latin typeface="Century Schoolbook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Century Schoolbook" pitchFamily="18" charset="0"/>
              </a:rPr>
              <a:t>las</a:t>
            </a:r>
            <a:r>
              <a:rPr lang="en-US" sz="2000" dirty="0" smtClean="0">
                <a:solidFill>
                  <a:srgbClr val="FF0000"/>
                </a:solidFill>
                <a:latin typeface="Century Schoolbook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Century Schoolbook" pitchFamily="18" charset="0"/>
              </a:rPr>
              <a:t>pijamas</a:t>
            </a:r>
            <a:r>
              <a:rPr lang="en-US" sz="2000" dirty="0" smtClean="0">
                <a:solidFill>
                  <a:srgbClr val="FF0000"/>
                </a:solidFill>
                <a:latin typeface="Century Schoolbook" pitchFamily="18" charset="0"/>
              </a:rPr>
              <a:t>.</a:t>
            </a:r>
            <a:endParaRPr lang="en-US" sz="2000" dirty="0">
              <a:solidFill>
                <a:srgbClr val="FF0000"/>
              </a:solidFill>
              <a:latin typeface="Century Schoolbook" pitchFamily="18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995363" y="4838700"/>
            <a:ext cx="70056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 err="1">
                <a:solidFill>
                  <a:srgbClr val="FF0000"/>
                </a:solidFill>
                <a:latin typeface="Century Schoolbook" pitchFamily="18" charset="0"/>
              </a:rPr>
              <a:t>Por</a:t>
            </a:r>
            <a:r>
              <a:rPr lang="en-US" sz="2000" dirty="0">
                <a:solidFill>
                  <a:srgbClr val="FF0000"/>
                </a:solidFill>
                <a:latin typeface="Century Schoolbook" pitchFamily="18" charset="0"/>
              </a:rPr>
              <a:t> fin/ </a:t>
            </a:r>
            <a:r>
              <a:rPr lang="en-US" sz="2000" dirty="0" err="1">
                <a:solidFill>
                  <a:srgbClr val="FF0000"/>
                </a:solidFill>
                <a:latin typeface="Century Schoolbook" pitchFamily="18" charset="0"/>
              </a:rPr>
              <a:t>Por</a:t>
            </a:r>
            <a:r>
              <a:rPr lang="en-US" sz="2000" dirty="0">
                <a:solidFill>
                  <a:srgbClr val="FF0000"/>
                </a:solidFill>
                <a:latin typeface="Century Schoolbook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Century Schoolbook" pitchFamily="18" charset="0"/>
              </a:rPr>
              <a:t>último</a:t>
            </a:r>
            <a:r>
              <a:rPr lang="en-US" sz="2000" dirty="0">
                <a:solidFill>
                  <a:srgbClr val="FF0000"/>
                </a:solidFill>
                <a:latin typeface="Century Schoolbook" pitchFamily="18" charset="0"/>
              </a:rPr>
              <a:t>, me </a:t>
            </a:r>
            <a:r>
              <a:rPr lang="en-US" sz="2000" dirty="0" err="1" smtClean="0">
                <a:solidFill>
                  <a:srgbClr val="FF0000"/>
                </a:solidFill>
                <a:latin typeface="Century Schoolbook" pitchFamily="18" charset="0"/>
              </a:rPr>
              <a:t>acuesto</a:t>
            </a:r>
            <a:r>
              <a:rPr lang="en-US" sz="2000" dirty="0" smtClean="0">
                <a:solidFill>
                  <a:srgbClr val="FF0000"/>
                </a:solidFill>
                <a:latin typeface="Century Schoolbook" pitchFamily="18" charset="0"/>
              </a:rPr>
              <a:t>.</a:t>
            </a:r>
            <a:endParaRPr lang="en-US" sz="2000" dirty="0">
              <a:solidFill>
                <a:srgbClr val="FF0000"/>
              </a:solidFill>
              <a:latin typeface="Century Schoolbook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68362"/>
          </a:xfrm>
        </p:spPr>
        <p:txBody>
          <a:bodyPr>
            <a:noAutofit/>
          </a:bodyPr>
          <a:lstStyle/>
          <a:p>
            <a:pPr algn="ctr"/>
            <a:r>
              <a:rPr lang="en-US" sz="6600" dirty="0" smtClean="0"/>
              <a:t>LA COMIDA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s-ES_tradnl" b="1" dirty="0" smtClean="0">
                <a:solidFill>
                  <a:srgbClr val="000000"/>
                </a:solidFill>
                <a:latin typeface="Cambria"/>
                <a:ea typeface="Cambria"/>
                <a:cs typeface="Times New Roman"/>
              </a:rPr>
              <a:t>1. ¿Qué comes para el desayuno?</a:t>
            </a:r>
          </a:p>
          <a:p>
            <a:pPr>
              <a:buNone/>
            </a:pPr>
            <a:r>
              <a:rPr lang="es-ES_tradnl" dirty="0" smtClean="0">
                <a:solidFill>
                  <a:srgbClr val="000000"/>
                </a:solidFill>
                <a:latin typeface="Cambria"/>
                <a:ea typeface="Cambria"/>
                <a:cs typeface="Times New Roman"/>
              </a:rPr>
              <a:t>Yo como el ………</a:t>
            </a:r>
          </a:p>
          <a:p>
            <a:pPr>
              <a:buNone/>
            </a:pPr>
            <a:r>
              <a:rPr lang="es-ES_tradnl" b="1" dirty="0" smtClean="0">
                <a:solidFill>
                  <a:srgbClr val="000000"/>
                </a:solidFill>
                <a:latin typeface="Cambria"/>
                <a:ea typeface="Cambria"/>
                <a:cs typeface="Times New Roman"/>
              </a:rPr>
              <a:t>2. ¿Qué comes para el almuerzo?</a:t>
            </a:r>
          </a:p>
          <a:p>
            <a:pPr>
              <a:buNone/>
            </a:pPr>
            <a:r>
              <a:rPr lang="es-ES_tradnl" dirty="0" smtClean="0">
                <a:solidFill>
                  <a:srgbClr val="000000"/>
                </a:solidFill>
                <a:latin typeface="Cambria"/>
                <a:ea typeface="Cambria"/>
                <a:cs typeface="Times New Roman"/>
              </a:rPr>
              <a:t>Yo como el …….</a:t>
            </a:r>
          </a:p>
          <a:p>
            <a:pPr>
              <a:buNone/>
            </a:pPr>
            <a:r>
              <a:rPr lang="es-ES_tradnl" b="1" dirty="0" smtClean="0">
                <a:solidFill>
                  <a:srgbClr val="000000"/>
                </a:solidFill>
                <a:latin typeface="Cambria"/>
                <a:ea typeface="Cambria"/>
                <a:cs typeface="Times New Roman"/>
              </a:rPr>
              <a:t>3. ¿Qué comes para la cena?</a:t>
            </a:r>
          </a:p>
          <a:p>
            <a:pPr>
              <a:buNone/>
            </a:pPr>
            <a:r>
              <a:rPr lang="es-ES_tradnl" dirty="0" smtClean="0">
                <a:solidFill>
                  <a:srgbClr val="000000"/>
                </a:solidFill>
                <a:latin typeface="Cambria"/>
                <a:ea typeface="Cambria"/>
                <a:cs typeface="Times New Roman"/>
              </a:rPr>
              <a:t>Yo como la ……. Y ………</a:t>
            </a:r>
          </a:p>
          <a:p>
            <a:pPr>
              <a:buNone/>
            </a:pPr>
            <a:r>
              <a:rPr lang="es-ES_tradnl" b="1" dirty="0" smtClean="0">
                <a:solidFill>
                  <a:srgbClr val="000000"/>
                </a:solidFill>
                <a:latin typeface="Cambria"/>
                <a:ea typeface="Cambria"/>
                <a:cs typeface="Times New Roman"/>
              </a:rPr>
              <a:t>4. ¿Prefieres pollo o hamburguesa?</a:t>
            </a:r>
          </a:p>
          <a:p>
            <a:pPr>
              <a:buNone/>
            </a:pPr>
            <a:r>
              <a:rPr lang="es-ES_tradnl" dirty="0" smtClean="0">
                <a:solidFill>
                  <a:srgbClr val="000000"/>
                </a:solidFill>
                <a:latin typeface="Cambria"/>
                <a:ea typeface="Cambria"/>
                <a:cs typeface="Times New Roman"/>
              </a:rPr>
              <a:t>Yo prefiero …….</a:t>
            </a:r>
          </a:p>
          <a:p>
            <a:pPr>
              <a:buNone/>
            </a:pPr>
            <a:r>
              <a:rPr lang="es-ES_tradnl" b="1" dirty="0" smtClean="0">
                <a:solidFill>
                  <a:srgbClr val="000000"/>
                </a:solidFill>
                <a:latin typeface="Cambria"/>
                <a:ea typeface="Cambria"/>
                <a:cs typeface="Times New Roman"/>
              </a:rPr>
              <a:t>5. ¿Prefieres el jugo de naranja o leche?</a:t>
            </a:r>
          </a:p>
          <a:p>
            <a:pPr>
              <a:buNone/>
            </a:pPr>
            <a:r>
              <a:rPr lang="es-ES_tradnl" dirty="0" smtClean="0">
                <a:solidFill>
                  <a:srgbClr val="000000"/>
                </a:solidFill>
                <a:latin typeface="Cambria"/>
                <a:ea typeface="Cambria"/>
                <a:cs typeface="Times New Roman"/>
              </a:rPr>
              <a:t>Yo prefiero ……….</a:t>
            </a:r>
            <a:endParaRPr lang="en-US" dirty="0" smtClean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 smtClean="0"/>
              <a:t>Preguntas</a:t>
            </a:r>
            <a:r>
              <a:rPr lang="en-US" b="1" dirty="0" smtClean="0"/>
              <a:t>. Work with a partner to answer this questions?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s-ES_tradnl" dirty="0" smtClean="0">
                <a:solidFill>
                  <a:srgbClr val="000000"/>
                </a:solidFill>
                <a:latin typeface="Cambria"/>
                <a:ea typeface="Cambria"/>
                <a:cs typeface="Times New Roman"/>
              </a:rPr>
              <a:t>1. ¿</a:t>
            </a:r>
            <a:r>
              <a:rPr lang="en-US" dirty="0" smtClean="0"/>
              <a:t>A </a:t>
            </a:r>
            <a:r>
              <a:rPr lang="en-US" dirty="0" err="1" smtClean="0"/>
              <a:t>qué</a:t>
            </a:r>
            <a:r>
              <a:rPr lang="en-US" dirty="0" smtClean="0"/>
              <a:t> </a:t>
            </a:r>
            <a:r>
              <a:rPr lang="en-US" dirty="0" err="1" smtClean="0"/>
              <a:t>hora</a:t>
            </a:r>
            <a:r>
              <a:rPr lang="en-US" dirty="0" smtClean="0"/>
              <a:t>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despiertas</a:t>
            </a:r>
            <a:r>
              <a:rPr lang="en-US" dirty="0" smtClean="0"/>
              <a:t>?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s-ES_tradnl" dirty="0" smtClean="0">
                <a:solidFill>
                  <a:srgbClr val="000000"/>
                </a:solidFill>
                <a:latin typeface="Cambria"/>
                <a:ea typeface="Cambria"/>
                <a:cs typeface="Times New Roman"/>
              </a:rPr>
              <a:t>2. ¿</a:t>
            </a:r>
            <a:r>
              <a:rPr lang="en-US" dirty="0" smtClean="0"/>
              <a:t>A </a:t>
            </a:r>
            <a:r>
              <a:rPr lang="en-US" dirty="0" err="1" smtClean="0"/>
              <a:t>qué</a:t>
            </a:r>
            <a:r>
              <a:rPr lang="en-US" dirty="0" smtClean="0"/>
              <a:t> </a:t>
            </a:r>
            <a:r>
              <a:rPr lang="en-US" dirty="0" err="1" smtClean="0"/>
              <a:t>hora</a:t>
            </a:r>
            <a:r>
              <a:rPr lang="en-US" dirty="0" smtClean="0"/>
              <a:t>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levantas</a:t>
            </a:r>
            <a:r>
              <a:rPr lang="en-US" dirty="0" smtClean="0"/>
              <a:t>?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s-ES_tradnl" dirty="0" smtClean="0">
                <a:solidFill>
                  <a:srgbClr val="000000"/>
                </a:solidFill>
                <a:latin typeface="Cambria"/>
                <a:ea typeface="Cambria"/>
                <a:cs typeface="Times New Roman"/>
              </a:rPr>
              <a:t>3. ¿</a:t>
            </a:r>
            <a:r>
              <a:rPr lang="en-US" dirty="0" smtClean="0"/>
              <a:t>A </a:t>
            </a:r>
            <a:r>
              <a:rPr lang="en-US" dirty="0" err="1" smtClean="0"/>
              <a:t>qué</a:t>
            </a:r>
            <a:r>
              <a:rPr lang="en-US" dirty="0" smtClean="0"/>
              <a:t> </a:t>
            </a:r>
            <a:r>
              <a:rPr lang="en-US" dirty="0" err="1" smtClean="0"/>
              <a:t>hora</a:t>
            </a:r>
            <a:r>
              <a:rPr lang="en-US" dirty="0" smtClean="0"/>
              <a:t> vas al </a:t>
            </a:r>
            <a:r>
              <a:rPr lang="en-US" dirty="0" err="1" smtClean="0"/>
              <a:t>colegio</a:t>
            </a:r>
            <a:r>
              <a:rPr lang="en-US" dirty="0" smtClean="0"/>
              <a:t>?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s-ES_tradnl" dirty="0" smtClean="0">
                <a:solidFill>
                  <a:srgbClr val="000000"/>
                </a:solidFill>
                <a:latin typeface="Cambria"/>
                <a:ea typeface="Cambria"/>
                <a:cs typeface="Times New Roman"/>
              </a:rPr>
              <a:t>4. ¿</a:t>
            </a:r>
            <a:r>
              <a:rPr lang="en-US" dirty="0" smtClean="0"/>
              <a:t>A </a:t>
            </a:r>
            <a:r>
              <a:rPr lang="en-US" dirty="0" err="1" smtClean="0"/>
              <a:t>qué</a:t>
            </a:r>
            <a:r>
              <a:rPr lang="en-US" dirty="0" smtClean="0"/>
              <a:t> </a:t>
            </a:r>
            <a:r>
              <a:rPr lang="en-US" dirty="0" err="1" smtClean="0"/>
              <a:t>hora</a:t>
            </a:r>
            <a:r>
              <a:rPr lang="en-US" dirty="0" smtClean="0"/>
              <a:t> </a:t>
            </a:r>
            <a:r>
              <a:rPr lang="en-US" dirty="0" err="1" smtClean="0"/>
              <a:t>haces</a:t>
            </a:r>
            <a:r>
              <a:rPr lang="en-US" dirty="0" smtClean="0"/>
              <a:t> la </a:t>
            </a:r>
            <a:r>
              <a:rPr lang="en-US" dirty="0" err="1" smtClean="0"/>
              <a:t>tarea</a:t>
            </a:r>
            <a:r>
              <a:rPr lang="en-US" dirty="0" smtClean="0"/>
              <a:t>?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s-ES_tradnl" dirty="0" smtClean="0">
                <a:solidFill>
                  <a:srgbClr val="000000"/>
                </a:solidFill>
                <a:latin typeface="Cambria"/>
                <a:ea typeface="Cambria"/>
                <a:cs typeface="Times New Roman"/>
              </a:rPr>
              <a:t>5. ¿</a:t>
            </a:r>
            <a:r>
              <a:rPr lang="en-US" dirty="0" err="1" smtClean="0"/>
              <a:t>Qué</a:t>
            </a:r>
            <a:r>
              <a:rPr lang="en-US" dirty="0" smtClean="0"/>
              <a:t> comes </a:t>
            </a:r>
            <a:r>
              <a:rPr lang="en-US" dirty="0" err="1" smtClean="0"/>
              <a:t>para</a:t>
            </a:r>
            <a:r>
              <a:rPr lang="en-US" dirty="0" smtClean="0"/>
              <a:t> el </a:t>
            </a:r>
            <a:r>
              <a:rPr lang="en-US" dirty="0" err="1" smtClean="0"/>
              <a:t>desayuno</a:t>
            </a:r>
            <a:r>
              <a:rPr lang="en-US" dirty="0" smtClean="0"/>
              <a:t>?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s-ES_tradnl" dirty="0" smtClean="0">
                <a:solidFill>
                  <a:srgbClr val="000000"/>
                </a:solidFill>
                <a:latin typeface="Cambria"/>
                <a:ea typeface="Cambria"/>
                <a:cs typeface="Times New Roman"/>
              </a:rPr>
              <a:t>6. ¿</a:t>
            </a:r>
            <a:r>
              <a:rPr lang="en-US" dirty="0" err="1" smtClean="0"/>
              <a:t>Qué</a:t>
            </a:r>
            <a:r>
              <a:rPr lang="en-US" dirty="0" smtClean="0"/>
              <a:t> comes </a:t>
            </a:r>
            <a:r>
              <a:rPr lang="en-US" dirty="0" err="1" smtClean="0"/>
              <a:t>para</a:t>
            </a:r>
            <a:r>
              <a:rPr lang="en-US" dirty="0" smtClean="0"/>
              <a:t> el </a:t>
            </a:r>
            <a:r>
              <a:rPr lang="en-US" dirty="0" err="1" smtClean="0"/>
              <a:t>almuerzo</a:t>
            </a:r>
            <a:r>
              <a:rPr lang="en-US" dirty="0" smtClean="0"/>
              <a:t>?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8763000" cy="5257800"/>
          </a:xfrm>
        </p:spPr>
        <p:txBody>
          <a:bodyPr/>
          <a:lstStyle/>
          <a:p>
            <a:pPr>
              <a:buNone/>
            </a:pPr>
            <a:r>
              <a:rPr lang="en-US" b="1" dirty="0" err="1" smtClean="0"/>
              <a:t>Yo</a:t>
            </a:r>
            <a:r>
              <a:rPr lang="en-US" b="1" dirty="0" smtClean="0"/>
              <a:t>			</a:t>
            </a:r>
            <a:r>
              <a:rPr lang="en-US" b="1" dirty="0" err="1" smtClean="0"/>
              <a:t>Tú</a:t>
            </a:r>
            <a:r>
              <a:rPr lang="en-US" b="1" dirty="0" smtClean="0"/>
              <a:t>			El/Ella/</a:t>
            </a:r>
            <a:r>
              <a:rPr lang="en-US" b="1" dirty="0" err="1" smtClean="0"/>
              <a:t>Usted</a:t>
            </a:r>
            <a:endParaRPr lang="en-US" b="1" dirty="0" smtClean="0"/>
          </a:p>
          <a:p>
            <a:pPr>
              <a:buNone/>
            </a:pPr>
            <a:r>
              <a:rPr lang="en-US" dirty="0" smtClean="0"/>
              <a:t>Me </a:t>
            </a:r>
            <a:r>
              <a:rPr lang="en-US" dirty="0" err="1" smtClean="0"/>
              <a:t>despiert</a:t>
            </a:r>
            <a:r>
              <a:rPr lang="en-US" b="1" dirty="0" err="1" smtClean="0"/>
              <a:t>o</a:t>
            </a:r>
            <a:r>
              <a:rPr lang="en-US" dirty="0" smtClean="0"/>
              <a:t>	Te </a:t>
            </a:r>
            <a:r>
              <a:rPr lang="en-US" dirty="0" err="1" smtClean="0"/>
              <a:t>despiert</a:t>
            </a:r>
            <a:r>
              <a:rPr lang="en-US" b="1" dirty="0" err="1" smtClean="0"/>
              <a:t>as</a:t>
            </a:r>
            <a:r>
              <a:rPr lang="en-US" b="1" dirty="0" smtClean="0"/>
              <a:t>	</a:t>
            </a:r>
            <a:r>
              <a:rPr lang="en-US" dirty="0" smtClean="0"/>
              <a:t>Se </a:t>
            </a:r>
            <a:r>
              <a:rPr lang="en-US" dirty="0" err="1" smtClean="0"/>
              <a:t>despiert</a:t>
            </a:r>
            <a:r>
              <a:rPr lang="en-US" b="1" dirty="0" err="1" smtClean="0"/>
              <a:t>a</a:t>
            </a:r>
            <a:r>
              <a:rPr lang="en-US" b="1" dirty="0" smtClean="0"/>
              <a:t>	</a:t>
            </a:r>
          </a:p>
          <a:p>
            <a:pPr>
              <a:buNone/>
            </a:pPr>
            <a:r>
              <a:rPr lang="en-US" dirty="0" smtClean="0"/>
              <a:t>Me </a:t>
            </a:r>
            <a:r>
              <a:rPr lang="en-US" dirty="0" err="1" smtClean="0"/>
              <a:t>despid</a:t>
            </a:r>
            <a:r>
              <a:rPr lang="en-US" b="1" dirty="0" err="1" smtClean="0"/>
              <a:t>o</a:t>
            </a:r>
            <a:r>
              <a:rPr lang="en-US" dirty="0" smtClean="0"/>
              <a:t>		Te </a:t>
            </a:r>
            <a:r>
              <a:rPr lang="en-US" dirty="0" err="1" smtClean="0"/>
              <a:t>despid</a:t>
            </a:r>
            <a:r>
              <a:rPr lang="en-US" b="1" dirty="0" err="1" smtClean="0"/>
              <a:t>es</a:t>
            </a:r>
            <a:r>
              <a:rPr lang="en-US" dirty="0" smtClean="0"/>
              <a:t>		Se </a:t>
            </a:r>
            <a:r>
              <a:rPr lang="en-US" dirty="0" err="1" smtClean="0"/>
              <a:t>despid</a:t>
            </a:r>
            <a:r>
              <a:rPr lang="en-US" b="1" dirty="0" err="1" smtClean="0"/>
              <a:t>e</a:t>
            </a:r>
            <a:endParaRPr lang="en-US" b="1" dirty="0" smtClean="0"/>
          </a:p>
          <a:p>
            <a:pPr>
              <a:buNone/>
            </a:pPr>
            <a:r>
              <a:rPr lang="en-US" dirty="0" smtClean="0"/>
              <a:t>Me </a:t>
            </a:r>
            <a:r>
              <a:rPr lang="en-US" dirty="0" err="1" smtClean="0"/>
              <a:t>bañ</a:t>
            </a:r>
            <a:r>
              <a:rPr lang="en-US" b="1" dirty="0" err="1" smtClean="0"/>
              <a:t>o</a:t>
            </a:r>
            <a:r>
              <a:rPr lang="en-US" dirty="0" smtClean="0"/>
              <a:t>		Te </a:t>
            </a:r>
            <a:r>
              <a:rPr lang="en-US" dirty="0" err="1" smtClean="0"/>
              <a:t>bañ</a:t>
            </a:r>
            <a:r>
              <a:rPr lang="en-US" b="1" dirty="0" err="1" smtClean="0"/>
              <a:t>as</a:t>
            </a:r>
            <a:r>
              <a:rPr lang="en-US" dirty="0" smtClean="0"/>
              <a:t>		Se </a:t>
            </a:r>
            <a:r>
              <a:rPr lang="en-US" dirty="0" err="1" smtClean="0"/>
              <a:t>bañ</a:t>
            </a:r>
            <a:r>
              <a:rPr lang="en-US" b="1" dirty="0" err="1" smtClean="0"/>
              <a:t>a</a:t>
            </a:r>
            <a:endParaRPr lang="en-US" b="1" dirty="0" smtClean="0"/>
          </a:p>
          <a:p>
            <a:pPr>
              <a:buNone/>
            </a:pPr>
            <a:r>
              <a:rPr lang="en-US" dirty="0" smtClean="0"/>
              <a:t>Me </a:t>
            </a:r>
            <a:r>
              <a:rPr lang="en-US" dirty="0" err="1" smtClean="0"/>
              <a:t>pein</a:t>
            </a:r>
            <a:r>
              <a:rPr lang="en-US" b="1" dirty="0" err="1" smtClean="0"/>
              <a:t>o</a:t>
            </a:r>
            <a:r>
              <a:rPr lang="en-US" dirty="0" smtClean="0"/>
              <a:t>		Te </a:t>
            </a:r>
            <a:r>
              <a:rPr lang="en-US" dirty="0" err="1" smtClean="0"/>
              <a:t>pein</a:t>
            </a:r>
            <a:r>
              <a:rPr lang="en-US" b="1" dirty="0" err="1" smtClean="0"/>
              <a:t>as</a:t>
            </a:r>
            <a:r>
              <a:rPr lang="en-US" dirty="0" smtClean="0"/>
              <a:t>		Se </a:t>
            </a:r>
            <a:r>
              <a:rPr lang="en-US" dirty="0" err="1" smtClean="0"/>
              <a:t>penin</a:t>
            </a:r>
            <a:r>
              <a:rPr lang="en-US" b="1" dirty="0" err="1" smtClean="0"/>
              <a:t>a</a:t>
            </a:r>
            <a:endParaRPr lang="en-US" b="1" dirty="0" smtClean="0"/>
          </a:p>
          <a:p>
            <a:pPr>
              <a:buNone/>
            </a:pPr>
            <a:r>
              <a:rPr lang="en-US" dirty="0" smtClean="0"/>
              <a:t>Me </a:t>
            </a:r>
            <a:r>
              <a:rPr lang="en-US" dirty="0" err="1" smtClean="0"/>
              <a:t>pong</a:t>
            </a:r>
            <a:r>
              <a:rPr lang="en-US" b="1" dirty="0" err="1" smtClean="0"/>
              <a:t>o</a:t>
            </a:r>
            <a:r>
              <a:rPr lang="en-US" dirty="0" smtClean="0"/>
              <a:t> 		Te pon</a:t>
            </a:r>
            <a:r>
              <a:rPr lang="en-US" b="1" dirty="0" smtClean="0"/>
              <a:t>es</a:t>
            </a:r>
            <a:r>
              <a:rPr lang="en-US" dirty="0" smtClean="0"/>
              <a:t> la </a:t>
            </a:r>
            <a:r>
              <a:rPr lang="en-US" dirty="0" err="1" smtClean="0"/>
              <a:t>ropa</a:t>
            </a:r>
            <a:r>
              <a:rPr lang="en-US" dirty="0" smtClean="0"/>
              <a:t>	Se pon</a:t>
            </a:r>
            <a:r>
              <a:rPr lang="en-US" b="1" dirty="0" smtClean="0"/>
              <a:t>e</a:t>
            </a:r>
            <a:r>
              <a:rPr lang="en-US" dirty="0" smtClean="0"/>
              <a:t> la </a:t>
            </a:r>
            <a:r>
              <a:rPr lang="en-US" dirty="0" err="1" smtClean="0"/>
              <a:t>ropa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la </a:t>
            </a:r>
            <a:r>
              <a:rPr lang="en-US" dirty="0" err="1" smtClean="0"/>
              <a:t>ropa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Me </a:t>
            </a:r>
            <a:r>
              <a:rPr lang="en-US" dirty="0" err="1" smtClean="0"/>
              <a:t>duerm</a:t>
            </a:r>
            <a:r>
              <a:rPr lang="en-US" b="1" dirty="0" err="1" smtClean="0"/>
              <a:t>o</a:t>
            </a:r>
            <a:r>
              <a:rPr lang="en-US" dirty="0" smtClean="0"/>
              <a:t>		Te </a:t>
            </a:r>
            <a:r>
              <a:rPr lang="en-US" dirty="0" err="1" smtClean="0"/>
              <a:t>duerm</a:t>
            </a:r>
            <a:r>
              <a:rPr lang="en-US" b="1" dirty="0" err="1" smtClean="0"/>
              <a:t>es</a:t>
            </a:r>
            <a:r>
              <a:rPr lang="en-US" dirty="0" smtClean="0"/>
              <a:t>		Se </a:t>
            </a:r>
            <a:r>
              <a:rPr lang="en-US" dirty="0" err="1" smtClean="0"/>
              <a:t>duerm</a:t>
            </a:r>
            <a:r>
              <a:rPr lang="en-US" b="1" dirty="0" err="1" smtClean="0"/>
              <a:t>e</a:t>
            </a:r>
            <a:endParaRPr lang="en-US" b="1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http://t1.gstatic.com/images?q=tbn:ANd9GcSmTRfUD9fh7fLbkUK-adelQi2ztd19xG9_TBKOXf5lgMF12U-OErCacP8">
            <a:hlinkClick r:id="rId2"/>
          </p:cNvPr>
          <p:cNvPicPr>
            <a:picLocks noGrp="1"/>
          </p:cNvPicPr>
          <p:nvPr>
            <p:ph sz="quarter" idx="1"/>
          </p:nvPr>
        </p:nvPicPr>
        <p:blipFill>
          <a:blip r:embed="rId3"/>
          <a:srcRect l="-12946" r="-12946"/>
          <a:stretch>
            <a:fillRect/>
          </a:stretch>
        </p:blipFill>
        <p:spPr bwMode="auto">
          <a:xfrm>
            <a:off x="228600" y="1447800"/>
            <a:ext cx="19812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04800" y="228601"/>
            <a:ext cx="8458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/>
              <a:t>Más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rutina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diaria</a:t>
            </a:r>
            <a:r>
              <a:rPr lang="en-US" sz="2400" b="1" dirty="0" smtClean="0"/>
              <a:t>…</a:t>
            </a:r>
          </a:p>
          <a:p>
            <a:r>
              <a:rPr lang="en-US" dirty="0" smtClean="0"/>
              <a:t>Write a complete Spanish sentence for each picture to tell what the identified person does in their daily routine.  Add words like first, then, later, and finally into your Spanish sentences.  </a:t>
            </a:r>
          </a:p>
          <a:p>
            <a:endParaRPr lang="en-US" dirty="0"/>
          </a:p>
        </p:txBody>
      </p:sp>
      <p:pic>
        <p:nvPicPr>
          <p:cNvPr id="7" name="Picture 6" descr="http://t1.gstatic.com/images?q=tbn:ANd9GcTJ_F0Zg254ZMKOyHNM_EpmP_W5SkknRoxjtWQG2xtmiozWDPRD8bs3lCXi">
            <a:hlinkClick r:id="rId4"/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" y="5181600"/>
            <a:ext cx="1600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2362200" y="25908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1. Myself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438400" y="61722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3. Himself</a:t>
            </a:r>
            <a:endParaRPr lang="en-US" dirty="0"/>
          </a:p>
        </p:txBody>
      </p:sp>
      <p:pic>
        <p:nvPicPr>
          <p:cNvPr id="11" name="Picture 10" descr="http://t2.gstatic.com/images?q=tbn:ANd9GcQhn_7SRdim4MMStrtMVgyV6m43N06KNCWj-0f0mqH2BhHIYY83YR9uT-A">
            <a:hlinkClick r:id="rId6"/>
          </p:cNvPr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33400" y="3276600"/>
            <a:ext cx="1295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2286000" y="40386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2. Yourself</a:t>
            </a:r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800" b="1" dirty="0" err="1" smtClean="0"/>
              <a:t>Rutina</a:t>
            </a:r>
            <a:r>
              <a:rPr lang="en-US" sz="4800" b="1" dirty="0" smtClean="0"/>
              <a:t> de un </a:t>
            </a:r>
            <a:r>
              <a:rPr lang="en-US" sz="4800" b="1" dirty="0" err="1" smtClean="0"/>
              <a:t>compañero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447800"/>
            <a:ext cx="7620000" cy="5026152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Work with a partner to figure out her/his daily routine. As your partner answer your questions, record the information in the appropriate space in your worksheet.</a:t>
            </a:r>
          </a:p>
          <a:p>
            <a:pPr>
              <a:buNone/>
            </a:pPr>
            <a:r>
              <a:rPr lang="en-US" b="1" dirty="0" err="1" smtClean="0"/>
              <a:t>Ejemplo</a:t>
            </a:r>
            <a:r>
              <a:rPr lang="en-US" b="1" dirty="0" smtClean="0"/>
              <a:t>: </a:t>
            </a:r>
            <a:r>
              <a:rPr lang="es-ES_tradnl" dirty="0" smtClean="0">
                <a:solidFill>
                  <a:srgbClr val="000000"/>
                </a:solidFill>
                <a:latin typeface="Cambria"/>
                <a:ea typeface="Cambria"/>
                <a:cs typeface="Times New Roman"/>
              </a:rPr>
              <a:t>¿Qué haces a las seis de la mañana?</a:t>
            </a:r>
          </a:p>
          <a:p>
            <a:pPr>
              <a:buNone/>
            </a:pPr>
            <a:r>
              <a:rPr lang="es-ES_tradnl" dirty="0" smtClean="0">
                <a:solidFill>
                  <a:srgbClr val="000000"/>
                </a:solidFill>
                <a:latin typeface="Cambria"/>
                <a:ea typeface="Cambria"/>
                <a:cs typeface="Times New Roman"/>
              </a:rPr>
              <a:t>		       Me ducho a las seis de la mañana</a:t>
            </a:r>
          </a:p>
          <a:p>
            <a:pPr>
              <a:buNone/>
            </a:pPr>
            <a:r>
              <a:rPr lang="es-ES_tradnl" dirty="0" smtClean="0">
                <a:solidFill>
                  <a:srgbClr val="000000"/>
                </a:solidFill>
                <a:latin typeface="Cambria"/>
                <a:ea typeface="Cambria"/>
                <a:cs typeface="Times New Roman"/>
              </a:rPr>
              <a:t>		       ¿A qué hora bebes Coca-Cola?</a:t>
            </a:r>
          </a:p>
          <a:p>
            <a:pPr>
              <a:buNone/>
            </a:pPr>
            <a:r>
              <a:rPr lang="es-ES_tradnl" dirty="0" smtClean="0">
                <a:solidFill>
                  <a:srgbClr val="000000"/>
                </a:solidFill>
                <a:latin typeface="Cambria"/>
                <a:ea typeface="Cambria"/>
                <a:cs typeface="Times New Roman"/>
              </a:rPr>
              <a:t>		       Bebo Coca-Cola a las doce de la tarde		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467600" cy="1143000"/>
          </a:xfrm>
        </p:spPr>
        <p:txBody>
          <a:bodyPr>
            <a:noAutofit/>
          </a:bodyPr>
          <a:lstStyle/>
          <a:p>
            <a:pPr algn="ctr"/>
            <a:r>
              <a:rPr lang="en-US" sz="6000" dirty="0" smtClean="0"/>
              <a:t>VOCABULARIO</a:t>
            </a:r>
            <a:endParaRPr lang="en-US" sz="60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0" y="1109133"/>
          <a:ext cx="8839200" cy="57488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63154"/>
                <a:gridCol w="4576046"/>
              </a:tblGrid>
              <a:tr h="80433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2400" dirty="0">
                          <a:solidFill>
                            <a:srgbClr val="000000"/>
                          </a:solidFill>
                          <a:latin typeface="Cambria"/>
                          <a:ea typeface="Cambria"/>
                          <a:cs typeface="Times New Roman"/>
                        </a:rPr>
                        <a:t>¿Qué hora es?</a:t>
                      </a:r>
                      <a:endParaRPr lang="en-US" sz="2400" dirty="0">
                        <a:solidFill>
                          <a:srgbClr val="000000"/>
                        </a:solidFill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2400" b="1" dirty="0" err="1">
                          <a:solidFill>
                            <a:schemeClr val="tx1"/>
                          </a:solidFill>
                          <a:latin typeface="Cambria"/>
                          <a:ea typeface="Cambria"/>
                          <a:cs typeface="Times New Roman"/>
                        </a:rPr>
                        <a:t>What</a:t>
                      </a:r>
                      <a:r>
                        <a:rPr lang="es-ES_tradnl" sz="2400" b="1" dirty="0">
                          <a:solidFill>
                            <a:schemeClr val="tx1"/>
                          </a:solidFill>
                          <a:latin typeface="Cambria"/>
                          <a:ea typeface="Cambria"/>
                          <a:cs typeface="Times New Roman"/>
                        </a:rPr>
                        <a:t> time </a:t>
                      </a:r>
                      <a:r>
                        <a:rPr lang="es-ES_tradnl" sz="2400" b="1" dirty="0" err="1">
                          <a:solidFill>
                            <a:schemeClr val="tx1"/>
                          </a:solidFill>
                          <a:latin typeface="Cambria"/>
                          <a:ea typeface="Cambria"/>
                          <a:cs typeface="Times New Roman"/>
                        </a:rPr>
                        <a:t>is</a:t>
                      </a:r>
                      <a:r>
                        <a:rPr lang="es-ES_tradnl" sz="2400" b="1" dirty="0">
                          <a:solidFill>
                            <a:schemeClr val="tx1"/>
                          </a:solidFill>
                          <a:latin typeface="Cambria"/>
                          <a:ea typeface="Cambria"/>
                          <a:cs typeface="Times New Roman"/>
                        </a:rPr>
                        <a:t> </a:t>
                      </a:r>
                      <a:r>
                        <a:rPr lang="es-ES_tradnl" sz="2400" b="1" dirty="0" err="1">
                          <a:solidFill>
                            <a:schemeClr val="tx1"/>
                          </a:solidFill>
                          <a:latin typeface="Cambria"/>
                          <a:ea typeface="Cambria"/>
                          <a:cs typeface="Times New Roman"/>
                        </a:rPr>
                        <a:t>it</a:t>
                      </a:r>
                      <a:r>
                        <a:rPr lang="es-ES_tradnl" sz="2400" b="1" dirty="0">
                          <a:solidFill>
                            <a:schemeClr val="tx1"/>
                          </a:solidFill>
                          <a:latin typeface="Cambria"/>
                          <a:ea typeface="Cambria"/>
                          <a:cs typeface="Times New Roman"/>
                        </a:rPr>
                        <a:t>?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7573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2000" dirty="0">
                          <a:latin typeface="Cambria"/>
                          <a:ea typeface="Cambria"/>
                          <a:cs typeface="Times New Roman"/>
                        </a:rPr>
                        <a:t>Es la…../Son las….</a:t>
                      </a:r>
                      <a:endParaRPr lang="en-US" sz="20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2000" dirty="0" err="1">
                          <a:latin typeface="Cambria"/>
                          <a:ea typeface="Cambria"/>
                          <a:cs typeface="Times New Roman"/>
                        </a:rPr>
                        <a:t>It</a:t>
                      </a:r>
                      <a:r>
                        <a:rPr lang="es-ES_tradnl" sz="2000" dirty="0">
                          <a:latin typeface="Cambria"/>
                          <a:ea typeface="Cambria"/>
                          <a:cs typeface="Times New Roman"/>
                        </a:rPr>
                        <a:t> </a:t>
                      </a:r>
                      <a:r>
                        <a:rPr lang="es-ES_tradnl" sz="2000" dirty="0" err="1">
                          <a:latin typeface="Cambria"/>
                          <a:ea typeface="Cambria"/>
                          <a:cs typeface="Times New Roman"/>
                        </a:rPr>
                        <a:t>is</a:t>
                      </a:r>
                      <a:r>
                        <a:rPr lang="es-ES_tradnl" sz="2000" dirty="0">
                          <a:latin typeface="Cambria"/>
                          <a:ea typeface="Cambria"/>
                          <a:cs typeface="Times New Roman"/>
                        </a:rPr>
                        <a:t>……o’ </a:t>
                      </a:r>
                      <a:r>
                        <a:rPr lang="es-ES_tradnl" sz="2000" dirty="0" err="1">
                          <a:latin typeface="Cambria"/>
                          <a:ea typeface="Cambria"/>
                          <a:cs typeface="Times New Roman"/>
                        </a:rPr>
                        <a:t>clock</a:t>
                      </a:r>
                      <a:endParaRPr lang="en-US" sz="20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7573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2000" dirty="0">
                          <a:latin typeface="Cambria"/>
                          <a:ea typeface="Cambria"/>
                          <a:cs typeface="Times New Roman"/>
                        </a:rPr>
                        <a:t>¿A qué hora…..?</a:t>
                      </a:r>
                      <a:endParaRPr lang="en-US" sz="20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2000" dirty="0">
                          <a:latin typeface="Cambria"/>
                          <a:ea typeface="Cambria"/>
                          <a:cs typeface="Times New Roman"/>
                        </a:rPr>
                        <a:t>At </a:t>
                      </a:r>
                      <a:r>
                        <a:rPr lang="es-ES_tradnl" sz="2000" dirty="0" err="1">
                          <a:latin typeface="Cambria"/>
                          <a:ea typeface="Cambria"/>
                          <a:cs typeface="Times New Roman"/>
                        </a:rPr>
                        <a:t>What</a:t>
                      </a:r>
                      <a:r>
                        <a:rPr lang="es-ES_tradnl" sz="2000" dirty="0">
                          <a:latin typeface="Cambria"/>
                          <a:ea typeface="Cambria"/>
                          <a:cs typeface="Times New Roman"/>
                        </a:rPr>
                        <a:t> time </a:t>
                      </a:r>
                      <a:r>
                        <a:rPr lang="es-ES_tradnl" sz="2000" dirty="0" err="1">
                          <a:latin typeface="Cambria"/>
                          <a:ea typeface="Cambria"/>
                          <a:cs typeface="Times New Roman"/>
                        </a:rPr>
                        <a:t>is</a:t>
                      </a:r>
                      <a:r>
                        <a:rPr lang="es-ES_tradnl" sz="2000" dirty="0">
                          <a:latin typeface="Cambria"/>
                          <a:ea typeface="Cambria"/>
                          <a:cs typeface="Times New Roman"/>
                        </a:rPr>
                        <a:t>….?</a:t>
                      </a:r>
                      <a:endParaRPr lang="en-US" sz="20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7573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2000" dirty="0">
                          <a:latin typeface="Cambria"/>
                          <a:ea typeface="Cambria"/>
                          <a:cs typeface="Times New Roman"/>
                        </a:rPr>
                        <a:t>Y cuarto</a:t>
                      </a:r>
                      <a:endParaRPr lang="en-US" sz="20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2000" dirty="0" err="1">
                          <a:latin typeface="Cambria"/>
                          <a:ea typeface="Cambria"/>
                          <a:cs typeface="Times New Roman"/>
                        </a:rPr>
                        <a:t>Quarter</a:t>
                      </a:r>
                      <a:r>
                        <a:rPr lang="es-ES_tradnl" sz="2000" dirty="0">
                          <a:latin typeface="Cambria"/>
                          <a:ea typeface="Cambria"/>
                          <a:cs typeface="Times New Roman"/>
                        </a:rPr>
                        <a:t> </a:t>
                      </a:r>
                      <a:r>
                        <a:rPr lang="es-ES_tradnl" sz="2000" dirty="0" err="1">
                          <a:latin typeface="Cambria"/>
                          <a:ea typeface="Cambria"/>
                          <a:cs typeface="Times New Roman"/>
                        </a:rPr>
                        <a:t>after</a:t>
                      </a:r>
                      <a:endParaRPr lang="en-US" sz="20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7573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2000" dirty="0">
                          <a:latin typeface="Cambria"/>
                          <a:ea typeface="Cambria"/>
                          <a:cs typeface="Times New Roman"/>
                        </a:rPr>
                        <a:t>Y media</a:t>
                      </a:r>
                      <a:endParaRPr lang="en-US" sz="20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2000" dirty="0" err="1">
                          <a:latin typeface="Cambria"/>
                          <a:ea typeface="Cambria"/>
                          <a:cs typeface="Times New Roman"/>
                        </a:rPr>
                        <a:t>Half</a:t>
                      </a:r>
                      <a:r>
                        <a:rPr lang="es-ES_tradnl" sz="2000" dirty="0">
                          <a:latin typeface="Cambria"/>
                          <a:ea typeface="Cambria"/>
                          <a:cs typeface="Times New Roman"/>
                        </a:rPr>
                        <a:t> </a:t>
                      </a:r>
                      <a:r>
                        <a:rPr lang="es-ES_tradnl" sz="2000" dirty="0" err="1">
                          <a:latin typeface="Cambria"/>
                          <a:ea typeface="Cambria"/>
                          <a:cs typeface="Times New Roman"/>
                        </a:rPr>
                        <a:t>past</a:t>
                      </a:r>
                      <a:endParaRPr lang="en-US" sz="20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7573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2000" dirty="0">
                          <a:latin typeface="Cambria"/>
                          <a:ea typeface="Cambria"/>
                          <a:cs typeface="Times New Roman"/>
                        </a:rPr>
                        <a:t>Menos cuarto</a:t>
                      </a:r>
                      <a:endParaRPr lang="en-US" sz="20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2000" dirty="0" err="1">
                          <a:latin typeface="Cambria"/>
                          <a:ea typeface="Cambria"/>
                          <a:cs typeface="Times New Roman"/>
                        </a:rPr>
                        <a:t>Quarter</a:t>
                      </a:r>
                      <a:r>
                        <a:rPr lang="es-ES_tradnl" sz="2000" dirty="0">
                          <a:latin typeface="Cambria"/>
                          <a:ea typeface="Cambria"/>
                          <a:cs typeface="Times New Roman"/>
                        </a:rPr>
                        <a:t> </a:t>
                      </a:r>
                      <a:r>
                        <a:rPr lang="es-ES_tradnl" sz="2000" dirty="0" err="1">
                          <a:latin typeface="Cambria"/>
                          <a:ea typeface="Cambria"/>
                          <a:cs typeface="Times New Roman"/>
                        </a:rPr>
                        <a:t>to</a:t>
                      </a:r>
                      <a:endParaRPr lang="en-US" sz="20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7573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2000" dirty="0">
                          <a:latin typeface="Cambria"/>
                          <a:ea typeface="Cambria"/>
                          <a:cs typeface="Times New Roman"/>
                        </a:rPr>
                        <a:t>De la mañana</a:t>
                      </a:r>
                      <a:endParaRPr lang="en-US" sz="20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2000" dirty="0">
                          <a:latin typeface="Cambria"/>
                          <a:ea typeface="Cambria"/>
                          <a:cs typeface="Times New Roman"/>
                        </a:rPr>
                        <a:t>In </a:t>
                      </a:r>
                      <a:r>
                        <a:rPr lang="es-ES_tradnl" sz="2000" dirty="0" err="1">
                          <a:latin typeface="Cambria"/>
                          <a:ea typeface="Cambria"/>
                          <a:cs typeface="Times New Roman"/>
                        </a:rPr>
                        <a:t>the</a:t>
                      </a:r>
                      <a:r>
                        <a:rPr lang="es-ES_tradnl" sz="2000" dirty="0">
                          <a:latin typeface="Cambria"/>
                          <a:ea typeface="Cambria"/>
                          <a:cs typeface="Times New Roman"/>
                        </a:rPr>
                        <a:t> </a:t>
                      </a:r>
                      <a:r>
                        <a:rPr lang="es-ES_tradnl" sz="2000" dirty="0" err="1">
                          <a:latin typeface="Cambria"/>
                          <a:ea typeface="Cambria"/>
                          <a:cs typeface="Times New Roman"/>
                        </a:rPr>
                        <a:t>morning</a:t>
                      </a:r>
                      <a:endParaRPr lang="en-US" sz="20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7573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2000" dirty="0">
                          <a:latin typeface="Cambria"/>
                          <a:ea typeface="Cambria"/>
                          <a:cs typeface="Times New Roman"/>
                        </a:rPr>
                        <a:t>De la tarde</a:t>
                      </a:r>
                      <a:endParaRPr lang="en-US" sz="20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2000" dirty="0">
                          <a:latin typeface="Cambria"/>
                          <a:ea typeface="Cambria"/>
                          <a:cs typeface="Times New Roman"/>
                        </a:rPr>
                        <a:t>In </a:t>
                      </a:r>
                      <a:r>
                        <a:rPr lang="es-ES_tradnl" sz="2000" dirty="0" err="1">
                          <a:latin typeface="Cambria"/>
                          <a:ea typeface="Cambria"/>
                          <a:cs typeface="Times New Roman"/>
                        </a:rPr>
                        <a:t>the</a:t>
                      </a:r>
                      <a:r>
                        <a:rPr lang="es-ES_tradnl" sz="2000" dirty="0">
                          <a:latin typeface="Cambria"/>
                          <a:ea typeface="Cambria"/>
                          <a:cs typeface="Times New Roman"/>
                        </a:rPr>
                        <a:t> </a:t>
                      </a:r>
                      <a:r>
                        <a:rPr lang="es-ES_tradnl" sz="2000" dirty="0" err="1">
                          <a:latin typeface="Cambria"/>
                          <a:ea typeface="Cambria"/>
                          <a:cs typeface="Times New Roman"/>
                        </a:rPr>
                        <a:t>afternoon</a:t>
                      </a:r>
                      <a:endParaRPr lang="en-US" sz="20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7573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2000" dirty="0">
                          <a:latin typeface="Cambria"/>
                          <a:ea typeface="Cambria"/>
                          <a:cs typeface="Times New Roman"/>
                        </a:rPr>
                        <a:t>De la </a:t>
                      </a:r>
                      <a:r>
                        <a:rPr lang="es-ES_tradnl" sz="2000" dirty="0" smtClean="0">
                          <a:latin typeface="Cambria"/>
                          <a:ea typeface="Cambria"/>
                          <a:cs typeface="Times New Roman"/>
                        </a:rPr>
                        <a:t>noche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S_tradnl" sz="2000" dirty="0" smtClean="0">
                        <a:latin typeface="Cambria"/>
                        <a:ea typeface="Cambria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2000" dirty="0" smtClean="0">
                          <a:latin typeface="Cambria"/>
                          <a:ea typeface="Cambria"/>
                          <a:cs typeface="Times New Roman"/>
                        </a:rPr>
                        <a:t>En punto</a:t>
                      </a:r>
                      <a:endParaRPr lang="en-US" sz="20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2000" dirty="0">
                          <a:latin typeface="Cambria"/>
                          <a:ea typeface="Cambria"/>
                          <a:cs typeface="Times New Roman"/>
                        </a:rPr>
                        <a:t>In </a:t>
                      </a:r>
                      <a:r>
                        <a:rPr lang="es-ES_tradnl" sz="2000" dirty="0" err="1">
                          <a:latin typeface="Cambria"/>
                          <a:ea typeface="Cambria"/>
                          <a:cs typeface="Times New Roman"/>
                        </a:rPr>
                        <a:t>the</a:t>
                      </a:r>
                      <a:r>
                        <a:rPr lang="es-ES_tradnl" sz="2000" dirty="0">
                          <a:latin typeface="Cambria"/>
                          <a:ea typeface="Cambria"/>
                          <a:cs typeface="Times New Roman"/>
                        </a:rPr>
                        <a:t> </a:t>
                      </a:r>
                      <a:r>
                        <a:rPr lang="es-ES_tradnl" sz="2000" dirty="0" err="1" smtClean="0">
                          <a:latin typeface="Cambria"/>
                          <a:ea typeface="Cambria"/>
                          <a:cs typeface="Times New Roman"/>
                        </a:rPr>
                        <a:t>evening</a:t>
                      </a:r>
                      <a:endParaRPr lang="es-ES_tradnl" sz="2000" dirty="0" smtClean="0">
                        <a:latin typeface="Cambria"/>
                        <a:ea typeface="Cambria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S_tradnl" sz="2000" dirty="0" smtClean="0">
                        <a:latin typeface="Cambria"/>
                        <a:ea typeface="Cambria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2000" dirty="0" err="1" smtClean="0">
                          <a:latin typeface="Cambria"/>
                          <a:ea typeface="Cambria"/>
                          <a:cs typeface="Times New Roman"/>
                        </a:rPr>
                        <a:t>On</a:t>
                      </a:r>
                      <a:r>
                        <a:rPr lang="es-ES_tradnl" sz="2000" dirty="0" smtClean="0">
                          <a:latin typeface="Cambria"/>
                          <a:ea typeface="Cambria"/>
                          <a:cs typeface="Times New Roman"/>
                        </a:rPr>
                        <a:t> </a:t>
                      </a:r>
                      <a:r>
                        <a:rPr lang="es-ES_tradnl" sz="2000" dirty="0" err="1" smtClean="0">
                          <a:latin typeface="Cambria"/>
                          <a:ea typeface="Cambria"/>
                          <a:cs typeface="Times New Roman"/>
                        </a:rPr>
                        <a:t>the</a:t>
                      </a:r>
                      <a:r>
                        <a:rPr lang="es-ES_tradnl" sz="2000" dirty="0" smtClean="0">
                          <a:latin typeface="Cambria"/>
                          <a:ea typeface="Cambria"/>
                          <a:cs typeface="Times New Roman"/>
                        </a:rPr>
                        <a:t> </a:t>
                      </a:r>
                      <a:r>
                        <a:rPr lang="es-ES_tradnl" sz="2000" dirty="0" err="1" smtClean="0">
                          <a:latin typeface="Cambria"/>
                          <a:ea typeface="Cambria"/>
                          <a:cs typeface="Times New Roman"/>
                        </a:rPr>
                        <a:t>dot</a:t>
                      </a:r>
                      <a:endParaRPr lang="en-US" sz="20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 bwMode="auto">
          <a:xfrm>
            <a:off x="1905000" y="457201"/>
            <a:ext cx="6172200" cy="12954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cap="none" dirty="0"/>
              <a:t>Writing Activity with Daily Routine</a:t>
            </a:r>
            <a:r>
              <a:rPr lang="en-US" cap="none" dirty="0" smtClean="0"/>
              <a:t> </a:t>
            </a:r>
            <a:endParaRPr lang="en-US" cap="none" dirty="0"/>
          </a:p>
        </p:txBody>
      </p:sp>
      <p:sp>
        <p:nvSpPr>
          <p:cNvPr id="10243" name="Text Placeholder 2"/>
          <p:cNvSpPr>
            <a:spLocks noGrp="1"/>
          </p:cNvSpPr>
          <p:nvPr>
            <p:ph type="body" idx="1"/>
          </p:nvPr>
        </p:nvSpPr>
        <p:spPr>
          <a:xfrm>
            <a:off x="1752600" y="1828800"/>
            <a:ext cx="7391400" cy="5029200"/>
          </a:xfrm>
        </p:spPr>
        <p:txBody>
          <a:bodyPr>
            <a:normAutofit fontScale="47500" lnSpcReduction="20000"/>
          </a:bodyPr>
          <a:lstStyle/>
          <a:p>
            <a:pPr>
              <a:lnSpc>
                <a:spcPct val="150000"/>
              </a:lnSpc>
              <a:spcAft>
                <a:spcPts val="1800"/>
              </a:spcAft>
            </a:pPr>
            <a:r>
              <a:rPr lang="en-US" sz="2857" dirty="0" smtClean="0"/>
              <a:t>White five sentences to tell what activities you do each day and what time you do each one</a:t>
            </a:r>
          </a:p>
          <a:p>
            <a:pPr>
              <a:lnSpc>
                <a:spcPct val="150000"/>
              </a:lnSpc>
              <a:spcAft>
                <a:spcPts val="1800"/>
              </a:spcAft>
            </a:pPr>
            <a:r>
              <a:rPr lang="en-US" sz="2857" dirty="0" smtClean="0"/>
              <a:t>Example:</a:t>
            </a:r>
          </a:p>
          <a:p>
            <a:pPr>
              <a:lnSpc>
                <a:spcPct val="150000"/>
              </a:lnSpc>
              <a:spcAft>
                <a:spcPts val="1800"/>
              </a:spcAft>
            </a:pPr>
            <a:r>
              <a:rPr lang="en-US" sz="3200" dirty="0" err="1" smtClean="0"/>
              <a:t>Primero</a:t>
            </a:r>
            <a:r>
              <a:rPr lang="en-US" sz="3200" dirty="0" smtClean="0"/>
              <a:t>, ne </a:t>
            </a:r>
            <a:r>
              <a:rPr lang="en-US" sz="3200" dirty="0" err="1" smtClean="0"/>
              <a:t>lavanto</a:t>
            </a:r>
            <a:r>
              <a:rPr lang="en-US" sz="3200" dirty="0" smtClean="0"/>
              <a:t> a </a:t>
            </a:r>
            <a:r>
              <a:rPr lang="en-US" sz="3200" dirty="0" err="1" smtClean="0"/>
              <a:t>las</a:t>
            </a:r>
            <a:r>
              <a:rPr lang="en-US" sz="3200" dirty="0" smtClean="0"/>
              <a:t> </a:t>
            </a:r>
            <a:r>
              <a:rPr lang="en-US" sz="3200" dirty="0" err="1" smtClean="0"/>
              <a:t>seis</a:t>
            </a:r>
            <a:r>
              <a:rPr lang="en-US" sz="3200" dirty="0" smtClean="0"/>
              <a:t> </a:t>
            </a:r>
            <a:r>
              <a:rPr lang="en-US" sz="3200" dirty="0" err="1" smtClean="0"/>
              <a:t>y</a:t>
            </a:r>
            <a:r>
              <a:rPr lang="en-US" sz="3200" dirty="0" smtClean="0"/>
              <a:t> media del </a:t>
            </a:r>
            <a:r>
              <a:rPr lang="en-US" sz="3200" dirty="0" err="1" smtClean="0"/>
              <a:t>mañana</a:t>
            </a:r>
            <a:r>
              <a:rPr lang="en-US" sz="3200" dirty="0" smtClean="0"/>
              <a:t>. </a:t>
            </a:r>
            <a:r>
              <a:rPr lang="en-US" sz="3200" dirty="0" err="1" smtClean="0"/>
              <a:t>Luego</a:t>
            </a:r>
            <a:r>
              <a:rPr lang="en-US" sz="3200" dirty="0" smtClean="0"/>
              <a:t>,</a:t>
            </a:r>
          </a:p>
          <a:p>
            <a:pPr>
              <a:lnSpc>
                <a:spcPct val="150000"/>
              </a:lnSpc>
              <a:spcAft>
                <a:spcPts val="1800"/>
              </a:spcAft>
            </a:pPr>
            <a:r>
              <a:rPr lang="en-US" sz="3200" dirty="0" smtClean="0"/>
              <a:t>me </a:t>
            </a:r>
            <a:r>
              <a:rPr lang="en-US" sz="3200" dirty="0" err="1" smtClean="0"/>
              <a:t>cepillo</a:t>
            </a:r>
            <a:r>
              <a:rPr lang="en-US" sz="3200" dirty="0" smtClean="0"/>
              <a:t> los </a:t>
            </a:r>
            <a:r>
              <a:rPr lang="en-US" sz="3200" dirty="0" err="1" smtClean="0"/>
              <a:t>dientes</a:t>
            </a:r>
            <a:r>
              <a:rPr lang="en-US" sz="3200" dirty="0" smtClean="0"/>
              <a:t> a </a:t>
            </a:r>
            <a:r>
              <a:rPr lang="en-US" sz="3200" dirty="0" err="1" smtClean="0"/>
              <a:t>las</a:t>
            </a:r>
            <a:r>
              <a:rPr lang="en-US" sz="3200" dirty="0" smtClean="0"/>
              <a:t> </a:t>
            </a:r>
            <a:r>
              <a:rPr lang="en-US" sz="3200" dirty="0" err="1" smtClean="0"/>
              <a:t>siete</a:t>
            </a:r>
            <a:r>
              <a:rPr lang="en-US" sz="3200" dirty="0" smtClean="0"/>
              <a:t> de la </a:t>
            </a:r>
            <a:r>
              <a:rPr lang="en-US" sz="3200" dirty="0" err="1" smtClean="0"/>
              <a:t>mañana</a:t>
            </a:r>
            <a:r>
              <a:rPr lang="en-US" sz="3200" dirty="0" smtClean="0"/>
              <a:t>. </a:t>
            </a:r>
            <a:r>
              <a:rPr lang="en-US" sz="3200" dirty="0" err="1" smtClean="0"/>
              <a:t>Entonces</a:t>
            </a:r>
            <a:r>
              <a:rPr lang="en-US" sz="3200" dirty="0" smtClean="0"/>
              <a:t>,</a:t>
            </a:r>
          </a:p>
          <a:p>
            <a:pPr>
              <a:lnSpc>
                <a:spcPct val="150000"/>
              </a:lnSpc>
              <a:spcAft>
                <a:spcPts val="1800"/>
              </a:spcAft>
            </a:pPr>
            <a:r>
              <a:rPr lang="en-US" sz="3200" dirty="0" smtClean="0"/>
              <a:t>me </a:t>
            </a:r>
            <a:r>
              <a:rPr lang="en-US" sz="3200" dirty="0" err="1" smtClean="0"/>
              <a:t>como</a:t>
            </a:r>
            <a:r>
              <a:rPr lang="en-US" sz="3200" dirty="0" smtClean="0"/>
              <a:t> el </a:t>
            </a:r>
            <a:r>
              <a:rPr lang="en-US" sz="3200" dirty="0" err="1" smtClean="0"/>
              <a:t>desayuno</a:t>
            </a:r>
            <a:r>
              <a:rPr lang="en-US" sz="3200" dirty="0" smtClean="0"/>
              <a:t> a </a:t>
            </a:r>
            <a:r>
              <a:rPr lang="en-US" sz="3200" dirty="0" err="1" smtClean="0"/>
              <a:t>las</a:t>
            </a:r>
            <a:r>
              <a:rPr lang="en-US" sz="3200" dirty="0" smtClean="0"/>
              <a:t> </a:t>
            </a:r>
            <a:r>
              <a:rPr lang="en-US" sz="3200" dirty="0" err="1" smtClean="0"/>
              <a:t>ocho</a:t>
            </a:r>
            <a:r>
              <a:rPr lang="en-US" sz="3200" dirty="0" smtClean="0"/>
              <a:t> de la </a:t>
            </a:r>
            <a:r>
              <a:rPr lang="en-US" sz="3200" dirty="0" err="1" smtClean="0"/>
              <a:t>mañana</a:t>
            </a:r>
            <a:r>
              <a:rPr lang="en-US" sz="3200" dirty="0" smtClean="0"/>
              <a:t>. </a:t>
            </a:r>
            <a:r>
              <a:rPr lang="en-US" sz="3200" dirty="0" err="1" smtClean="0"/>
              <a:t>Después</a:t>
            </a:r>
            <a:r>
              <a:rPr lang="en-US" sz="3200" dirty="0" smtClean="0"/>
              <a:t>,</a:t>
            </a:r>
          </a:p>
          <a:p>
            <a:pPr>
              <a:lnSpc>
                <a:spcPct val="150000"/>
              </a:lnSpc>
              <a:spcAft>
                <a:spcPts val="1800"/>
              </a:spcAft>
            </a:pPr>
            <a:r>
              <a:rPr lang="en-US" sz="3200" dirty="0" smtClean="0"/>
              <a:t> </a:t>
            </a:r>
            <a:r>
              <a:rPr lang="en-US" sz="3200" dirty="0" err="1" smtClean="0"/>
              <a:t>salgo</a:t>
            </a:r>
            <a:r>
              <a:rPr lang="en-US" sz="3200" dirty="0" smtClean="0"/>
              <a:t> de la casa a </a:t>
            </a:r>
            <a:r>
              <a:rPr lang="en-US" sz="3200" dirty="0" err="1" smtClean="0"/>
              <a:t>las</a:t>
            </a:r>
            <a:r>
              <a:rPr lang="en-US" sz="3200" dirty="0" smtClean="0"/>
              <a:t> </a:t>
            </a:r>
            <a:r>
              <a:rPr lang="en-US" sz="3200" dirty="0" err="1" smtClean="0"/>
              <a:t>ocho</a:t>
            </a:r>
            <a:r>
              <a:rPr lang="en-US" sz="3200" dirty="0" smtClean="0"/>
              <a:t> </a:t>
            </a:r>
            <a:r>
              <a:rPr lang="en-US" sz="3200" dirty="0" err="1" smtClean="0"/>
              <a:t>y</a:t>
            </a:r>
            <a:r>
              <a:rPr lang="en-US" sz="3200" dirty="0" smtClean="0"/>
              <a:t> quince de la </a:t>
            </a:r>
            <a:r>
              <a:rPr lang="en-US" sz="3200" dirty="0" err="1" smtClean="0"/>
              <a:t>mañana</a:t>
            </a:r>
            <a:r>
              <a:rPr lang="en-US" sz="3200" dirty="0" smtClean="0"/>
              <a:t>. </a:t>
            </a:r>
            <a:r>
              <a:rPr lang="en-US" sz="3200" dirty="0" err="1" smtClean="0"/>
              <a:t>Por</a:t>
            </a:r>
            <a:endParaRPr lang="en-US" sz="3200" dirty="0" smtClean="0"/>
          </a:p>
          <a:p>
            <a:pPr>
              <a:lnSpc>
                <a:spcPct val="150000"/>
              </a:lnSpc>
              <a:spcAft>
                <a:spcPts val="1800"/>
              </a:spcAft>
            </a:pPr>
            <a:r>
              <a:rPr lang="en-US" sz="3200" dirty="0" smtClean="0"/>
              <a:t> </a:t>
            </a:r>
            <a:r>
              <a:rPr lang="en-US" sz="3200" dirty="0" err="1" smtClean="0"/>
              <a:t>último</a:t>
            </a:r>
            <a:r>
              <a:rPr lang="en-US" sz="3200" dirty="0" smtClean="0"/>
              <a:t>, </a:t>
            </a:r>
            <a:r>
              <a:rPr lang="en-US" sz="3200" dirty="0" err="1" smtClean="0"/>
              <a:t>llego</a:t>
            </a:r>
            <a:r>
              <a:rPr lang="en-US" sz="3200" dirty="0" smtClean="0"/>
              <a:t> a la </a:t>
            </a:r>
            <a:r>
              <a:rPr lang="en-US" sz="3200" dirty="0" err="1" smtClean="0"/>
              <a:t>escuela</a:t>
            </a:r>
            <a:r>
              <a:rPr lang="en-US" sz="3200" dirty="0" smtClean="0"/>
              <a:t> a </a:t>
            </a:r>
            <a:r>
              <a:rPr lang="en-US" sz="3200" dirty="0" err="1" smtClean="0"/>
              <a:t>las</a:t>
            </a:r>
            <a:r>
              <a:rPr lang="en-US" sz="3200" dirty="0" smtClean="0"/>
              <a:t> </a:t>
            </a:r>
            <a:r>
              <a:rPr lang="en-US" sz="3200" dirty="0" err="1" smtClean="0"/>
              <a:t>ocho</a:t>
            </a:r>
            <a:r>
              <a:rPr lang="en-US" sz="3200" dirty="0" smtClean="0"/>
              <a:t> </a:t>
            </a:r>
            <a:r>
              <a:rPr lang="en-US" sz="3200" dirty="0" err="1" smtClean="0"/>
              <a:t>y</a:t>
            </a:r>
            <a:r>
              <a:rPr lang="en-US" sz="3200" dirty="0" smtClean="0"/>
              <a:t> media de la </a:t>
            </a:r>
            <a:r>
              <a:rPr lang="en-US" sz="3200" dirty="0" err="1" smtClean="0"/>
              <a:t>mañana</a:t>
            </a:r>
            <a:endParaRPr lang="en-US" sz="3200" dirty="0" smtClean="0"/>
          </a:p>
          <a:p>
            <a:pPr>
              <a:lnSpc>
                <a:spcPct val="150000"/>
              </a:lnSpc>
              <a:spcAft>
                <a:spcPts val="1800"/>
              </a:spcAft>
            </a:pPr>
            <a:r>
              <a:rPr lang="en-US" dirty="0" smtClean="0"/>
              <a:t>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 bwMode="auto">
          <a:xfrm>
            <a:off x="2286000" y="2895600"/>
            <a:ext cx="6172200" cy="2054225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cap="none" dirty="0" smtClean="0"/>
              <a:t>Speaking </a:t>
            </a:r>
            <a:r>
              <a:rPr lang="en-US" cap="none" dirty="0"/>
              <a:t>Activity with Daily Routine 1</a:t>
            </a:r>
          </a:p>
        </p:txBody>
      </p:sp>
      <p:sp>
        <p:nvSpPr>
          <p:cNvPr id="1024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847850"/>
          </a:xfrm>
        </p:spPr>
        <p:txBody>
          <a:bodyPr/>
          <a:lstStyle/>
          <a:p>
            <a:pPr>
              <a:lnSpc>
                <a:spcPct val="150000"/>
              </a:lnSpc>
              <a:spcAft>
                <a:spcPts val="1800"/>
              </a:spcAft>
            </a:pPr>
            <a:r>
              <a:rPr lang="en-US" dirty="0" smtClean="0"/>
              <a:t>Work with a partner and complete the daily routine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Daily Routine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 dirty="0" smtClean="0"/>
              <a:t>Look at the clock and say the current time in Spanish.</a:t>
            </a:r>
          </a:p>
          <a:p>
            <a:pPr>
              <a:buFontTx/>
              <a:buChar char="•"/>
            </a:pPr>
            <a:r>
              <a:rPr lang="en-US" dirty="0" smtClean="0"/>
              <a:t>Say what time you wake up on the Saturdays</a:t>
            </a:r>
          </a:p>
          <a:p>
            <a:pPr>
              <a:buFontTx/>
              <a:buChar char="•"/>
            </a:pPr>
            <a:r>
              <a:rPr lang="en-US" dirty="0" smtClean="0"/>
              <a:t>Say what time you get up on Mondays.</a:t>
            </a:r>
          </a:p>
          <a:p>
            <a:pPr>
              <a:buFontTx/>
              <a:buChar char="•"/>
            </a:pPr>
            <a:r>
              <a:rPr lang="en-US" dirty="0" smtClean="0"/>
              <a:t>Say what time you brush your teeth and what time you go to bed.</a:t>
            </a:r>
          </a:p>
          <a:p>
            <a:pPr>
              <a:buFontTx/>
              <a:buChar char="•"/>
            </a:pPr>
            <a:r>
              <a:rPr lang="en-US" dirty="0" smtClean="0"/>
              <a:t>Say what time you do at least three other daily routines activities on a typical school day.</a:t>
            </a:r>
          </a:p>
          <a:p>
            <a:pPr>
              <a:buFontTx/>
              <a:buChar char="•"/>
            </a:pPr>
            <a:r>
              <a:rPr lang="en-US" dirty="0" smtClean="0"/>
              <a:t>Ask </a:t>
            </a:r>
            <a:r>
              <a:rPr lang="en-US" smtClean="0"/>
              <a:t>a friend </a:t>
            </a:r>
            <a:r>
              <a:rPr lang="en-US" dirty="0" smtClean="0"/>
              <a:t>what time it is.</a:t>
            </a:r>
          </a:p>
          <a:p>
            <a:pPr>
              <a:buFontTx/>
              <a:buChar char="•"/>
            </a:pPr>
            <a:r>
              <a:rPr lang="en-US" dirty="0" smtClean="0"/>
              <a:t>Ask a friend what time he or she does three different daily routine activities.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228600" y="381000"/>
          <a:ext cx="8382000" cy="624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3800"/>
                <a:gridCol w="4648200"/>
              </a:tblGrid>
              <a:tr h="6248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2400" dirty="0">
                          <a:latin typeface="Times New Roman"/>
                          <a:ea typeface="Cambria"/>
                          <a:cs typeface="Times New Roman"/>
                        </a:rPr>
                        <a:t>En la mañana</a:t>
                      </a:r>
                      <a:endParaRPr lang="en-US" sz="24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2400">
                          <a:latin typeface="Times New Roman"/>
                          <a:ea typeface="Cambria"/>
                          <a:cs typeface="Times New Roman"/>
                        </a:rPr>
                        <a:t>In the morning</a:t>
                      </a: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248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2400" dirty="0">
                          <a:latin typeface="Times New Roman"/>
                          <a:ea typeface="Cambria"/>
                          <a:cs typeface="Times New Roman"/>
                        </a:rPr>
                        <a:t>Me despierto</a:t>
                      </a:r>
                      <a:endParaRPr lang="en-US" sz="24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2400">
                          <a:latin typeface="Times New Roman"/>
                          <a:ea typeface="Cambria"/>
                          <a:cs typeface="Times New Roman"/>
                        </a:rPr>
                        <a:t>I wake up</a:t>
                      </a: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248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2400">
                          <a:latin typeface="Times New Roman"/>
                          <a:ea typeface="Cambria"/>
                          <a:cs typeface="Times New Roman"/>
                        </a:rPr>
                        <a:t>Me levanto</a:t>
                      </a: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2400">
                          <a:latin typeface="Times New Roman"/>
                          <a:ea typeface="Cambria"/>
                          <a:cs typeface="Times New Roman"/>
                        </a:rPr>
                        <a:t>I get up</a:t>
                      </a: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248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2400">
                          <a:latin typeface="Times New Roman"/>
                          <a:ea typeface="Cambria"/>
                          <a:cs typeface="Times New Roman"/>
                        </a:rPr>
                        <a:t>Voy al baño</a:t>
                      </a: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2400">
                          <a:latin typeface="Times New Roman"/>
                          <a:ea typeface="Cambria"/>
                          <a:cs typeface="Times New Roman"/>
                        </a:rPr>
                        <a:t>I go to the bathroom</a:t>
                      </a: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248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2400">
                          <a:latin typeface="Times New Roman"/>
                          <a:ea typeface="Cambria"/>
                          <a:cs typeface="Times New Roman"/>
                        </a:rPr>
                        <a:t>Me cepillo los dientes</a:t>
                      </a: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2400">
                          <a:latin typeface="Times New Roman"/>
                          <a:ea typeface="Cambria"/>
                          <a:cs typeface="Times New Roman"/>
                        </a:rPr>
                        <a:t>I brush my teeth</a:t>
                      </a: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248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2400">
                          <a:latin typeface="Times New Roman"/>
                          <a:ea typeface="Cambria"/>
                          <a:cs typeface="Times New Roman"/>
                        </a:rPr>
                        <a:t>Me baño/Me ducho</a:t>
                      </a: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2400">
                          <a:latin typeface="Times New Roman"/>
                          <a:ea typeface="Cambria"/>
                          <a:cs typeface="Times New Roman"/>
                        </a:rPr>
                        <a:t>I shower</a:t>
                      </a: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248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2400">
                          <a:latin typeface="Times New Roman"/>
                          <a:ea typeface="Cambria"/>
                          <a:cs typeface="Times New Roman"/>
                        </a:rPr>
                        <a:t>Como el desayuno</a:t>
                      </a: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2400">
                          <a:latin typeface="Times New Roman"/>
                          <a:ea typeface="Cambria"/>
                          <a:cs typeface="Times New Roman"/>
                        </a:rPr>
                        <a:t>I eat breakfast</a:t>
                      </a: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248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2400">
                          <a:latin typeface="Times New Roman"/>
                          <a:ea typeface="Cambria"/>
                          <a:cs typeface="Times New Roman"/>
                        </a:rPr>
                        <a:t>Bebo</a:t>
                      </a: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2400">
                          <a:latin typeface="Times New Roman"/>
                          <a:ea typeface="Cambria"/>
                          <a:cs typeface="Times New Roman"/>
                        </a:rPr>
                        <a:t>I drink</a:t>
                      </a: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248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2400">
                          <a:latin typeface="Times New Roman"/>
                          <a:ea typeface="Cambria"/>
                          <a:cs typeface="Times New Roman"/>
                        </a:rPr>
                        <a:t>Me voy para la escuela</a:t>
                      </a: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2400">
                          <a:latin typeface="Times New Roman"/>
                          <a:ea typeface="Cambria"/>
                          <a:cs typeface="Times New Roman"/>
                        </a:rPr>
                        <a:t>I go to school</a:t>
                      </a: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248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2400">
                          <a:latin typeface="Times New Roman"/>
                          <a:ea typeface="Cambria"/>
                          <a:cs typeface="Times New Roman"/>
                        </a:rPr>
                        <a:t>Llego a la escuela</a:t>
                      </a: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2400" dirty="0">
                          <a:latin typeface="Times New Roman"/>
                          <a:ea typeface="Cambria"/>
                          <a:cs typeface="Times New Roman"/>
                        </a:rPr>
                        <a:t>I </a:t>
                      </a:r>
                      <a:r>
                        <a:rPr lang="es-ES_tradnl" sz="2400" dirty="0" err="1">
                          <a:latin typeface="Times New Roman"/>
                          <a:ea typeface="Cambria"/>
                          <a:cs typeface="Times New Roman"/>
                        </a:rPr>
                        <a:t>arrive</a:t>
                      </a:r>
                      <a:r>
                        <a:rPr lang="es-ES_tradnl" sz="2400" dirty="0">
                          <a:latin typeface="Times New Roman"/>
                          <a:ea typeface="Cambria"/>
                          <a:cs typeface="Times New Roman"/>
                        </a:rPr>
                        <a:t> </a:t>
                      </a:r>
                      <a:r>
                        <a:rPr lang="es-ES_tradnl" sz="2400" dirty="0" err="1">
                          <a:latin typeface="Times New Roman"/>
                          <a:ea typeface="Cambria"/>
                          <a:cs typeface="Times New Roman"/>
                        </a:rPr>
                        <a:t>to</a:t>
                      </a:r>
                      <a:r>
                        <a:rPr lang="es-ES_tradnl" sz="2400" dirty="0">
                          <a:latin typeface="Times New Roman"/>
                          <a:ea typeface="Cambria"/>
                          <a:cs typeface="Times New Roman"/>
                        </a:rPr>
                        <a:t> </a:t>
                      </a:r>
                      <a:r>
                        <a:rPr lang="es-ES_tradnl" sz="2400" dirty="0" err="1">
                          <a:latin typeface="Times New Roman"/>
                          <a:ea typeface="Cambria"/>
                          <a:cs typeface="Times New Roman"/>
                        </a:rPr>
                        <a:t>school</a:t>
                      </a:r>
                      <a:endParaRPr lang="en-US" sz="24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381000" y="381000"/>
          <a:ext cx="8763000" cy="60198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02663"/>
                <a:gridCol w="4560337"/>
              </a:tblGrid>
              <a:tr h="66886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2400" dirty="0">
                          <a:latin typeface="Times New Roman"/>
                          <a:ea typeface="Cambria"/>
                          <a:cs typeface="Times New Roman"/>
                        </a:rPr>
                        <a:t>En la tarde</a:t>
                      </a:r>
                      <a:endParaRPr lang="en-US" sz="24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2400">
                          <a:latin typeface="Times New Roman"/>
                          <a:ea typeface="Cambria"/>
                          <a:cs typeface="Times New Roman"/>
                        </a:rPr>
                        <a:t>In the afternoon</a:t>
                      </a: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6886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2400">
                          <a:latin typeface="Times New Roman"/>
                          <a:ea typeface="Cambria"/>
                          <a:cs typeface="Times New Roman"/>
                        </a:rPr>
                        <a:t>Almuerzo</a:t>
                      </a: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2400">
                          <a:latin typeface="Times New Roman"/>
                          <a:ea typeface="Cambria"/>
                          <a:cs typeface="Times New Roman"/>
                        </a:rPr>
                        <a:t>I eat lunch</a:t>
                      </a: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6886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2400">
                          <a:latin typeface="Times New Roman"/>
                          <a:ea typeface="Cambria"/>
                          <a:cs typeface="Times New Roman"/>
                        </a:rPr>
                        <a:t>Salgo de la escuela</a:t>
                      </a: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2400">
                          <a:latin typeface="Times New Roman"/>
                          <a:ea typeface="Cambria"/>
                          <a:cs typeface="Times New Roman"/>
                        </a:rPr>
                        <a:t>I leave school</a:t>
                      </a: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6886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2400">
                          <a:latin typeface="Times New Roman"/>
                          <a:ea typeface="Cambria"/>
                          <a:cs typeface="Times New Roman"/>
                        </a:rPr>
                        <a:t>Regreso a la casa</a:t>
                      </a: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2400">
                          <a:latin typeface="Times New Roman"/>
                          <a:ea typeface="Cambria"/>
                          <a:cs typeface="Times New Roman"/>
                        </a:rPr>
                        <a:t>I return home</a:t>
                      </a: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6886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2400">
                          <a:latin typeface="Times New Roman"/>
                          <a:ea typeface="Cambria"/>
                          <a:cs typeface="Times New Roman"/>
                        </a:rPr>
                        <a:t>Miro la televisión</a:t>
                      </a: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2400">
                          <a:latin typeface="Times New Roman"/>
                          <a:ea typeface="Cambria"/>
                          <a:cs typeface="Times New Roman"/>
                        </a:rPr>
                        <a:t>I watch TV</a:t>
                      </a: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6886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2400">
                          <a:latin typeface="Times New Roman"/>
                          <a:ea typeface="Cambria"/>
                          <a:cs typeface="Times New Roman"/>
                        </a:rPr>
                        <a:t>Descanso (un poco)</a:t>
                      </a: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2400">
                          <a:latin typeface="Times New Roman"/>
                          <a:ea typeface="Cambria"/>
                          <a:cs typeface="Times New Roman"/>
                        </a:rPr>
                        <a:t>I rest (a little)</a:t>
                      </a: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6886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2400">
                          <a:latin typeface="Times New Roman"/>
                          <a:ea typeface="Cambria"/>
                          <a:cs typeface="Times New Roman"/>
                        </a:rPr>
                        <a:t>En la noche</a:t>
                      </a: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2400">
                          <a:latin typeface="Times New Roman"/>
                          <a:ea typeface="Cambria"/>
                          <a:cs typeface="Times New Roman"/>
                        </a:rPr>
                        <a:t>In the evening</a:t>
                      </a: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6886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2400">
                          <a:latin typeface="Times New Roman"/>
                          <a:ea typeface="Cambria"/>
                          <a:cs typeface="Times New Roman"/>
                        </a:rPr>
                        <a:t>Me acuesto</a:t>
                      </a: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2400">
                          <a:latin typeface="Times New Roman"/>
                          <a:ea typeface="Cambria"/>
                          <a:cs typeface="Times New Roman"/>
                        </a:rPr>
                        <a:t>I go to bed</a:t>
                      </a: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6886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2400">
                          <a:latin typeface="Times New Roman"/>
                          <a:ea typeface="Cambria"/>
                          <a:cs typeface="Times New Roman"/>
                        </a:rPr>
                        <a:t>Me duermo</a:t>
                      </a: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2400" dirty="0">
                          <a:latin typeface="Times New Roman"/>
                          <a:ea typeface="Cambria"/>
                          <a:cs typeface="Times New Roman"/>
                        </a:rPr>
                        <a:t>I </a:t>
                      </a:r>
                      <a:r>
                        <a:rPr lang="es-ES_tradnl" sz="2400" dirty="0" err="1">
                          <a:latin typeface="Times New Roman"/>
                          <a:ea typeface="Cambria"/>
                          <a:cs typeface="Times New Roman"/>
                        </a:rPr>
                        <a:t>sleep</a:t>
                      </a:r>
                      <a:endParaRPr lang="en-US" sz="24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304800" y="304800"/>
          <a:ext cx="8305800" cy="6278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52900"/>
                <a:gridCol w="4152900"/>
              </a:tblGrid>
              <a:tr h="5232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2400" dirty="0">
                          <a:latin typeface="Times New Roman"/>
                          <a:ea typeface="Cambria"/>
                          <a:cs typeface="Times New Roman"/>
                        </a:rPr>
                        <a:t>¿A qué hora…?/Pregunta</a:t>
                      </a:r>
                      <a:endParaRPr lang="en-US" sz="24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2400">
                          <a:latin typeface="Times New Roman"/>
                          <a:ea typeface="Cambria"/>
                          <a:cs typeface="Times New Roman"/>
                        </a:rPr>
                        <a:t>¿At what time?/Question</a:t>
                      </a: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232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2400" dirty="0">
                          <a:latin typeface="Times New Roman"/>
                          <a:ea typeface="Cambria"/>
                          <a:cs typeface="Times New Roman"/>
                        </a:rPr>
                        <a:t>¿Cuándo…? ¿Qué haces en….</a:t>
                      </a:r>
                      <a:endParaRPr lang="en-US" sz="24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2400">
                          <a:latin typeface="Times New Roman"/>
                          <a:ea typeface="Cambria"/>
                          <a:cs typeface="Times New Roman"/>
                        </a:rPr>
                        <a:t>¿When…… ¿What do you do..?</a:t>
                      </a: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232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2400">
                          <a:latin typeface="Times New Roman"/>
                          <a:ea typeface="Cambria"/>
                          <a:cs typeface="Times New Roman"/>
                        </a:rPr>
                        <a:t>La mañana/la tarde/la noche?</a:t>
                      </a: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2400">
                          <a:latin typeface="Times New Roman"/>
                          <a:ea typeface="Cambria"/>
                          <a:cs typeface="Times New Roman"/>
                        </a:rPr>
                        <a:t>In the morning, afternoon, night</a:t>
                      </a: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232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2400">
                          <a:latin typeface="Times New Roman"/>
                          <a:ea typeface="Cambria"/>
                          <a:cs typeface="Times New Roman"/>
                        </a:rPr>
                        <a:t>Te despiertas</a:t>
                      </a: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2400">
                          <a:latin typeface="Times New Roman"/>
                          <a:ea typeface="Cambria"/>
                          <a:cs typeface="Times New Roman"/>
                        </a:rPr>
                        <a:t>You wake up</a:t>
                      </a: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232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2400">
                          <a:latin typeface="Times New Roman"/>
                          <a:ea typeface="Cambria"/>
                          <a:cs typeface="Times New Roman"/>
                        </a:rPr>
                        <a:t>Te levantas</a:t>
                      </a: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2400">
                          <a:latin typeface="Times New Roman"/>
                          <a:ea typeface="Cambria"/>
                          <a:cs typeface="Times New Roman"/>
                        </a:rPr>
                        <a:t>You get up</a:t>
                      </a: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232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2400">
                          <a:latin typeface="Times New Roman"/>
                          <a:ea typeface="Cambria"/>
                          <a:cs typeface="Times New Roman"/>
                        </a:rPr>
                        <a:t>Vas al baño</a:t>
                      </a: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2400">
                          <a:latin typeface="Times New Roman"/>
                          <a:ea typeface="Cambria"/>
                          <a:cs typeface="Times New Roman"/>
                        </a:rPr>
                        <a:t>You go to the bathroom</a:t>
                      </a: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232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2400">
                          <a:latin typeface="Times New Roman"/>
                          <a:ea typeface="Cambria"/>
                          <a:cs typeface="Times New Roman"/>
                        </a:rPr>
                        <a:t>Te cepillas los dientes</a:t>
                      </a: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2400">
                          <a:latin typeface="Times New Roman"/>
                          <a:ea typeface="Cambria"/>
                          <a:cs typeface="Times New Roman"/>
                        </a:rPr>
                        <a:t>You brush my teeth</a:t>
                      </a: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232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2400">
                          <a:latin typeface="Times New Roman"/>
                          <a:ea typeface="Cambria"/>
                          <a:cs typeface="Times New Roman"/>
                        </a:rPr>
                        <a:t>Te bañas/te duchas</a:t>
                      </a: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2400">
                          <a:latin typeface="Times New Roman"/>
                          <a:ea typeface="Cambria"/>
                          <a:cs typeface="Times New Roman"/>
                        </a:rPr>
                        <a:t>You take a shower</a:t>
                      </a: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232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2400">
                          <a:latin typeface="Times New Roman"/>
                          <a:ea typeface="Cambria"/>
                          <a:cs typeface="Times New Roman"/>
                        </a:rPr>
                        <a:t>Comes el desayuno</a:t>
                      </a: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2400">
                          <a:latin typeface="Times New Roman"/>
                          <a:ea typeface="Cambria"/>
                          <a:cs typeface="Times New Roman"/>
                        </a:rPr>
                        <a:t>You eat breakfast</a:t>
                      </a: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232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2400">
                          <a:latin typeface="Times New Roman"/>
                          <a:ea typeface="Cambria"/>
                          <a:cs typeface="Times New Roman"/>
                        </a:rPr>
                        <a:t>Vas para la escuela</a:t>
                      </a: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2400">
                          <a:latin typeface="Times New Roman"/>
                          <a:ea typeface="Cambria"/>
                          <a:cs typeface="Times New Roman"/>
                        </a:rPr>
                        <a:t>You go to school</a:t>
                      </a: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232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2400">
                          <a:latin typeface="Times New Roman"/>
                          <a:ea typeface="Cambria"/>
                          <a:cs typeface="Times New Roman"/>
                        </a:rPr>
                        <a:t>Llegas a la escuela</a:t>
                      </a: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2400">
                          <a:latin typeface="Times New Roman"/>
                          <a:ea typeface="Cambria"/>
                          <a:cs typeface="Times New Roman"/>
                        </a:rPr>
                        <a:t>You arrive to school</a:t>
                      </a: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232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2400">
                          <a:latin typeface="Times New Roman"/>
                          <a:ea typeface="Cambria"/>
                          <a:cs typeface="Times New Roman"/>
                        </a:rPr>
                        <a:t>Almuerzas</a:t>
                      </a: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2400" dirty="0" err="1">
                          <a:latin typeface="Times New Roman"/>
                          <a:ea typeface="Cambria"/>
                          <a:cs typeface="Times New Roman"/>
                        </a:rPr>
                        <a:t>You</a:t>
                      </a:r>
                      <a:r>
                        <a:rPr lang="es-ES_tradnl" sz="2400" dirty="0">
                          <a:latin typeface="Times New Roman"/>
                          <a:ea typeface="Cambria"/>
                          <a:cs typeface="Times New Roman"/>
                        </a:rPr>
                        <a:t> </a:t>
                      </a:r>
                      <a:r>
                        <a:rPr lang="es-ES_tradnl" sz="2400" dirty="0" err="1">
                          <a:latin typeface="Times New Roman"/>
                          <a:ea typeface="Cambria"/>
                          <a:cs typeface="Times New Roman"/>
                        </a:rPr>
                        <a:t>have</a:t>
                      </a:r>
                      <a:r>
                        <a:rPr lang="es-ES_tradnl" sz="2400" dirty="0">
                          <a:latin typeface="Times New Roman"/>
                          <a:ea typeface="Cambria"/>
                          <a:cs typeface="Times New Roman"/>
                        </a:rPr>
                        <a:t> </a:t>
                      </a:r>
                      <a:r>
                        <a:rPr lang="es-ES_tradnl" sz="2400" dirty="0" err="1">
                          <a:latin typeface="Times New Roman"/>
                          <a:ea typeface="Cambria"/>
                          <a:cs typeface="Times New Roman"/>
                        </a:rPr>
                        <a:t>lunch</a:t>
                      </a:r>
                      <a:endParaRPr lang="en-US" sz="24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228600" y="228602"/>
          <a:ext cx="8610600" cy="61366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05300"/>
                <a:gridCol w="4305300"/>
              </a:tblGrid>
              <a:tr h="55787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2400" dirty="0">
                          <a:latin typeface="Times New Roman"/>
                          <a:ea typeface="Cambria"/>
                          <a:cs typeface="Times New Roman"/>
                        </a:rPr>
                        <a:t>Sales de la escuela</a:t>
                      </a:r>
                      <a:endParaRPr lang="en-US" sz="24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2400">
                          <a:latin typeface="Times New Roman"/>
                          <a:ea typeface="Cambria"/>
                          <a:cs typeface="Times New Roman"/>
                        </a:rPr>
                        <a:t>You leave school</a:t>
                      </a: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5787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2400">
                          <a:latin typeface="Times New Roman"/>
                          <a:ea typeface="Cambria"/>
                          <a:cs typeface="Times New Roman"/>
                        </a:rPr>
                        <a:t>Regresas a casa</a:t>
                      </a: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2400">
                          <a:latin typeface="Times New Roman"/>
                          <a:ea typeface="Cambria"/>
                          <a:cs typeface="Times New Roman"/>
                        </a:rPr>
                        <a:t>You return home</a:t>
                      </a: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5787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2400">
                          <a:latin typeface="Times New Roman"/>
                          <a:ea typeface="Cambria"/>
                          <a:cs typeface="Times New Roman"/>
                        </a:rPr>
                        <a:t>Miras la televisión</a:t>
                      </a: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2400" dirty="0" err="1">
                          <a:latin typeface="Times New Roman"/>
                          <a:ea typeface="Cambria"/>
                          <a:cs typeface="Times New Roman"/>
                        </a:rPr>
                        <a:t>You</a:t>
                      </a:r>
                      <a:r>
                        <a:rPr lang="es-ES_tradnl" sz="2400" dirty="0">
                          <a:latin typeface="Times New Roman"/>
                          <a:ea typeface="Cambria"/>
                          <a:cs typeface="Times New Roman"/>
                        </a:rPr>
                        <a:t> </a:t>
                      </a:r>
                      <a:r>
                        <a:rPr lang="es-ES_tradnl" sz="2400" dirty="0" err="1">
                          <a:latin typeface="Times New Roman"/>
                          <a:ea typeface="Cambria"/>
                          <a:cs typeface="Times New Roman"/>
                        </a:rPr>
                        <a:t>watch</a:t>
                      </a:r>
                      <a:r>
                        <a:rPr lang="es-ES_tradnl" sz="2400" dirty="0">
                          <a:latin typeface="Times New Roman"/>
                          <a:ea typeface="Cambria"/>
                          <a:cs typeface="Times New Roman"/>
                        </a:rPr>
                        <a:t> TV</a:t>
                      </a:r>
                      <a:endParaRPr lang="en-US" sz="24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5787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2400">
                          <a:latin typeface="Times New Roman"/>
                          <a:ea typeface="Cambria"/>
                          <a:cs typeface="Times New Roman"/>
                        </a:rPr>
                        <a:t>Descansas</a:t>
                      </a: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2400">
                          <a:latin typeface="Times New Roman"/>
                          <a:ea typeface="Cambria"/>
                          <a:cs typeface="Times New Roman"/>
                        </a:rPr>
                        <a:t>You rest (a little)</a:t>
                      </a: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5787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2400">
                          <a:latin typeface="Times New Roman"/>
                          <a:ea typeface="Cambria"/>
                          <a:cs typeface="Times New Roman"/>
                        </a:rPr>
                        <a:t>Te acuestas</a:t>
                      </a: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2400">
                          <a:latin typeface="Times New Roman"/>
                          <a:ea typeface="Cambria"/>
                          <a:cs typeface="Times New Roman"/>
                        </a:rPr>
                        <a:t>You go to bed</a:t>
                      </a: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5787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2400">
                          <a:latin typeface="Times New Roman"/>
                          <a:ea typeface="Cambria"/>
                          <a:cs typeface="Times New Roman"/>
                        </a:rPr>
                        <a:t>Te duermes</a:t>
                      </a: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2400">
                          <a:latin typeface="Times New Roman"/>
                          <a:ea typeface="Cambria"/>
                          <a:cs typeface="Times New Roman"/>
                        </a:rPr>
                        <a:t>You sleep</a:t>
                      </a: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5787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2400">
                          <a:latin typeface="Times New Roman"/>
                          <a:ea typeface="Cambria"/>
                          <a:cs typeface="Times New Roman"/>
                        </a:rPr>
                        <a:t>Primero</a:t>
                      </a: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2400">
                          <a:latin typeface="Times New Roman"/>
                          <a:ea typeface="Cambria"/>
                          <a:cs typeface="Times New Roman"/>
                        </a:rPr>
                        <a:t>First</a:t>
                      </a: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5787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2400">
                          <a:latin typeface="Times New Roman"/>
                          <a:ea typeface="Cambria"/>
                          <a:cs typeface="Times New Roman"/>
                        </a:rPr>
                        <a:t>Después</a:t>
                      </a: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2400">
                          <a:latin typeface="Times New Roman"/>
                          <a:ea typeface="Cambria"/>
                          <a:cs typeface="Times New Roman"/>
                        </a:rPr>
                        <a:t>After</a:t>
                      </a: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5787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2400">
                          <a:latin typeface="Times New Roman"/>
                          <a:ea typeface="Cambria"/>
                          <a:cs typeface="Times New Roman"/>
                        </a:rPr>
                        <a:t>Luego</a:t>
                      </a: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2400">
                          <a:latin typeface="Times New Roman"/>
                          <a:ea typeface="Cambria"/>
                          <a:cs typeface="Times New Roman"/>
                        </a:rPr>
                        <a:t>Then</a:t>
                      </a: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5787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2400">
                          <a:latin typeface="Times New Roman"/>
                          <a:ea typeface="Cambria"/>
                          <a:cs typeface="Times New Roman"/>
                        </a:rPr>
                        <a:t>Entonces</a:t>
                      </a: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2400">
                          <a:latin typeface="Times New Roman"/>
                          <a:ea typeface="Cambria"/>
                          <a:cs typeface="Times New Roman"/>
                        </a:rPr>
                        <a:t>Then</a:t>
                      </a: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5787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2400">
                          <a:latin typeface="Times New Roman"/>
                          <a:ea typeface="Cambria"/>
                          <a:cs typeface="Times New Roman"/>
                        </a:rPr>
                        <a:t>Por último</a:t>
                      </a: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2400" dirty="0" err="1">
                          <a:latin typeface="Times New Roman"/>
                          <a:ea typeface="Cambria"/>
                          <a:cs typeface="Times New Roman"/>
                        </a:rPr>
                        <a:t>Last</a:t>
                      </a:r>
                      <a:endParaRPr lang="en-US" sz="24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sz="quarter" idx="1"/>
          </p:nvPr>
        </p:nvGraphicFramePr>
        <p:xfrm>
          <a:off x="685800" y="0"/>
          <a:ext cx="8229600" cy="7406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3800"/>
                <a:gridCol w="4495800"/>
              </a:tblGrid>
              <a:tr h="142240">
                <a:tc>
                  <a:txBody>
                    <a:bodyPr/>
                    <a:lstStyle/>
                    <a:p>
                      <a:r>
                        <a:rPr lang="en-US" dirty="0" smtClean="0"/>
                        <a:t>Leer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Read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Escribir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Write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Aprender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Learn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Estudiar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Study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Hacer</a:t>
                      </a:r>
                      <a:r>
                        <a:rPr lang="en-US" dirty="0" smtClean="0"/>
                        <a:t> la </a:t>
                      </a:r>
                      <a:r>
                        <a:rPr lang="en-US" dirty="0" err="1" smtClean="0"/>
                        <a:t>tarea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Doing homework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La comida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El </a:t>
                      </a:r>
                      <a:r>
                        <a:rPr lang="en-US" dirty="0" err="1" smtClean="0"/>
                        <a:t>desayuno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Breakfast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El </a:t>
                      </a:r>
                      <a:r>
                        <a:rPr lang="en-US" dirty="0" err="1" smtClean="0"/>
                        <a:t>almuerzo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Lunch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La </a:t>
                      </a:r>
                      <a:r>
                        <a:rPr lang="en-US" dirty="0" err="1" smtClean="0"/>
                        <a:t>cena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Dinner</a:t>
                      </a:r>
                      <a:endParaRPr lang="en-US" dirty="0"/>
                    </a:p>
                  </a:txBody>
                  <a:tcPr/>
                </a:tc>
              </a:tr>
              <a:tr h="248920">
                <a:tc>
                  <a:txBody>
                    <a:bodyPr/>
                    <a:lstStyle/>
                    <a:p>
                      <a:r>
                        <a:rPr lang="en-US" dirty="0" smtClean="0"/>
                        <a:t>El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agua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Water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El </a:t>
                      </a:r>
                      <a:r>
                        <a:rPr lang="en-US" dirty="0" err="1" smtClean="0"/>
                        <a:t>refresco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Soda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La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leche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Milk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El </a:t>
                      </a:r>
                      <a:r>
                        <a:rPr lang="en-US" dirty="0" err="1" smtClean="0"/>
                        <a:t>jugo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Juice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Los </a:t>
                      </a:r>
                      <a:r>
                        <a:rPr lang="en-US" dirty="0" err="1" smtClean="0"/>
                        <a:t>cereales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Cereal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El </a:t>
                      </a:r>
                      <a:r>
                        <a:rPr lang="en-US" dirty="0" err="1" smtClean="0"/>
                        <a:t>sándwich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Sandwich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Las </a:t>
                      </a:r>
                      <a:r>
                        <a:rPr lang="en-US" dirty="0" err="1" smtClean="0"/>
                        <a:t>verduras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Vegetable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La </a:t>
                      </a:r>
                      <a:r>
                        <a:rPr lang="en-US" dirty="0" err="1" smtClean="0"/>
                        <a:t>ensalada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Salad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La carne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Meat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Las </a:t>
                      </a:r>
                      <a:r>
                        <a:rPr lang="en-US" dirty="0" err="1" smtClean="0"/>
                        <a:t>frutas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Fruit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Los </a:t>
                      </a:r>
                      <a:r>
                        <a:rPr lang="en-US" dirty="0" err="1" smtClean="0"/>
                        <a:t>postres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Dessert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304800"/>
            <a:ext cx="7467600" cy="11430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es-ES_tradnl" sz="5400" dirty="0" smtClean="0">
                <a:latin typeface="Times New Roman"/>
                <a:ea typeface="Cambria"/>
                <a:cs typeface="Times New Roman"/>
              </a:rPr>
              <a:t>¿</a:t>
            </a:r>
            <a:r>
              <a:rPr lang="en-US" sz="5000" b="1" cap="none" dirty="0" err="1" smtClean="0"/>
              <a:t>Qué</a:t>
            </a:r>
            <a:r>
              <a:rPr lang="en-US" sz="5000" b="1" cap="none" dirty="0" smtClean="0"/>
              <a:t> </a:t>
            </a:r>
            <a:r>
              <a:rPr lang="en-US" sz="5000" b="1" cap="none" dirty="0" err="1" smtClean="0"/>
              <a:t>hora</a:t>
            </a:r>
            <a:r>
              <a:rPr lang="en-US" sz="5000" b="1" cap="none" dirty="0" smtClean="0"/>
              <a:t> </a:t>
            </a:r>
            <a:r>
              <a:rPr lang="en-US" sz="5000" b="1" cap="none" dirty="0" err="1" smtClean="0"/>
              <a:t>es</a:t>
            </a:r>
            <a:r>
              <a:rPr lang="en-US" sz="5000" b="1" cap="none" dirty="0" smtClean="0"/>
              <a:t>?</a:t>
            </a:r>
          </a:p>
        </p:txBody>
      </p:sp>
      <p:pic>
        <p:nvPicPr>
          <p:cNvPr id="21507" name="Content Placeholder 3" descr="clock.tiff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 l="-19174" r="-19174"/>
          <a:stretch>
            <a:fillRect/>
          </a:stretch>
        </p:blipFill>
        <p:spPr>
          <a:xfrm>
            <a:off x="609600" y="1219200"/>
            <a:ext cx="7467600" cy="4873625"/>
          </a:xfrm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715000" y="1550988"/>
            <a:ext cx="2590800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200" b="1">
                <a:solidFill>
                  <a:srgbClr val="0000FF"/>
                </a:solidFill>
                <a:latin typeface="Century Schoolbook" pitchFamily="31" charset="0"/>
              </a:rPr>
              <a:t>Es la una **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477000" y="2541588"/>
            <a:ext cx="2590800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200" b="1">
                <a:solidFill>
                  <a:srgbClr val="E75C01"/>
                </a:solidFill>
                <a:latin typeface="Century Schoolbook" pitchFamily="31" charset="0"/>
              </a:rPr>
              <a:t>Son las dos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629400" y="3379788"/>
            <a:ext cx="2590800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200" b="1">
                <a:solidFill>
                  <a:srgbClr val="E75C01"/>
                </a:solidFill>
                <a:latin typeface="Century Schoolbook" pitchFamily="31" charset="0"/>
              </a:rPr>
              <a:t>Son las tres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6400800" y="4522788"/>
            <a:ext cx="2590800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200" b="1">
                <a:solidFill>
                  <a:srgbClr val="E75C01"/>
                </a:solidFill>
                <a:latin typeface="Century Schoolbook" pitchFamily="31" charset="0"/>
              </a:rPr>
              <a:t>Son las cuatro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715000" y="5486400"/>
            <a:ext cx="259080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200" b="1">
                <a:solidFill>
                  <a:srgbClr val="E75C01"/>
                </a:solidFill>
                <a:latin typeface="Century Schoolbook" pitchFamily="31" charset="0"/>
              </a:rPr>
              <a:t>Son las cinco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276600" y="5894388"/>
            <a:ext cx="2590800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200" b="1">
                <a:solidFill>
                  <a:srgbClr val="E75C01"/>
                </a:solidFill>
                <a:latin typeface="Century Schoolbook" pitchFamily="31" charset="0"/>
              </a:rPr>
              <a:t>Son las seis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295400" y="5486400"/>
            <a:ext cx="259080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200" b="1">
                <a:solidFill>
                  <a:srgbClr val="E75C01"/>
                </a:solidFill>
                <a:latin typeface="Century Schoolbook" pitchFamily="31" charset="0"/>
              </a:rPr>
              <a:t>Son las siete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381000" y="4648200"/>
            <a:ext cx="259080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200" b="1">
                <a:solidFill>
                  <a:srgbClr val="E75C01"/>
                </a:solidFill>
                <a:latin typeface="Century Schoolbook" pitchFamily="31" charset="0"/>
              </a:rPr>
              <a:t>Son las ocho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-76200" y="3505200"/>
            <a:ext cx="259080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200" b="1">
                <a:solidFill>
                  <a:srgbClr val="E75C01"/>
                </a:solidFill>
                <a:latin typeface="Century Schoolbook" pitchFamily="31" charset="0"/>
              </a:rPr>
              <a:t>Son las nueve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381000" y="2209800"/>
            <a:ext cx="259080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200" b="1">
                <a:solidFill>
                  <a:srgbClr val="E75C01"/>
                </a:solidFill>
                <a:latin typeface="Century Schoolbook" pitchFamily="31" charset="0"/>
              </a:rPr>
              <a:t>Son las diez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1219200" y="1295400"/>
            <a:ext cx="259080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200" b="1">
                <a:solidFill>
                  <a:srgbClr val="E75C01"/>
                </a:solidFill>
                <a:latin typeface="Century Schoolbook" pitchFamily="31" charset="0"/>
              </a:rPr>
              <a:t>Son las once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3200400" y="838200"/>
            <a:ext cx="259080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200" b="1">
                <a:solidFill>
                  <a:srgbClr val="E75C01"/>
                </a:solidFill>
                <a:latin typeface="Century Schoolbook" pitchFamily="31" charset="0"/>
              </a:rPr>
              <a:t>Son las doce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858</TotalTime>
  <Words>1765</Words>
  <Application>Microsoft Macintosh PowerPoint</Application>
  <PresentationFormat>On-screen Show (4:3)</PresentationFormat>
  <Paragraphs>340</Paragraphs>
  <Slides>32</Slides>
  <Notes>5</Notes>
  <HiddenSlides>0</HiddenSlides>
  <MMClips>1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Oriel</vt:lpstr>
      <vt:lpstr>VÁMONOS </vt:lpstr>
      <vt:lpstr>EL OBJETIVO:</vt:lpstr>
      <vt:lpstr>VOCABULARIO</vt:lpstr>
      <vt:lpstr>Slide 4</vt:lpstr>
      <vt:lpstr>Slide 5</vt:lpstr>
      <vt:lpstr>Slide 6</vt:lpstr>
      <vt:lpstr>Slide 7</vt:lpstr>
      <vt:lpstr>Slide 8</vt:lpstr>
      <vt:lpstr>¿Qué hora es?</vt:lpstr>
      <vt:lpstr>HALF HOUR</vt:lpstr>
      <vt:lpstr>AFTER HALF  HOUR</vt:lpstr>
      <vt:lpstr>Qué hora es?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La rutina diaria</vt:lpstr>
      <vt:lpstr>Slide 21</vt:lpstr>
      <vt:lpstr>Example of a Daily Routine</vt:lpstr>
      <vt:lpstr>Slide 23</vt:lpstr>
      <vt:lpstr>EJERCICIOS RUTINA DIARIA</vt:lpstr>
      <vt:lpstr>LA COMIDA</vt:lpstr>
      <vt:lpstr>Preguntas. Work with a partner to answer this questions?</vt:lpstr>
      <vt:lpstr>Some examples</vt:lpstr>
      <vt:lpstr>Slide 28</vt:lpstr>
      <vt:lpstr>Rutina de un compañero</vt:lpstr>
      <vt:lpstr>Writing Activity with Daily Routine </vt:lpstr>
      <vt:lpstr>Speaking Activity with Daily Routine 1</vt:lpstr>
      <vt:lpstr>Daily Routine</vt:lpstr>
    </vt:vector>
  </TitlesOfParts>
  <Company>Charlotte Mecklenburg Schools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VÁMONOS 4-8</dc:title>
  <dc:creator>Alexandra Procuniar</dc:creator>
  <cp:lastModifiedBy>Alexandra Santiago</cp:lastModifiedBy>
  <cp:revision>63</cp:revision>
  <dcterms:created xsi:type="dcterms:W3CDTF">2015-04-17T00:01:48Z</dcterms:created>
  <dcterms:modified xsi:type="dcterms:W3CDTF">2015-04-17T00:03:56Z</dcterms:modified>
</cp:coreProperties>
</file>